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tags/tag2.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70"/>
  </p:notesMasterIdLst>
  <p:handoutMasterIdLst>
    <p:handoutMasterId r:id="rId71"/>
  </p:handoutMasterIdLst>
  <p:sldIdLst>
    <p:sldId id="684" r:id="rId2"/>
    <p:sldId id="864" r:id="rId3"/>
    <p:sldId id="868" r:id="rId4"/>
    <p:sldId id="519" r:id="rId5"/>
    <p:sldId id="469" r:id="rId6"/>
    <p:sldId id="272" r:id="rId7"/>
    <p:sldId id="650" r:id="rId8"/>
    <p:sldId id="404" r:id="rId9"/>
    <p:sldId id="278" r:id="rId10"/>
    <p:sldId id="282" r:id="rId11"/>
    <p:sldId id="329" r:id="rId12"/>
    <p:sldId id="368" r:id="rId13"/>
    <p:sldId id="617" r:id="rId14"/>
    <p:sldId id="270" r:id="rId15"/>
    <p:sldId id="269" r:id="rId16"/>
    <p:sldId id="271" r:id="rId17"/>
    <p:sldId id="618" r:id="rId18"/>
    <p:sldId id="619" r:id="rId19"/>
    <p:sldId id="620" r:id="rId20"/>
    <p:sldId id="447" r:id="rId21"/>
    <p:sldId id="633" r:id="rId22"/>
    <p:sldId id="623" r:id="rId23"/>
    <p:sldId id="632" r:id="rId24"/>
    <p:sldId id="627" r:id="rId25"/>
    <p:sldId id="630" r:id="rId26"/>
    <p:sldId id="631" r:id="rId27"/>
    <p:sldId id="866" r:id="rId28"/>
    <p:sldId id="628" r:id="rId29"/>
    <p:sldId id="291" r:id="rId30"/>
    <p:sldId id="289" r:id="rId31"/>
    <p:sldId id="290" r:id="rId32"/>
    <p:sldId id="372" r:id="rId33"/>
    <p:sldId id="536" r:id="rId34"/>
    <p:sldId id="626" r:id="rId35"/>
    <p:sldId id="513" r:id="rId36"/>
    <p:sldId id="621" r:id="rId37"/>
    <p:sldId id="622" r:id="rId38"/>
    <p:sldId id="514" r:id="rId39"/>
    <p:sldId id="515" r:id="rId40"/>
    <p:sldId id="607" r:id="rId41"/>
    <p:sldId id="517" r:id="rId42"/>
    <p:sldId id="518" r:id="rId43"/>
    <p:sldId id="608" r:id="rId44"/>
    <p:sldId id="609" r:id="rId45"/>
    <p:sldId id="296" r:id="rId46"/>
    <p:sldId id="369" r:id="rId47"/>
    <p:sldId id="610" r:id="rId48"/>
    <p:sldId id="370" r:id="rId49"/>
    <p:sldId id="299" r:id="rId50"/>
    <p:sldId id="451" r:id="rId51"/>
    <p:sldId id="524" r:id="rId52"/>
    <p:sldId id="371" r:id="rId53"/>
    <p:sldId id="403" r:id="rId54"/>
    <p:sldId id="865" r:id="rId55"/>
    <p:sldId id="644" r:id="rId56"/>
    <p:sldId id="455" r:id="rId57"/>
    <p:sldId id="645" r:id="rId58"/>
    <p:sldId id="646" r:id="rId59"/>
    <p:sldId id="647" r:id="rId60"/>
    <p:sldId id="867" r:id="rId61"/>
    <p:sldId id="648" r:id="rId62"/>
    <p:sldId id="613" r:id="rId63"/>
    <p:sldId id="305" r:id="rId64"/>
    <p:sldId id="611" r:id="rId65"/>
    <p:sldId id="614" r:id="rId66"/>
    <p:sldId id="322" r:id="rId67"/>
    <p:sldId id="615" r:id="rId68"/>
    <p:sldId id="863" r:id="rId6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Ballinger" initials="JB" lastIdx="1" clrIdx="0">
    <p:extLst>
      <p:ext uri="{19B8F6BF-5375-455C-9EA6-DF929625EA0E}">
        <p15:presenceInfo xmlns:p15="http://schemas.microsoft.com/office/powerpoint/2012/main" userId="0e1f5750672a3a9d" providerId="Windows Live"/>
      </p:ext>
    </p:extLst>
  </p:cmAuthor>
  <p:cmAuthor id="2" name="Julie D. Ballinger" initials="JDB" lastIdx="1" clrIdx="1">
    <p:extLst>
      <p:ext uri="{19B8F6BF-5375-455C-9EA6-DF929625EA0E}">
        <p15:presenceInfo xmlns:p15="http://schemas.microsoft.com/office/powerpoint/2012/main" userId="4b3028cb7ac06b8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ECFF"/>
    <a:srgbClr val="F0D78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220" autoAdjust="0"/>
    <p:restoredTop sz="86410" autoAdjust="0"/>
  </p:normalViewPr>
  <p:slideViewPr>
    <p:cSldViewPr snapToGrid="0">
      <p:cViewPr varScale="1">
        <p:scale>
          <a:sx n="52" d="100"/>
          <a:sy n="52" d="100"/>
        </p:scale>
        <p:origin x="1184" y="264"/>
      </p:cViewPr>
      <p:guideLst/>
    </p:cSldViewPr>
  </p:slideViewPr>
  <p:outlineViewPr>
    <p:cViewPr>
      <p:scale>
        <a:sx n="33" d="100"/>
        <a:sy n="33" d="100"/>
      </p:scale>
      <p:origin x="0" y="-28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 Ballinger" userId="4b3028cb7ac06b8a" providerId="LiveId" clId="{50D5E49B-E78A-4EF1-8F4B-91B1975E632A}"/>
    <pc:docChg chg="undo custSel modSld">
      <pc:chgData name="Julie D. Ballinger" userId="4b3028cb7ac06b8a" providerId="LiveId" clId="{50D5E49B-E78A-4EF1-8F4B-91B1975E632A}" dt="2025-03-12T22:32:16.570" v="55" actId="20577"/>
      <pc:docMkLst>
        <pc:docMk/>
      </pc:docMkLst>
      <pc:sldChg chg="modSp mod">
        <pc:chgData name="Julie D. Ballinger" userId="4b3028cb7ac06b8a" providerId="LiveId" clId="{50D5E49B-E78A-4EF1-8F4B-91B1975E632A}" dt="2025-03-12T22:32:16.570" v="55" actId="20577"/>
        <pc:sldMkLst>
          <pc:docMk/>
          <pc:sldMk cId="3008148175" sldId="684"/>
        </pc:sldMkLst>
        <pc:spChg chg="mod">
          <ac:chgData name="Julie D. Ballinger" userId="4b3028cb7ac06b8a" providerId="LiveId" clId="{50D5E49B-E78A-4EF1-8F4B-91B1975E632A}" dt="2025-03-12T22:32:16.570" v="55" actId="20577"/>
          <ac:spMkLst>
            <pc:docMk/>
            <pc:sldMk cId="3008148175" sldId="684"/>
            <ac:spMk id="3" creationId="{27BF008B-446B-54D5-C4A5-FD66E2062226}"/>
          </ac:spMkLst>
        </pc:spChg>
      </pc:sldChg>
    </pc:docChg>
  </pc:docChgLst>
  <pc:docChgLst>
    <pc:chgData name="Julie D. Ballinger" userId="4b3028cb7ac06b8a" providerId="LiveId" clId="{B6872AEC-5DDF-4D72-A314-8F53E821BDE9}"/>
    <pc:docChg chg="modSld">
      <pc:chgData name="Julie D. Ballinger" userId="4b3028cb7ac06b8a" providerId="LiveId" clId="{B6872AEC-5DDF-4D72-A314-8F53E821BDE9}" dt="2025-02-11T20:37:33.225" v="16" actId="20577"/>
      <pc:docMkLst>
        <pc:docMk/>
      </pc:docMkLst>
      <pc:sldChg chg="modSp mod">
        <pc:chgData name="Julie D. Ballinger" userId="4b3028cb7ac06b8a" providerId="LiveId" clId="{B6872AEC-5DDF-4D72-A314-8F53E821BDE9}" dt="2025-02-11T20:37:33.225" v="16" actId="20577"/>
        <pc:sldMkLst>
          <pc:docMk/>
          <pc:sldMk cId="3008148175" sldId="684"/>
        </pc:sldMkLst>
        <pc:spChg chg="mod">
          <ac:chgData name="Julie D. Ballinger" userId="4b3028cb7ac06b8a" providerId="LiveId" clId="{B6872AEC-5DDF-4D72-A314-8F53E821BDE9}" dt="2025-02-11T20:37:33.225" v="16" actId="20577"/>
          <ac:spMkLst>
            <pc:docMk/>
            <pc:sldMk cId="3008148175" sldId="684"/>
            <ac:spMk id="3" creationId="{27BF008B-446B-54D5-C4A5-FD66E2062226}"/>
          </ac:spMkLst>
        </pc:spChg>
      </pc:sldChg>
    </pc:docChg>
  </pc:docChgLst>
  <pc:docChgLst>
    <pc:chgData name="Julie D. Ballinger" userId="4b3028cb7ac06b8a" providerId="LiveId" clId="{4076F6FF-8CFA-4CF6-8D43-BDC6A3F504F9}"/>
    <pc:docChg chg="undo custSel addSld delSld modSld sldOrd">
      <pc:chgData name="Julie D. Ballinger" userId="4b3028cb7ac06b8a" providerId="LiveId" clId="{4076F6FF-8CFA-4CF6-8D43-BDC6A3F504F9}" dt="2024-10-28T17:25:25.735" v="371" actId="13926"/>
      <pc:docMkLst>
        <pc:docMk/>
      </pc:docMkLst>
      <pc:sldChg chg="addSp delSp modSp add mod ord">
        <pc:chgData name="Julie D. Ballinger" userId="4b3028cb7ac06b8a" providerId="LiveId" clId="{4076F6FF-8CFA-4CF6-8D43-BDC6A3F504F9}" dt="2024-10-28T17:04:40.002" v="244" actId="255"/>
        <pc:sldMkLst>
          <pc:docMk/>
          <pc:sldMk cId="0" sldId="269"/>
        </pc:sldMkLst>
      </pc:sldChg>
      <pc:sldChg chg="addSp delSp modSp add mod ord">
        <pc:chgData name="Julie D. Ballinger" userId="4b3028cb7ac06b8a" providerId="LiveId" clId="{4076F6FF-8CFA-4CF6-8D43-BDC6A3F504F9}" dt="2024-10-28T17:03:08.491" v="216" actId="20577"/>
        <pc:sldMkLst>
          <pc:docMk/>
          <pc:sldMk cId="0" sldId="270"/>
        </pc:sldMkLst>
      </pc:sldChg>
      <pc:sldChg chg="addSp delSp modSp add mod">
        <pc:chgData name="Julie D. Ballinger" userId="4b3028cb7ac06b8a" providerId="LiveId" clId="{4076F6FF-8CFA-4CF6-8D43-BDC6A3F504F9}" dt="2024-10-22T22:42:14.734" v="93" actId="1076"/>
        <pc:sldMkLst>
          <pc:docMk/>
          <pc:sldMk cId="0" sldId="271"/>
        </pc:sldMkLst>
      </pc:sldChg>
      <pc:sldChg chg="modSp mod">
        <pc:chgData name="Julie D. Ballinger" userId="4b3028cb7ac06b8a" providerId="LiveId" clId="{4076F6FF-8CFA-4CF6-8D43-BDC6A3F504F9}" dt="2024-10-28T17:22:07.423" v="365" actId="1076"/>
        <pc:sldMkLst>
          <pc:docMk/>
          <pc:sldMk cId="0" sldId="272"/>
        </pc:sldMkLst>
      </pc:sldChg>
      <pc:sldChg chg="modSp mod">
        <pc:chgData name="Julie D. Ballinger" userId="4b3028cb7ac06b8a" providerId="LiveId" clId="{4076F6FF-8CFA-4CF6-8D43-BDC6A3F504F9}" dt="2024-10-28T17:19:37.385" v="328" actId="20577"/>
        <pc:sldMkLst>
          <pc:docMk/>
          <pc:sldMk cId="0" sldId="296"/>
        </pc:sldMkLst>
      </pc:sldChg>
      <pc:sldChg chg="del">
        <pc:chgData name="Julie D. Ballinger" userId="4b3028cb7ac06b8a" providerId="LiveId" clId="{4076F6FF-8CFA-4CF6-8D43-BDC6A3F504F9}" dt="2024-10-22T22:30:37.053" v="37" actId="47"/>
        <pc:sldMkLst>
          <pc:docMk/>
          <pc:sldMk cId="0" sldId="406"/>
        </pc:sldMkLst>
      </pc:sldChg>
      <pc:sldChg chg="modSp mod">
        <pc:chgData name="Julie D. Ballinger" userId="4b3028cb7ac06b8a" providerId="LiveId" clId="{4076F6FF-8CFA-4CF6-8D43-BDC6A3F504F9}" dt="2024-10-28T16:57:55.155" v="203" actId="5793"/>
        <pc:sldMkLst>
          <pc:docMk/>
          <pc:sldMk cId="0" sldId="519"/>
        </pc:sldMkLst>
      </pc:sldChg>
      <pc:sldChg chg="del">
        <pc:chgData name="Julie D. Ballinger" userId="4b3028cb7ac06b8a" providerId="LiveId" clId="{4076F6FF-8CFA-4CF6-8D43-BDC6A3F504F9}" dt="2024-10-28T16:55:31.949" v="116" actId="47"/>
        <pc:sldMkLst>
          <pc:docMk/>
          <pc:sldMk cId="2307501830" sldId="535"/>
        </pc:sldMkLst>
      </pc:sldChg>
      <pc:sldChg chg="modSp mod">
        <pc:chgData name="Julie D. Ballinger" userId="4b3028cb7ac06b8a" providerId="LiveId" clId="{4076F6FF-8CFA-4CF6-8D43-BDC6A3F504F9}" dt="2024-10-28T17:24:24.892" v="370" actId="1076"/>
        <pc:sldMkLst>
          <pc:docMk/>
          <pc:sldMk cId="4069193302" sldId="613"/>
        </pc:sldMkLst>
      </pc:sldChg>
      <pc:sldChg chg="modSp mod">
        <pc:chgData name="Julie D. Ballinger" userId="4b3028cb7ac06b8a" providerId="LiveId" clId="{4076F6FF-8CFA-4CF6-8D43-BDC6A3F504F9}" dt="2024-10-22T22:40:40.707" v="78" actId="122"/>
        <pc:sldMkLst>
          <pc:docMk/>
          <pc:sldMk cId="0" sldId="617"/>
        </pc:sldMkLst>
      </pc:sldChg>
      <pc:sldChg chg="modSp mod">
        <pc:chgData name="Julie D. Ballinger" userId="4b3028cb7ac06b8a" providerId="LiveId" clId="{4076F6FF-8CFA-4CF6-8D43-BDC6A3F504F9}" dt="2024-10-22T22:30:20.118" v="36" actId="1076"/>
        <pc:sldMkLst>
          <pc:docMk/>
          <pc:sldMk cId="2249880267" sldId="650"/>
        </pc:sldMkLst>
      </pc:sldChg>
      <pc:sldChg chg="modSp add mod">
        <pc:chgData name="Julie D. Ballinger" userId="4b3028cb7ac06b8a" providerId="LiveId" clId="{4076F6FF-8CFA-4CF6-8D43-BDC6A3F504F9}" dt="2024-10-22T22:26:49.947" v="24" actId="20577"/>
        <pc:sldMkLst>
          <pc:docMk/>
          <pc:sldMk cId="3008148175" sldId="684"/>
        </pc:sldMkLst>
      </pc:sldChg>
      <pc:sldChg chg="add del">
        <pc:chgData name="Julie D. Ballinger" userId="4b3028cb7ac06b8a" providerId="LiveId" clId="{4076F6FF-8CFA-4CF6-8D43-BDC6A3F504F9}" dt="2024-10-22T22:25:56.138" v="18" actId="47"/>
        <pc:sldMkLst>
          <pc:docMk/>
          <pc:sldMk cId="2164521737" sldId="685"/>
        </pc:sldMkLst>
      </pc:sldChg>
      <pc:sldChg chg="modSp mod">
        <pc:chgData name="Julie D. Ballinger" userId="4b3028cb7ac06b8a" providerId="LiveId" clId="{4076F6FF-8CFA-4CF6-8D43-BDC6A3F504F9}" dt="2024-10-28T17:25:25.735" v="371" actId="13926"/>
        <pc:sldMkLst>
          <pc:docMk/>
          <pc:sldMk cId="55142914" sldId="863"/>
        </pc:sldMkLst>
      </pc:sldChg>
      <pc:sldChg chg="modSp mod ord">
        <pc:chgData name="Julie D. Ballinger" userId="4b3028cb7ac06b8a" providerId="LiveId" clId="{4076F6FF-8CFA-4CF6-8D43-BDC6A3F504F9}" dt="2024-10-28T17:09:43.061" v="326" actId="20577"/>
        <pc:sldMkLst>
          <pc:docMk/>
          <pc:sldMk cId="0" sldId="86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CBB646-936D-4154-B588-0A3F75C33F8A}"/>
              </a:ext>
            </a:extLst>
          </p:cNvPr>
          <p:cNvSpPr>
            <a:spLocks noGrp="1"/>
          </p:cNvSpPr>
          <p:nvPr>
            <p:ph type="hdr" sz="quarter"/>
          </p:nvPr>
        </p:nvSpPr>
        <p:spPr>
          <a:xfrm>
            <a:off x="0" y="1"/>
            <a:ext cx="3077418" cy="470865"/>
          </a:xfrm>
          <a:prstGeom prst="rect">
            <a:avLst/>
          </a:prstGeom>
        </p:spPr>
        <p:txBody>
          <a:bodyPr vert="horz" lIns="92364" tIns="46182" rIns="92364" bIns="46182" rtlCol="0"/>
          <a:lstStyle>
            <a:lvl1pPr algn="l">
              <a:defRPr sz="1200"/>
            </a:lvl1pPr>
          </a:lstStyle>
          <a:p>
            <a:r>
              <a:rPr lang="en-US"/>
              <a:t>Southwest ADA Center</a:t>
            </a:r>
          </a:p>
        </p:txBody>
      </p:sp>
      <p:sp>
        <p:nvSpPr>
          <p:cNvPr id="3" name="Date Placeholder 2">
            <a:extLst>
              <a:ext uri="{FF2B5EF4-FFF2-40B4-BE49-F238E27FC236}">
                <a16:creationId xmlns:a16="http://schemas.microsoft.com/office/drawing/2014/main" id="{3AA382E5-389C-4268-B807-B47014E0C3E3}"/>
              </a:ext>
            </a:extLst>
          </p:cNvPr>
          <p:cNvSpPr>
            <a:spLocks noGrp="1"/>
          </p:cNvSpPr>
          <p:nvPr>
            <p:ph type="dt" sz="quarter" idx="1"/>
          </p:nvPr>
        </p:nvSpPr>
        <p:spPr>
          <a:xfrm>
            <a:off x="4023451" y="1"/>
            <a:ext cx="3077418" cy="470865"/>
          </a:xfrm>
          <a:prstGeom prst="rect">
            <a:avLst/>
          </a:prstGeom>
        </p:spPr>
        <p:txBody>
          <a:bodyPr vert="horz" lIns="92364" tIns="46182" rIns="92364" bIns="46182" rtlCol="0"/>
          <a:lstStyle>
            <a:lvl1pPr algn="r">
              <a:defRPr sz="1200"/>
            </a:lvl1pPr>
          </a:lstStyle>
          <a:p>
            <a:endParaRPr lang="en-US"/>
          </a:p>
        </p:txBody>
      </p:sp>
      <p:sp>
        <p:nvSpPr>
          <p:cNvPr id="4" name="Footer Placeholder 3">
            <a:extLst>
              <a:ext uri="{FF2B5EF4-FFF2-40B4-BE49-F238E27FC236}">
                <a16:creationId xmlns:a16="http://schemas.microsoft.com/office/drawing/2014/main" id="{D0646095-14BB-463C-A299-2051D5410463}"/>
              </a:ext>
            </a:extLst>
          </p:cNvPr>
          <p:cNvSpPr>
            <a:spLocks noGrp="1"/>
          </p:cNvSpPr>
          <p:nvPr>
            <p:ph type="ftr" sz="quarter" idx="2"/>
          </p:nvPr>
        </p:nvSpPr>
        <p:spPr>
          <a:xfrm>
            <a:off x="0" y="8917610"/>
            <a:ext cx="3077418" cy="470865"/>
          </a:xfrm>
          <a:prstGeom prst="rect">
            <a:avLst/>
          </a:prstGeom>
        </p:spPr>
        <p:txBody>
          <a:bodyPr vert="horz" lIns="92364" tIns="46182" rIns="92364" bIns="46182" rtlCol="0" anchor="b"/>
          <a:lstStyle>
            <a:lvl1pPr algn="l">
              <a:defRPr sz="1200"/>
            </a:lvl1pPr>
          </a:lstStyle>
          <a:p>
            <a:r>
              <a:rPr lang="en-US"/>
              <a:t>www.southwestada.org</a:t>
            </a:r>
          </a:p>
        </p:txBody>
      </p:sp>
      <p:sp>
        <p:nvSpPr>
          <p:cNvPr id="5" name="Slide Number Placeholder 4">
            <a:extLst>
              <a:ext uri="{FF2B5EF4-FFF2-40B4-BE49-F238E27FC236}">
                <a16:creationId xmlns:a16="http://schemas.microsoft.com/office/drawing/2014/main" id="{9F0C817F-06B9-4F7A-A377-4C94FB3D9005}"/>
              </a:ext>
            </a:extLst>
          </p:cNvPr>
          <p:cNvSpPr>
            <a:spLocks noGrp="1"/>
          </p:cNvSpPr>
          <p:nvPr>
            <p:ph type="sldNum" sz="quarter" idx="3"/>
          </p:nvPr>
        </p:nvSpPr>
        <p:spPr>
          <a:xfrm>
            <a:off x="4023451" y="8917610"/>
            <a:ext cx="3077418" cy="470865"/>
          </a:xfrm>
          <a:prstGeom prst="rect">
            <a:avLst/>
          </a:prstGeom>
        </p:spPr>
        <p:txBody>
          <a:bodyPr vert="horz" lIns="92364" tIns="46182" rIns="92364" bIns="46182" rtlCol="0" anchor="b"/>
          <a:lstStyle>
            <a:lvl1pPr algn="r">
              <a:defRPr sz="1200"/>
            </a:lvl1pPr>
          </a:lstStyle>
          <a:p>
            <a:fld id="{019BE2C9-DB71-4AD6-A7BC-45FCF4908FD9}" type="slidenum">
              <a:rPr lang="en-US" smtClean="0"/>
              <a:t>‹#›</a:t>
            </a:fld>
            <a:endParaRPr lang="en-US"/>
          </a:p>
        </p:txBody>
      </p:sp>
    </p:spTree>
    <p:extLst>
      <p:ext uri="{BB962C8B-B14F-4D97-AF65-F5344CB8AC3E}">
        <p14:creationId xmlns:p14="http://schemas.microsoft.com/office/powerpoint/2010/main" val="426392112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1054"/>
          </a:xfrm>
          <a:prstGeom prst="rect">
            <a:avLst/>
          </a:prstGeom>
        </p:spPr>
        <p:txBody>
          <a:bodyPr vert="horz" lIns="94229" tIns="47115" rIns="94229" bIns="47115" rtlCol="0"/>
          <a:lstStyle>
            <a:lvl1pPr algn="l">
              <a:defRPr sz="1200"/>
            </a:lvl1pPr>
          </a:lstStyle>
          <a:p>
            <a:r>
              <a:rPr lang="en-US"/>
              <a:t>Southwest ADA Center</a:t>
            </a:r>
          </a:p>
        </p:txBody>
      </p:sp>
      <p:sp>
        <p:nvSpPr>
          <p:cNvPr id="3" name="Date Placeholder 2"/>
          <p:cNvSpPr>
            <a:spLocks noGrp="1"/>
          </p:cNvSpPr>
          <p:nvPr>
            <p:ph type="dt" idx="1"/>
          </p:nvPr>
        </p:nvSpPr>
        <p:spPr>
          <a:xfrm>
            <a:off x="4023092" y="0"/>
            <a:ext cx="3077740" cy="471054"/>
          </a:xfrm>
          <a:prstGeom prst="rect">
            <a:avLst/>
          </a:prstGeom>
        </p:spPr>
        <p:txBody>
          <a:bodyPr vert="horz" lIns="94229" tIns="47115" rIns="94229" bIns="47115" rtlCol="0"/>
          <a:lstStyle>
            <a:lvl1pPr algn="r">
              <a:defRPr sz="1200"/>
            </a:lvl1pPr>
          </a:lstStyle>
          <a:p>
            <a:endParaRPr lang="en-US"/>
          </a:p>
        </p:txBody>
      </p:sp>
      <p:sp>
        <p:nvSpPr>
          <p:cNvPr id="4" name="Slide Image Placeholder 3"/>
          <p:cNvSpPr>
            <a:spLocks noGrp="1" noRot="1" noChangeAspect="1"/>
          </p:cNvSpPr>
          <p:nvPr>
            <p:ph type="sldImg" idx="2"/>
          </p:nvPr>
        </p:nvSpPr>
        <p:spPr>
          <a:xfrm>
            <a:off x="1439863" y="1174750"/>
            <a:ext cx="4222750" cy="3167063"/>
          </a:xfrm>
          <a:prstGeom prst="rect">
            <a:avLst/>
          </a:prstGeom>
          <a:noFill/>
          <a:ln w="12700">
            <a:solidFill>
              <a:prstClr val="black"/>
            </a:solidFill>
          </a:ln>
        </p:spPr>
        <p:txBody>
          <a:bodyPr vert="horz" lIns="94229" tIns="47115" rIns="94229" bIns="47115" rtlCol="0" anchor="ctr"/>
          <a:lstStyle/>
          <a:p>
            <a:endParaRPr lang="en-US"/>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29" tIns="47115" rIns="94229" bIns="471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40" cy="471053"/>
          </a:xfrm>
          <a:prstGeom prst="rect">
            <a:avLst/>
          </a:prstGeom>
        </p:spPr>
        <p:txBody>
          <a:bodyPr vert="horz" lIns="94229" tIns="47115" rIns="94229" bIns="47115" rtlCol="0" anchor="b"/>
          <a:lstStyle>
            <a:lvl1pPr algn="l">
              <a:defRPr sz="1200"/>
            </a:lvl1pPr>
          </a:lstStyle>
          <a:p>
            <a:r>
              <a:rPr lang="en-US"/>
              <a:t>www.southwestada.org</a:t>
            </a:r>
          </a:p>
        </p:txBody>
      </p:sp>
      <p:sp>
        <p:nvSpPr>
          <p:cNvPr id="7" name="Slide Number Placeholder 6"/>
          <p:cNvSpPr>
            <a:spLocks noGrp="1"/>
          </p:cNvSpPr>
          <p:nvPr>
            <p:ph type="sldNum" sz="quarter" idx="5"/>
          </p:nvPr>
        </p:nvSpPr>
        <p:spPr>
          <a:xfrm>
            <a:off x="4023092" y="8917423"/>
            <a:ext cx="3077740" cy="471053"/>
          </a:xfrm>
          <a:prstGeom prst="rect">
            <a:avLst/>
          </a:prstGeom>
        </p:spPr>
        <p:txBody>
          <a:bodyPr vert="horz" lIns="94229" tIns="47115" rIns="94229" bIns="47115" rtlCol="0" anchor="b"/>
          <a:lstStyle>
            <a:lvl1pPr algn="r">
              <a:defRPr sz="1200"/>
            </a:lvl1pPr>
          </a:lstStyle>
          <a:p>
            <a:fld id="{6B3BA5AB-B010-4A42-8FBA-3C5C64EA22CD}" type="slidenum">
              <a:rPr lang="en-US" smtClean="0"/>
              <a:t>‹#›</a:t>
            </a:fld>
            <a:endParaRPr lang="en-US"/>
          </a:p>
        </p:txBody>
      </p:sp>
    </p:spTree>
    <p:extLst>
      <p:ext uri="{BB962C8B-B14F-4D97-AF65-F5344CB8AC3E}">
        <p14:creationId xmlns:p14="http://schemas.microsoft.com/office/powerpoint/2010/main" val="7306398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1</a:t>
            </a:fld>
            <a:endParaRPr lang="en-US"/>
          </a:p>
        </p:txBody>
      </p:sp>
    </p:spTree>
    <p:extLst>
      <p:ext uri="{BB962C8B-B14F-4D97-AF65-F5344CB8AC3E}">
        <p14:creationId xmlns:p14="http://schemas.microsoft.com/office/powerpoint/2010/main" val="54928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F74F1A3-6AF1-4936-A09F-05757782E8C1}"/>
              </a:ext>
            </a:extLst>
          </p:cNvPr>
          <p:cNvSpPr>
            <a:spLocks noGrp="1" noChangeArrowheads="1"/>
          </p:cNvSpPr>
          <p:nvPr>
            <p:ph type="hdr" sz="quarter"/>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Southwest ADA Center</a:t>
            </a:r>
          </a:p>
        </p:txBody>
      </p:sp>
      <p:sp>
        <p:nvSpPr>
          <p:cNvPr id="17411" name="Rectangle 6">
            <a:extLst>
              <a:ext uri="{FF2B5EF4-FFF2-40B4-BE49-F238E27FC236}">
                <a16:creationId xmlns:a16="http://schemas.microsoft.com/office/drawing/2014/main" id="{705B8D5F-3B75-438C-8C28-BAEDA060A57A}"/>
              </a:ext>
            </a:extLst>
          </p:cNvPr>
          <p:cNvSpPr>
            <a:spLocks noGrp="1" noChangeArrowheads="1"/>
          </p:cNvSpPr>
          <p:nvPr>
            <p:ph type="ftr" sz="quarter" idx="4"/>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www.southwestada.org</a:t>
            </a:r>
          </a:p>
        </p:txBody>
      </p:sp>
      <p:sp>
        <p:nvSpPr>
          <p:cNvPr id="17412" name="Rectangle 7">
            <a:extLst>
              <a:ext uri="{FF2B5EF4-FFF2-40B4-BE49-F238E27FC236}">
                <a16:creationId xmlns:a16="http://schemas.microsoft.com/office/drawing/2014/main" id="{65317580-781C-4754-AFCF-5E8168101C17}"/>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fld id="{795D763D-6708-437C-AC2A-B7BA4C38AAE8}" type="slidenum">
              <a:rPr lang="en-US" altLang="en-US" smtClean="0">
                <a:latin typeface="Arial" panose="020B0604020202020204" pitchFamily="34" charset="0"/>
              </a:rPr>
              <a:pPr/>
              <a:t>10</a:t>
            </a:fld>
            <a:endParaRPr lang="en-US" altLang="en-US">
              <a:latin typeface="Arial" panose="020B0604020202020204" pitchFamily="34" charset="0"/>
            </a:endParaRPr>
          </a:p>
        </p:txBody>
      </p:sp>
      <p:sp>
        <p:nvSpPr>
          <p:cNvPr id="17413" name="Rectangle 2">
            <a:extLst>
              <a:ext uri="{FF2B5EF4-FFF2-40B4-BE49-F238E27FC236}">
                <a16:creationId xmlns:a16="http://schemas.microsoft.com/office/drawing/2014/main" id="{183175CE-795E-41D5-82E3-4E37E927F911}"/>
              </a:ext>
            </a:extLst>
          </p:cNvPr>
          <p:cNvSpPr>
            <a:spLocks noGrp="1" noRot="1" noChangeAspect="1" noChangeArrowheads="1" noTextEdit="1"/>
          </p:cNvSpPr>
          <p:nvPr>
            <p:ph type="sldImg"/>
          </p:nvPr>
        </p:nvSpPr>
        <p:spPr>
          <a:xfrm>
            <a:off x="1439863" y="1174750"/>
            <a:ext cx="4222750" cy="3167063"/>
          </a:xfrm>
          <a:ln/>
        </p:spPr>
      </p:sp>
      <p:sp>
        <p:nvSpPr>
          <p:cNvPr id="17414" name="Rectangle 3">
            <a:extLst>
              <a:ext uri="{FF2B5EF4-FFF2-40B4-BE49-F238E27FC236}">
                <a16:creationId xmlns:a16="http://schemas.microsoft.com/office/drawing/2014/main" id="{F73A371C-F3D4-44E0-BF61-464157BC61D2}"/>
              </a:ext>
            </a:extLst>
          </p:cNvPr>
          <p:cNvSpPr>
            <a:spLocks noGrp="1" noChangeArrowheads="1"/>
          </p:cNvSpPr>
          <p:nvPr>
            <p:ph type="body" idx="1"/>
          </p:nvPr>
        </p:nvSpPr>
        <p:spPr>
          <a:noFill/>
        </p:spPr>
        <p:txBody>
          <a:bodyPr/>
          <a:lstStyle/>
          <a:p>
            <a:pPr eaLnBrk="1" hangingPunct="1">
              <a:lnSpc>
                <a:spcPct val="80000"/>
              </a:lnSpc>
            </a:pPr>
            <a:endParaRPr lang="en-US" altLang="en-US" sz="80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11</a:t>
            </a:fld>
            <a:endParaRPr lang="en-US"/>
          </a:p>
        </p:txBody>
      </p:sp>
    </p:spTree>
    <p:extLst>
      <p:ext uri="{BB962C8B-B14F-4D97-AF65-F5344CB8AC3E}">
        <p14:creationId xmlns:p14="http://schemas.microsoft.com/office/powerpoint/2010/main" val="2150209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12</a:t>
            </a:fld>
            <a:endParaRPr lang="en-US"/>
          </a:p>
        </p:txBody>
      </p:sp>
    </p:spTree>
    <p:extLst>
      <p:ext uri="{BB962C8B-B14F-4D97-AF65-F5344CB8AC3E}">
        <p14:creationId xmlns:p14="http://schemas.microsoft.com/office/powerpoint/2010/main" val="153341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13</a:t>
            </a:fld>
            <a:endParaRPr lang="en-US"/>
          </a:p>
        </p:txBody>
      </p:sp>
    </p:spTree>
    <p:extLst>
      <p:ext uri="{BB962C8B-B14F-4D97-AF65-F5344CB8AC3E}">
        <p14:creationId xmlns:p14="http://schemas.microsoft.com/office/powerpoint/2010/main" val="920530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Employer </a:t>
            </a:r>
            <a:r>
              <a:rPr lang="en-US" altLang="en-US" b="1" u="sng" dirty="0"/>
              <a:t>reasonably believes</a:t>
            </a:r>
            <a:r>
              <a:rPr lang="en-US" altLang="en-US" b="1" dirty="0"/>
              <a:t> </a:t>
            </a:r>
            <a:r>
              <a:rPr lang="en-US" altLang="en-US" dirty="0"/>
              <a:t>that an </a:t>
            </a:r>
            <a:r>
              <a:rPr lang="en-US" altLang="en-US" b="1" u="sng" dirty="0"/>
              <a:t>RA will be needed </a:t>
            </a:r>
            <a:r>
              <a:rPr lang="en-US" altLang="en-US" dirty="0"/>
              <a:t>to perform essential functions - </a:t>
            </a:r>
            <a:r>
              <a:rPr lang="en-US" altLang="en-US" i="0" dirty="0"/>
              <a:t>may ask if RA is needed and what type of RA</a:t>
            </a:r>
          </a:p>
        </p:txBody>
      </p:sp>
      <p:sp>
        <p:nvSpPr>
          <p:cNvPr id="4" name="Header Placeholder 3"/>
          <p:cNvSpPr>
            <a:spLocks noGrp="1"/>
          </p:cNvSpPr>
          <p:nvPr>
            <p:ph type="hdr" sz="quarter"/>
          </p:nvPr>
        </p:nvSpPr>
        <p:spPr/>
        <p:txBody>
          <a:bodyPr/>
          <a:lstStyle/>
          <a:p>
            <a:r>
              <a:rPr lang="en-US"/>
              <a:t>Southwest ADA Center</a:t>
            </a:r>
            <a:endParaRPr lang="en-US" dirty="0"/>
          </a:p>
        </p:txBody>
      </p:sp>
      <p:sp>
        <p:nvSpPr>
          <p:cNvPr id="6" name="Footer Placeholder 5"/>
          <p:cNvSpPr>
            <a:spLocks noGrp="1"/>
          </p:cNvSpPr>
          <p:nvPr>
            <p:ph type="ftr" sz="quarter" idx="4"/>
          </p:nvPr>
        </p:nvSpPr>
        <p:spPr/>
        <p:txBody>
          <a:bodyPr/>
          <a:lstStyle/>
          <a:p>
            <a:r>
              <a:rPr lang="en-US"/>
              <a:t>Southwest ADA Center                                           www.southwestada.org</a:t>
            </a:r>
            <a:endParaRPr lang="en-US" dirty="0"/>
          </a:p>
        </p:txBody>
      </p:sp>
      <p:sp>
        <p:nvSpPr>
          <p:cNvPr id="7" name="Slide Number Placeholder 6"/>
          <p:cNvSpPr>
            <a:spLocks noGrp="1"/>
          </p:cNvSpPr>
          <p:nvPr>
            <p:ph type="sldNum" sz="quarter" idx="5"/>
          </p:nvPr>
        </p:nvSpPr>
        <p:spPr/>
        <p:txBody>
          <a:bodyPr/>
          <a:lstStyle/>
          <a:p>
            <a:fld id="{EAED83BC-2658-49E7-ADE2-06B1365FAD61}" type="slidenum">
              <a:rPr lang="en-US" smtClean="0"/>
              <a:t>14</a:t>
            </a:fld>
            <a:endParaRPr lang="en-US" dirty="0"/>
          </a:p>
        </p:txBody>
      </p:sp>
    </p:spTree>
    <p:extLst>
      <p:ext uri="{BB962C8B-B14F-4D97-AF65-F5344CB8AC3E}">
        <p14:creationId xmlns:p14="http://schemas.microsoft.com/office/powerpoint/2010/main" val="3351748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endParaRPr lang="en-US" dirty="0"/>
          </a:p>
        </p:txBody>
      </p:sp>
      <p:sp>
        <p:nvSpPr>
          <p:cNvPr id="6" name="Footer Placeholder 5"/>
          <p:cNvSpPr>
            <a:spLocks noGrp="1"/>
          </p:cNvSpPr>
          <p:nvPr>
            <p:ph type="ftr" sz="quarter" idx="4"/>
          </p:nvPr>
        </p:nvSpPr>
        <p:spPr/>
        <p:txBody>
          <a:bodyPr/>
          <a:lstStyle/>
          <a:p>
            <a:r>
              <a:rPr lang="en-US"/>
              <a:t>Southwest ADA Center                                           www.southwestada.org</a:t>
            </a:r>
            <a:endParaRPr lang="en-US" dirty="0"/>
          </a:p>
        </p:txBody>
      </p:sp>
      <p:sp>
        <p:nvSpPr>
          <p:cNvPr id="7" name="Slide Number Placeholder 6"/>
          <p:cNvSpPr>
            <a:spLocks noGrp="1"/>
          </p:cNvSpPr>
          <p:nvPr>
            <p:ph type="sldNum" sz="quarter" idx="5"/>
          </p:nvPr>
        </p:nvSpPr>
        <p:spPr/>
        <p:txBody>
          <a:bodyPr/>
          <a:lstStyle/>
          <a:p>
            <a:fld id="{EAED83BC-2658-49E7-ADE2-06B1365FAD61}" type="slidenum">
              <a:rPr lang="en-US" smtClean="0"/>
              <a:t>15</a:t>
            </a:fld>
            <a:endParaRPr lang="en-US" dirty="0"/>
          </a:p>
        </p:txBody>
      </p:sp>
    </p:spTree>
    <p:extLst>
      <p:ext uri="{BB962C8B-B14F-4D97-AF65-F5344CB8AC3E}">
        <p14:creationId xmlns:p14="http://schemas.microsoft.com/office/powerpoint/2010/main" val="681703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a:solidFill>
                  <a:srgbClr val="FF0000"/>
                </a:solidFill>
              </a:rPr>
              <a:t>NOTE: </a:t>
            </a:r>
            <a:r>
              <a:rPr lang="en-US" altLang="en-US" sz="1200" dirty="0"/>
              <a:t>If the known disability of an applicant </a:t>
            </a:r>
            <a:r>
              <a:rPr lang="en-US" altLang="en-US" sz="1200" b="1" dirty="0"/>
              <a:t>will NOT interfere </a:t>
            </a:r>
            <a:r>
              <a:rPr lang="en-US" altLang="en-US" sz="1200" dirty="0"/>
              <a:t>with or prevent the performance of a job-related function, the employer may only request a description or demonstration by the applicant if it routinely makes such a request of all applicants in the same job category.</a:t>
            </a:r>
          </a:p>
        </p:txBody>
      </p:sp>
      <p:sp>
        <p:nvSpPr>
          <p:cNvPr id="4" name="Header Placeholder 3"/>
          <p:cNvSpPr>
            <a:spLocks noGrp="1"/>
          </p:cNvSpPr>
          <p:nvPr>
            <p:ph type="hdr" sz="quarter"/>
          </p:nvPr>
        </p:nvSpPr>
        <p:spPr/>
        <p:txBody>
          <a:bodyPr/>
          <a:lstStyle/>
          <a:p>
            <a:r>
              <a:rPr lang="en-US"/>
              <a:t>Southwest ADA Center</a:t>
            </a:r>
            <a:endParaRPr lang="en-US" dirty="0"/>
          </a:p>
        </p:txBody>
      </p:sp>
      <p:sp>
        <p:nvSpPr>
          <p:cNvPr id="6" name="Footer Placeholder 5"/>
          <p:cNvSpPr>
            <a:spLocks noGrp="1"/>
          </p:cNvSpPr>
          <p:nvPr>
            <p:ph type="ftr" sz="quarter" idx="4"/>
          </p:nvPr>
        </p:nvSpPr>
        <p:spPr/>
        <p:txBody>
          <a:bodyPr/>
          <a:lstStyle/>
          <a:p>
            <a:r>
              <a:rPr lang="en-US"/>
              <a:t>Southwest ADA Center                                           www.southwestada.org</a:t>
            </a:r>
            <a:endParaRPr lang="en-US" dirty="0"/>
          </a:p>
        </p:txBody>
      </p:sp>
      <p:sp>
        <p:nvSpPr>
          <p:cNvPr id="7" name="Slide Number Placeholder 6"/>
          <p:cNvSpPr>
            <a:spLocks noGrp="1"/>
          </p:cNvSpPr>
          <p:nvPr>
            <p:ph type="sldNum" sz="quarter" idx="5"/>
          </p:nvPr>
        </p:nvSpPr>
        <p:spPr/>
        <p:txBody>
          <a:bodyPr/>
          <a:lstStyle/>
          <a:p>
            <a:fld id="{EAED83BC-2658-49E7-ADE2-06B1365FAD61}" type="slidenum">
              <a:rPr lang="en-US" smtClean="0"/>
              <a:t>16</a:t>
            </a:fld>
            <a:endParaRPr lang="en-US" dirty="0"/>
          </a:p>
        </p:txBody>
      </p:sp>
    </p:spTree>
    <p:extLst>
      <p:ext uri="{BB962C8B-B14F-4D97-AF65-F5344CB8AC3E}">
        <p14:creationId xmlns:p14="http://schemas.microsoft.com/office/powerpoint/2010/main" val="4024359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17</a:t>
            </a:fld>
            <a:endParaRPr lang="en-US"/>
          </a:p>
        </p:txBody>
      </p:sp>
    </p:spTree>
    <p:extLst>
      <p:ext uri="{BB962C8B-B14F-4D97-AF65-F5344CB8AC3E}">
        <p14:creationId xmlns:p14="http://schemas.microsoft.com/office/powerpoint/2010/main" val="779139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18</a:t>
            </a:fld>
            <a:endParaRPr lang="en-US"/>
          </a:p>
        </p:txBody>
      </p:sp>
    </p:spTree>
    <p:extLst>
      <p:ext uri="{BB962C8B-B14F-4D97-AF65-F5344CB8AC3E}">
        <p14:creationId xmlns:p14="http://schemas.microsoft.com/office/powerpoint/2010/main" val="3295994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19</a:t>
            </a:fld>
            <a:endParaRPr lang="en-US"/>
          </a:p>
        </p:txBody>
      </p:sp>
    </p:spTree>
    <p:extLst>
      <p:ext uri="{BB962C8B-B14F-4D97-AF65-F5344CB8AC3E}">
        <p14:creationId xmlns:p14="http://schemas.microsoft.com/office/powerpoint/2010/main" val="253835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A7FF5D8-F0B0-4286-96F2-62C058070AC9}"/>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fld id="{A93D3187-9BF7-48E8-BC68-35B4EB146028}" type="slidenum">
              <a:rPr lang="en-US" altLang="en-US" smtClean="0">
                <a:latin typeface="Arial" panose="020B0604020202020204" pitchFamily="34" charset="0"/>
              </a:rPr>
              <a:pPr/>
              <a:t>2</a:t>
            </a:fld>
            <a:endParaRPr lang="en-US" altLang="en-US">
              <a:latin typeface="Arial" panose="020B0604020202020204" pitchFamily="34" charset="0"/>
            </a:endParaRPr>
          </a:p>
        </p:txBody>
      </p:sp>
      <p:sp>
        <p:nvSpPr>
          <p:cNvPr id="6147" name="Rectangle 2">
            <a:extLst>
              <a:ext uri="{FF2B5EF4-FFF2-40B4-BE49-F238E27FC236}">
                <a16:creationId xmlns:a16="http://schemas.microsoft.com/office/drawing/2014/main" id="{0FDD90B7-B96C-4241-94C6-77E63D7E043F}"/>
              </a:ext>
            </a:extLst>
          </p:cNvPr>
          <p:cNvSpPr>
            <a:spLocks noGrp="1" noRot="1" noChangeAspect="1" noChangeArrowheads="1" noTextEdit="1"/>
          </p:cNvSpPr>
          <p:nvPr>
            <p:ph type="sldImg"/>
          </p:nvPr>
        </p:nvSpPr>
        <p:spPr>
          <a:xfrm>
            <a:off x="1439863" y="1174750"/>
            <a:ext cx="4222750" cy="3167063"/>
          </a:xfrm>
          <a:ln/>
        </p:spPr>
      </p:sp>
      <p:sp>
        <p:nvSpPr>
          <p:cNvPr id="6148" name="Rectangle 3">
            <a:extLst>
              <a:ext uri="{FF2B5EF4-FFF2-40B4-BE49-F238E27FC236}">
                <a16:creationId xmlns:a16="http://schemas.microsoft.com/office/drawing/2014/main" id="{A62AEA9C-4935-4147-BDA8-693BBDFE271B}"/>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2" name="Footer Placeholder 1">
            <a:extLst>
              <a:ext uri="{FF2B5EF4-FFF2-40B4-BE49-F238E27FC236}">
                <a16:creationId xmlns:a16="http://schemas.microsoft.com/office/drawing/2014/main" id="{0BE0A757-915B-4F06-85B8-D047A17A7FEC}"/>
              </a:ext>
            </a:extLst>
          </p:cNvPr>
          <p:cNvSpPr>
            <a:spLocks noGrp="1"/>
          </p:cNvSpPr>
          <p:nvPr>
            <p:ph type="ftr" sz="quarter" idx="4"/>
          </p:nvPr>
        </p:nvSpPr>
        <p:spPr/>
        <p:txBody>
          <a:bodyPr/>
          <a:lstStyle/>
          <a:p>
            <a:r>
              <a:rPr lang="en-US"/>
              <a:t>www.southwestada.org</a:t>
            </a:r>
          </a:p>
        </p:txBody>
      </p:sp>
      <p:sp>
        <p:nvSpPr>
          <p:cNvPr id="3" name="Header Placeholder 2">
            <a:extLst>
              <a:ext uri="{FF2B5EF4-FFF2-40B4-BE49-F238E27FC236}">
                <a16:creationId xmlns:a16="http://schemas.microsoft.com/office/drawing/2014/main" id="{6C13DF57-0B61-4212-9A45-802E818E22C5}"/>
              </a:ext>
            </a:extLst>
          </p:cNvPr>
          <p:cNvSpPr>
            <a:spLocks noGrp="1"/>
          </p:cNvSpPr>
          <p:nvPr>
            <p:ph type="hdr" sz="quarter"/>
          </p:nvPr>
        </p:nvSpPr>
        <p:spPr/>
        <p:txBody>
          <a:bodyPr/>
          <a:lstStyle/>
          <a:p>
            <a:r>
              <a:rPr lang="en-US"/>
              <a:t>Southwest ADA Center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20</a:t>
            </a:fld>
            <a:endParaRPr lang="en-US"/>
          </a:p>
        </p:txBody>
      </p:sp>
    </p:spTree>
    <p:extLst>
      <p:ext uri="{BB962C8B-B14F-4D97-AF65-F5344CB8AC3E}">
        <p14:creationId xmlns:p14="http://schemas.microsoft.com/office/powerpoint/2010/main" val="134843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21</a:t>
            </a:fld>
            <a:endParaRPr lang="en-US"/>
          </a:p>
        </p:txBody>
      </p:sp>
    </p:spTree>
    <p:extLst>
      <p:ext uri="{BB962C8B-B14F-4D97-AF65-F5344CB8AC3E}">
        <p14:creationId xmlns:p14="http://schemas.microsoft.com/office/powerpoint/2010/main" val="2023030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22</a:t>
            </a:fld>
            <a:endParaRPr lang="en-US"/>
          </a:p>
        </p:txBody>
      </p:sp>
    </p:spTree>
    <p:extLst>
      <p:ext uri="{BB962C8B-B14F-4D97-AF65-F5344CB8AC3E}">
        <p14:creationId xmlns:p14="http://schemas.microsoft.com/office/powerpoint/2010/main" val="66086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23</a:t>
            </a:fld>
            <a:endParaRPr lang="en-US"/>
          </a:p>
        </p:txBody>
      </p:sp>
    </p:spTree>
    <p:extLst>
      <p:ext uri="{BB962C8B-B14F-4D97-AF65-F5344CB8AC3E}">
        <p14:creationId xmlns:p14="http://schemas.microsoft.com/office/powerpoint/2010/main" val="2403570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24</a:t>
            </a:fld>
            <a:endParaRPr lang="en-US"/>
          </a:p>
        </p:txBody>
      </p:sp>
    </p:spTree>
    <p:extLst>
      <p:ext uri="{BB962C8B-B14F-4D97-AF65-F5344CB8AC3E}">
        <p14:creationId xmlns:p14="http://schemas.microsoft.com/office/powerpoint/2010/main" val="2020719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25</a:t>
            </a:fld>
            <a:endParaRPr lang="en-US"/>
          </a:p>
        </p:txBody>
      </p:sp>
    </p:spTree>
    <p:extLst>
      <p:ext uri="{BB962C8B-B14F-4D97-AF65-F5344CB8AC3E}">
        <p14:creationId xmlns:p14="http://schemas.microsoft.com/office/powerpoint/2010/main" val="405886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26</a:t>
            </a:fld>
            <a:endParaRPr lang="en-US"/>
          </a:p>
        </p:txBody>
      </p:sp>
    </p:spTree>
    <p:extLst>
      <p:ext uri="{BB962C8B-B14F-4D97-AF65-F5344CB8AC3E}">
        <p14:creationId xmlns:p14="http://schemas.microsoft.com/office/powerpoint/2010/main" val="599717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27</a:t>
            </a:fld>
            <a:endParaRPr lang="en-US"/>
          </a:p>
        </p:txBody>
      </p:sp>
    </p:spTree>
    <p:extLst>
      <p:ext uri="{BB962C8B-B14F-4D97-AF65-F5344CB8AC3E}">
        <p14:creationId xmlns:p14="http://schemas.microsoft.com/office/powerpoint/2010/main" val="543111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28</a:t>
            </a:fld>
            <a:endParaRPr lang="en-US"/>
          </a:p>
        </p:txBody>
      </p:sp>
    </p:spTree>
    <p:extLst>
      <p:ext uri="{BB962C8B-B14F-4D97-AF65-F5344CB8AC3E}">
        <p14:creationId xmlns:p14="http://schemas.microsoft.com/office/powerpoint/2010/main" val="2496443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29</a:t>
            </a:fld>
            <a:endParaRPr lang="en-US"/>
          </a:p>
        </p:txBody>
      </p:sp>
    </p:spTree>
    <p:extLst>
      <p:ext uri="{BB962C8B-B14F-4D97-AF65-F5344CB8AC3E}">
        <p14:creationId xmlns:p14="http://schemas.microsoft.com/office/powerpoint/2010/main" val="3954762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a:t>
            </a:fld>
            <a:endParaRPr lang="en-US"/>
          </a:p>
        </p:txBody>
      </p:sp>
    </p:spTree>
    <p:extLst>
      <p:ext uri="{BB962C8B-B14F-4D97-AF65-F5344CB8AC3E}">
        <p14:creationId xmlns:p14="http://schemas.microsoft.com/office/powerpoint/2010/main" val="395997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30</a:t>
            </a:fld>
            <a:endParaRPr lang="en-US"/>
          </a:p>
        </p:txBody>
      </p:sp>
    </p:spTree>
    <p:extLst>
      <p:ext uri="{BB962C8B-B14F-4D97-AF65-F5344CB8AC3E}">
        <p14:creationId xmlns:p14="http://schemas.microsoft.com/office/powerpoint/2010/main" val="1003256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31</a:t>
            </a:fld>
            <a:endParaRPr lang="en-US"/>
          </a:p>
        </p:txBody>
      </p:sp>
    </p:spTree>
    <p:extLst>
      <p:ext uri="{BB962C8B-B14F-4D97-AF65-F5344CB8AC3E}">
        <p14:creationId xmlns:p14="http://schemas.microsoft.com/office/powerpoint/2010/main" val="939472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32</a:t>
            </a:fld>
            <a:endParaRPr lang="en-US"/>
          </a:p>
        </p:txBody>
      </p:sp>
    </p:spTree>
    <p:extLst>
      <p:ext uri="{BB962C8B-B14F-4D97-AF65-F5344CB8AC3E}">
        <p14:creationId xmlns:p14="http://schemas.microsoft.com/office/powerpoint/2010/main" val="1843087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33</a:t>
            </a:fld>
            <a:endParaRPr lang="en-US"/>
          </a:p>
        </p:txBody>
      </p:sp>
    </p:spTree>
    <p:extLst>
      <p:ext uri="{BB962C8B-B14F-4D97-AF65-F5344CB8AC3E}">
        <p14:creationId xmlns:p14="http://schemas.microsoft.com/office/powerpoint/2010/main" val="42373069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34</a:t>
            </a:fld>
            <a:endParaRPr lang="en-US"/>
          </a:p>
        </p:txBody>
      </p:sp>
    </p:spTree>
    <p:extLst>
      <p:ext uri="{BB962C8B-B14F-4D97-AF65-F5344CB8AC3E}">
        <p14:creationId xmlns:p14="http://schemas.microsoft.com/office/powerpoint/2010/main" val="565952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35</a:t>
            </a:fld>
            <a:endParaRPr lang="en-US"/>
          </a:p>
        </p:txBody>
      </p:sp>
    </p:spTree>
    <p:extLst>
      <p:ext uri="{BB962C8B-B14F-4D97-AF65-F5344CB8AC3E}">
        <p14:creationId xmlns:p14="http://schemas.microsoft.com/office/powerpoint/2010/main" val="192681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36</a:t>
            </a:fld>
            <a:endParaRPr lang="en-US"/>
          </a:p>
        </p:txBody>
      </p:sp>
    </p:spTree>
    <p:extLst>
      <p:ext uri="{BB962C8B-B14F-4D97-AF65-F5344CB8AC3E}">
        <p14:creationId xmlns:p14="http://schemas.microsoft.com/office/powerpoint/2010/main" val="2812430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37</a:t>
            </a:fld>
            <a:endParaRPr lang="en-US"/>
          </a:p>
        </p:txBody>
      </p:sp>
    </p:spTree>
    <p:extLst>
      <p:ext uri="{BB962C8B-B14F-4D97-AF65-F5344CB8AC3E}">
        <p14:creationId xmlns:p14="http://schemas.microsoft.com/office/powerpoint/2010/main" val="2643830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38</a:t>
            </a:fld>
            <a:endParaRPr lang="en-US"/>
          </a:p>
        </p:txBody>
      </p:sp>
    </p:spTree>
    <p:extLst>
      <p:ext uri="{BB962C8B-B14F-4D97-AF65-F5344CB8AC3E}">
        <p14:creationId xmlns:p14="http://schemas.microsoft.com/office/powerpoint/2010/main" val="2107665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39</a:t>
            </a:fld>
            <a:endParaRPr lang="en-US"/>
          </a:p>
        </p:txBody>
      </p:sp>
    </p:spTree>
    <p:extLst>
      <p:ext uri="{BB962C8B-B14F-4D97-AF65-F5344CB8AC3E}">
        <p14:creationId xmlns:p14="http://schemas.microsoft.com/office/powerpoint/2010/main" val="3419893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2ECA844A-B34C-4E1B-95E7-564C96987550}"/>
              </a:ext>
            </a:extLst>
          </p:cNvPr>
          <p:cNvSpPr>
            <a:spLocks noGrp="1" noRot="1" noChangeAspect="1" noChangeArrowheads="1" noTextEdit="1"/>
          </p:cNvSpPr>
          <p:nvPr>
            <p:ph type="sldImg"/>
          </p:nvPr>
        </p:nvSpPr>
        <p:spPr>
          <a:xfrm>
            <a:off x="1439863" y="1174750"/>
            <a:ext cx="4222750" cy="3167063"/>
          </a:xfrm>
          <a:ln/>
        </p:spPr>
      </p:sp>
      <p:sp>
        <p:nvSpPr>
          <p:cNvPr id="8195" name="Notes Placeholder 2">
            <a:extLst>
              <a:ext uri="{FF2B5EF4-FFF2-40B4-BE49-F238E27FC236}">
                <a16:creationId xmlns:a16="http://schemas.microsoft.com/office/drawing/2014/main" id="{C8264525-98F4-4E9E-A56B-62523B1CF2D4}"/>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8196" name="Slide Number Placeholder 3">
            <a:extLst>
              <a:ext uri="{FF2B5EF4-FFF2-40B4-BE49-F238E27FC236}">
                <a16:creationId xmlns:a16="http://schemas.microsoft.com/office/drawing/2014/main" id="{58F58EE6-BD3D-4440-9E3D-0E48E803D920}"/>
              </a:ext>
            </a:extLst>
          </p:cNvPr>
          <p:cNvSpPr>
            <a:spLocks noGrp="1"/>
          </p:cNvSpPr>
          <p:nvPr>
            <p:ph type="sldNum" sz="quarter" idx="5"/>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fld id="{1CF25D6F-D713-4724-90D6-469AFA3E6996}" type="slidenum">
              <a:rPr lang="en-US" altLang="en-US" smtClean="0">
                <a:latin typeface="Arial" panose="020B0604020202020204" pitchFamily="34" charset="0"/>
              </a:rPr>
              <a:pPr/>
              <a:t>4</a:t>
            </a:fld>
            <a:endParaRPr lang="en-US" altLang="en-US">
              <a:latin typeface="Arial" panose="020B0604020202020204" pitchFamily="34" charset="0"/>
            </a:endParaRPr>
          </a:p>
        </p:txBody>
      </p:sp>
      <p:sp>
        <p:nvSpPr>
          <p:cNvPr id="8197" name="Footer Placeholder 4">
            <a:extLst>
              <a:ext uri="{FF2B5EF4-FFF2-40B4-BE49-F238E27FC236}">
                <a16:creationId xmlns:a16="http://schemas.microsoft.com/office/drawing/2014/main" id="{D7BF0834-1E17-4FBC-8510-39C2A8FD9351}"/>
              </a:ext>
            </a:extLst>
          </p:cNvPr>
          <p:cNvSpPr>
            <a:spLocks noGrp="1"/>
          </p:cNvSpPr>
          <p:nvPr>
            <p:ph type="ftr" sz="quarter" idx="4"/>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Southwest ADA Center  www.southwestada.org</a:t>
            </a:r>
          </a:p>
        </p:txBody>
      </p:sp>
      <p:sp>
        <p:nvSpPr>
          <p:cNvPr id="8198" name="Header Placeholder 5">
            <a:extLst>
              <a:ext uri="{FF2B5EF4-FFF2-40B4-BE49-F238E27FC236}">
                <a16:creationId xmlns:a16="http://schemas.microsoft.com/office/drawing/2014/main" id="{9E972FF3-0EA7-40C6-ADC7-F56817920460}"/>
              </a:ext>
            </a:extLst>
          </p:cNvPr>
          <p:cNvSpPr>
            <a:spLocks noGrp="1"/>
          </p:cNvSpPr>
          <p:nvPr>
            <p:ph type="hdr" sz="quarter"/>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Southwest ADA Center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40</a:t>
            </a:fld>
            <a:endParaRPr lang="en-US"/>
          </a:p>
        </p:txBody>
      </p:sp>
    </p:spTree>
    <p:extLst>
      <p:ext uri="{BB962C8B-B14F-4D97-AF65-F5344CB8AC3E}">
        <p14:creationId xmlns:p14="http://schemas.microsoft.com/office/powerpoint/2010/main" val="10211245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41</a:t>
            </a:fld>
            <a:endParaRPr lang="en-US"/>
          </a:p>
        </p:txBody>
      </p:sp>
    </p:spTree>
    <p:extLst>
      <p:ext uri="{BB962C8B-B14F-4D97-AF65-F5344CB8AC3E}">
        <p14:creationId xmlns:p14="http://schemas.microsoft.com/office/powerpoint/2010/main" val="31652793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42</a:t>
            </a:fld>
            <a:endParaRPr lang="en-US"/>
          </a:p>
        </p:txBody>
      </p:sp>
    </p:spTree>
    <p:extLst>
      <p:ext uri="{BB962C8B-B14F-4D97-AF65-F5344CB8AC3E}">
        <p14:creationId xmlns:p14="http://schemas.microsoft.com/office/powerpoint/2010/main" val="34801990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43</a:t>
            </a:fld>
            <a:endParaRPr lang="en-US"/>
          </a:p>
        </p:txBody>
      </p:sp>
    </p:spTree>
    <p:extLst>
      <p:ext uri="{BB962C8B-B14F-4D97-AF65-F5344CB8AC3E}">
        <p14:creationId xmlns:p14="http://schemas.microsoft.com/office/powerpoint/2010/main" val="2708468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44</a:t>
            </a:fld>
            <a:endParaRPr lang="en-US"/>
          </a:p>
        </p:txBody>
      </p:sp>
    </p:spTree>
    <p:extLst>
      <p:ext uri="{BB962C8B-B14F-4D97-AF65-F5344CB8AC3E}">
        <p14:creationId xmlns:p14="http://schemas.microsoft.com/office/powerpoint/2010/main" val="2346166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45</a:t>
            </a:fld>
            <a:endParaRPr lang="en-US"/>
          </a:p>
        </p:txBody>
      </p:sp>
    </p:spTree>
    <p:extLst>
      <p:ext uri="{BB962C8B-B14F-4D97-AF65-F5344CB8AC3E}">
        <p14:creationId xmlns:p14="http://schemas.microsoft.com/office/powerpoint/2010/main" val="4062831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46</a:t>
            </a:fld>
            <a:endParaRPr lang="en-US"/>
          </a:p>
        </p:txBody>
      </p:sp>
    </p:spTree>
    <p:extLst>
      <p:ext uri="{BB962C8B-B14F-4D97-AF65-F5344CB8AC3E}">
        <p14:creationId xmlns:p14="http://schemas.microsoft.com/office/powerpoint/2010/main" val="2879086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47</a:t>
            </a:fld>
            <a:endParaRPr lang="en-US"/>
          </a:p>
        </p:txBody>
      </p:sp>
    </p:spTree>
    <p:extLst>
      <p:ext uri="{BB962C8B-B14F-4D97-AF65-F5344CB8AC3E}">
        <p14:creationId xmlns:p14="http://schemas.microsoft.com/office/powerpoint/2010/main" val="7256679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48</a:t>
            </a:fld>
            <a:endParaRPr lang="en-US"/>
          </a:p>
        </p:txBody>
      </p:sp>
    </p:spTree>
    <p:extLst>
      <p:ext uri="{BB962C8B-B14F-4D97-AF65-F5344CB8AC3E}">
        <p14:creationId xmlns:p14="http://schemas.microsoft.com/office/powerpoint/2010/main" val="4763153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49</a:t>
            </a:fld>
            <a:endParaRPr lang="en-US"/>
          </a:p>
        </p:txBody>
      </p:sp>
    </p:spTree>
    <p:extLst>
      <p:ext uri="{BB962C8B-B14F-4D97-AF65-F5344CB8AC3E}">
        <p14:creationId xmlns:p14="http://schemas.microsoft.com/office/powerpoint/2010/main" val="379310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a:t>
            </a:fld>
            <a:endParaRPr lang="en-US"/>
          </a:p>
        </p:txBody>
      </p:sp>
    </p:spTree>
    <p:extLst>
      <p:ext uri="{BB962C8B-B14F-4D97-AF65-F5344CB8AC3E}">
        <p14:creationId xmlns:p14="http://schemas.microsoft.com/office/powerpoint/2010/main" val="33683296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50</a:t>
            </a:fld>
            <a:endParaRPr lang="en-US"/>
          </a:p>
        </p:txBody>
      </p:sp>
    </p:spTree>
    <p:extLst>
      <p:ext uri="{BB962C8B-B14F-4D97-AF65-F5344CB8AC3E}">
        <p14:creationId xmlns:p14="http://schemas.microsoft.com/office/powerpoint/2010/main" val="20128752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51</a:t>
            </a:fld>
            <a:endParaRPr lang="en-US"/>
          </a:p>
        </p:txBody>
      </p:sp>
    </p:spTree>
    <p:extLst>
      <p:ext uri="{BB962C8B-B14F-4D97-AF65-F5344CB8AC3E}">
        <p14:creationId xmlns:p14="http://schemas.microsoft.com/office/powerpoint/2010/main" val="1970563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52</a:t>
            </a:fld>
            <a:endParaRPr lang="en-US"/>
          </a:p>
        </p:txBody>
      </p:sp>
    </p:spTree>
    <p:extLst>
      <p:ext uri="{BB962C8B-B14F-4D97-AF65-F5344CB8AC3E}">
        <p14:creationId xmlns:p14="http://schemas.microsoft.com/office/powerpoint/2010/main" val="27627625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53</a:t>
            </a:fld>
            <a:endParaRPr lang="en-US"/>
          </a:p>
        </p:txBody>
      </p:sp>
    </p:spTree>
    <p:extLst>
      <p:ext uri="{BB962C8B-B14F-4D97-AF65-F5344CB8AC3E}">
        <p14:creationId xmlns:p14="http://schemas.microsoft.com/office/powerpoint/2010/main" val="2290648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54</a:t>
            </a:fld>
            <a:endParaRPr lang="en-US"/>
          </a:p>
        </p:txBody>
      </p:sp>
    </p:spTree>
    <p:extLst>
      <p:ext uri="{BB962C8B-B14F-4D97-AF65-F5344CB8AC3E}">
        <p14:creationId xmlns:p14="http://schemas.microsoft.com/office/powerpoint/2010/main" val="2842762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55</a:t>
            </a:fld>
            <a:endParaRPr lang="en-US"/>
          </a:p>
        </p:txBody>
      </p:sp>
    </p:spTree>
    <p:extLst>
      <p:ext uri="{BB962C8B-B14F-4D97-AF65-F5344CB8AC3E}">
        <p14:creationId xmlns:p14="http://schemas.microsoft.com/office/powerpoint/2010/main" val="15878437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56</a:t>
            </a:fld>
            <a:endParaRPr lang="en-US"/>
          </a:p>
        </p:txBody>
      </p:sp>
    </p:spTree>
    <p:extLst>
      <p:ext uri="{BB962C8B-B14F-4D97-AF65-F5344CB8AC3E}">
        <p14:creationId xmlns:p14="http://schemas.microsoft.com/office/powerpoint/2010/main" val="25737642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57</a:t>
            </a:fld>
            <a:endParaRPr lang="en-US"/>
          </a:p>
        </p:txBody>
      </p:sp>
    </p:spTree>
    <p:extLst>
      <p:ext uri="{BB962C8B-B14F-4D97-AF65-F5344CB8AC3E}">
        <p14:creationId xmlns:p14="http://schemas.microsoft.com/office/powerpoint/2010/main" val="31172052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58</a:t>
            </a:fld>
            <a:endParaRPr lang="en-US"/>
          </a:p>
        </p:txBody>
      </p:sp>
    </p:spTree>
    <p:extLst>
      <p:ext uri="{BB962C8B-B14F-4D97-AF65-F5344CB8AC3E}">
        <p14:creationId xmlns:p14="http://schemas.microsoft.com/office/powerpoint/2010/main" val="13142410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59</a:t>
            </a:fld>
            <a:endParaRPr lang="en-US"/>
          </a:p>
        </p:txBody>
      </p:sp>
    </p:spTree>
    <p:extLst>
      <p:ext uri="{BB962C8B-B14F-4D97-AF65-F5344CB8AC3E}">
        <p14:creationId xmlns:p14="http://schemas.microsoft.com/office/powerpoint/2010/main" val="3057923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9B23D08-B501-46BF-9CFD-E15AD85DDBCA}"/>
              </a:ext>
            </a:extLst>
          </p:cNvPr>
          <p:cNvSpPr>
            <a:spLocks noGrp="1" noRot="1" noChangeAspect="1" noChangeArrowheads="1" noTextEdit="1"/>
          </p:cNvSpPr>
          <p:nvPr>
            <p:ph type="sldImg"/>
          </p:nvPr>
        </p:nvSpPr>
        <p:spPr>
          <a:xfrm>
            <a:off x="1439863" y="1174750"/>
            <a:ext cx="4222750" cy="3167063"/>
          </a:xfrm>
          <a:ln/>
        </p:spPr>
      </p:sp>
      <p:sp>
        <p:nvSpPr>
          <p:cNvPr id="11267" name="Notes Placeholder 2">
            <a:extLst>
              <a:ext uri="{FF2B5EF4-FFF2-40B4-BE49-F238E27FC236}">
                <a16:creationId xmlns:a16="http://schemas.microsoft.com/office/drawing/2014/main" id="{633D2B47-D011-4752-8A1A-D54E567EAD70}"/>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3CD7BA7B-A580-4925-A29F-F7669C349517}"/>
              </a:ext>
            </a:extLst>
          </p:cNvPr>
          <p:cNvSpPr>
            <a:spLocks noGrp="1"/>
          </p:cNvSpPr>
          <p:nvPr>
            <p:ph type="sldNum" sz="quarter" idx="5"/>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fld id="{96217B6B-19E1-450F-A160-28355730B457}" type="slidenum">
              <a:rPr lang="en-US" altLang="en-US" smtClean="0">
                <a:latin typeface="Arial" panose="020B0604020202020204" pitchFamily="34" charset="0"/>
              </a:rPr>
              <a:pPr/>
              <a:t>6</a:t>
            </a:fld>
            <a:endParaRPr lang="en-US" altLang="en-US">
              <a:latin typeface="Arial" panose="020B0604020202020204" pitchFamily="34" charset="0"/>
            </a:endParaRPr>
          </a:p>
        </p:txBody>
      </p:sp>
      <p:sp>
        <p:nvSpPr>
          <p:cNvPr id="11269" name="Header Placeholder 1">
            <a:extLst>
              <a:ext uri="{FF2B5EF4-FFF2-40B4-BE49-F238E27FC236}">
                <a16:creationId xmlns:a16="http://schemas.microsoft.com/office/drawing/2014/main" id="{37E7FBA7-1AEB-4468-82BD-C3BA86CBB002}"/>
              </a:ext>
            </a:extLst>
          </p:cNvPr>
          <p:cNvSpPr>
            <a:spLocks noGrp="1"/>
          </p:cNvSpPr>
          <p:nvPr>
            <p:ph type="hdr" sz="quarter"/>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Southwest ADA Center</a:t>
            </a:r>
          </a:p>
        </p:txBody>
      </p:sp>
      <p:sp>
        <p:nvSpPr>
          <p:cNvPr id="11270" name="Footer Placeholder 2">
            <a:extLst>
              <a:ext uri="{FF2B5EF4-FFF2-40B4-BE49-F238E27FC236}">
                <a16:creationId xmlns:a16="http://schemas.microsoft.com/office/drawing/2014/main" id="{86641232-D8A8-42B2-AC90-83171489B847}"/>
              </a:ext>
            </a:extLst>
          </p:cNvPr>
          <p:cNvSpPr>
            <a:spLocks noGrp="1"/>
          </p:cNvSpPr>
          <p:nvPr>
            <p:ph type="ftr" sz="quarter" idx="4"/>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www.southwestada.org</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60</a:t>
            </a:fld>
            <a:endParaRPr lang="en-US"/>
          </a:p>
        </p:txBody>
      </p:sp>
    </p:spTree>
    <p:extLst>
      <p:ext uri="{BB962C8B-B14F-4D97-AF65-F5344CB8AC3E}">
        <p14:creationId xmlns:p14="http://schemas.microsoft.com/office/powerpoint/2010/main" val="16053807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61</a:t>
            </a:fld>
            <a:endParaRPr lang="en-US"/>
          </a:p>
        </p:txBody>
      </p:sp>
    </p:spTree>
    <p:extLst>
      <p:ext uri="{BB962C8B-B14F-4D97-AF65-F5344CB8AC3E}">
        <p14:creationId xmlns:p14="http://schemas.microsoft.com/office/powerpoint/2010/main" val="15868265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9B23D08-B501-46BF-9CFD-E15AD85DDBCA}"/>
              </a:ext>
            </a:extLst>
          </p:cNvPr>
          <p:cNvSpPr>
            <a:spLocks noGrp="1" noRot="1" noChangeAspect="1" noChangeArrowheads="1" noTextEdit="1"/>
          </p:cNvSpPr>
          <p:nvPr>
            <p:ph type="sldImg"/>
          </p:nvPr>
        </p:nvSpPr>
        <p:spPr>
          <a:xfrm>
            <a:off x="1439863" y="1174750"/>
            <a:ext cx="4222750" cy="3167063"/>
          </a:xfrm>
          <a:ln/>
        </p:spPr>
      </p:sp>
      <p:sp>
        <p:nvSpPr>
          <p:cNvPr id="11267" name="Notes Placeholder 2">
            <a:extLst>
              <a:ext uri="{FF2B5EF4-FFF2-40B4-BE49-F238E27FC236}">
                <a16:creationId xmlns:a16="http://schemas.microsoft.com/office/drawing/2014/main" id="{633D2B47-D011-4752-8A1A-D54E567EAD70}"/>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3CD7BA7B-A580-4925-A29F-F7669C349517}"/>
              </a:ext>
            </a:extLst>
          </p:cNvPr>
          <p:cNvSpPr>
            <a:spLocks noGrp="1"/>
          </p:cNvSpPr>
          <p:nvPr>
            <p:ph type="sldNum" sz="quarter" idx="5"/>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fld id="{96217B6B-19E1-450F-A160-28355730B457}" type="slidenum">
              <a:rPr lang="en-US" altLang="en-US" smtClean="0">
                <a:latin typeface="Arial" panose="020B0604020202020204" pitchFamily="34" charset="0"/>
              </a:rPr>
              <a:pPr/>
              <a:t>62</a:t>
            </a:fld>
            <a:endParaRPr lang="en-US" altLang="en-US">
              <a:latin typeface="Arial" panose="020B0604020202020204" pitchFamily="34" charset="0"/>
            </a:endParaRPr>
          </a:p>
        </p:txBody>
      </p:sp>
      <p:sp>
        <p:nvSpPr>
          <p:cNvPr id="11269" name="Header Placeholder 1">
            <a:extLst>
              <a:ext uri="{FF2B5EF4-FFF2-40B4-BE49-F238E27FC236}">
                <a16:creationId xmlns:a16="http://schemas.microsoft.com/office/drawing/2014/main" id="{37E7FBA7-1AEB-4468-82BD-C3BA86CBB002}"/>
              </a:ext>
            </a:extLst>
          </p:cNvPr>
          <p:cNvSpPr>
            <a:spLocks noGrp="1"/>
          </p:cNvSpPr>
          <p:nvPr>
            <p:ph type="hdr" sz="quarter"/>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Southwest ADA Center</a:t>
            </a:r>
          </a:p>
        </p:txBody>
      </p:sp>
      <p:sp>
        <p:nvSpPr>
          <p:cNvPr id="11270" name="Footer Placeholder 2">
            <a:extLst>
              <a:ext uri="{FF2B5EF4-FFF2-40B4-BE49-F238E27FC236}">
                <a16:creationId xmlns:a16="http://schemas.microsoft.com/office/drawing/2014/main" id="{86641232-D8A8-42B2-AC90-83171489B847}"/>
              </a:ext>
            </a:extLst>
          </p:cNvPr>
          <p:cNvSpPr>
            <a:spLocks noGrp="1"/>
          </p:cNvSpPr>
          <p:nvPr>
            <p:ph type="ftr" sz="quarter" idx="4"/>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www.southwestada.org</a:t>
            </a:r>
          </a:p>
        </p:txBody>
      </p:sp>
    </p:spTree>
    <p:extLst>
      <p:ext uri="{BB962C8B-B14F-4D97-AF65-F5344CB8AC3E}">
        <p14:creationId xmlns:p14="http://schemas.microsoft.com/office/powerpoint/2010/main" val="27928207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63</a:t>
            </a:fld>
            <a:endParaRPr lang="en-US"/>
          </a:p>
        </p:txBody>
      </p:sp>
    </p:spTree>
    <p:extLst>
      <p:ext uri="{BB962C8B-B14F-4D97-AF65-F5344CB8AC3E}">
        <p14:creationId xmlns:p14="http://schemas.microsoft.com/office/powerpoint/2010/main" val="18374134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64</a:t>
            </a:fld>
            <a:endParaRPr lang="en-US"/>
          </a:p>
        </p:txBody>
      </p:sp>
    </p:spTree>
    <p:extLst>
      <p:ext uri="{BB962C8B-B14F-4D97-AF65-F5344CB8AC3E}">
        <p14:creationId xmlns:p14="http://schemas.microsoft.com/office/powerpoint/2010/main" val="37742060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884DC88C-A30D-4B81-A798-C98FF2D5A322}"/>
              </a:ext>
            </a:extLst>
          </p:cNvPr>
          <p:cNvSpPr>
            <a:spLocks noGrp="1" noRot="1" noChangeAspect="1" noChangeArrowheads="1" noTextEdit="1"/>
          </p:cNvSpPr>
          <p:nvPr>
            <p:ph type="sldImg"/>
          </p:nvPr>
        </p:nvSpPr>
        <p:spPr>
          <a:xfrm>
            <a:off x="1439863" y="1174750"/>
            <a:ext cx="4222750" cy="3167063"/>
          </a:xfrm>
          <a:ln/>
        </p:spPr>
      </p:sp>
      <p:sp>
        <p:nvSpPr>
          <p:cNvPr id="74755" name="Notes Placeholder 2">
            <a:extLst>
              <a:ext uri="{FF2B5EF4-FFF2-40B4-BE49-F238E27FC236}">
                <a16:creationId xmlns:a16="http://schemas.microsoft.com/office/drawing/2014/main" id="{4BBF186B-AF7B-4559-A2FA-51843D92EEC5}"/>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74756" name="Header Placeholder 3">
            <a:extLst>
              <a:ext uri="{FF2B5EF4-FFF2-40B4-BE49-F238E27FC236}">
                <a16:creationId xmlns:a16="http://schemas.microsoft.com/office/drawing/2014/main" id="{C60C5163-4AC8-478A-B992-AC369D111EB0}"/>
              </a:ext>
            </a:extLst>
          </p:cNvPr>
          <p:cNvSpPr>
            <a:spLocks noGrp="1"/>
          </p:cNvSpPr>
          <p:nvPr>
            <p:ph type="hdr" sz="quarter"/>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Southwest ADA Center</a:t>
            </a:r>
          </a:p>
        </p:txBody>
      </p:sp>
      <p:sp>
        <p:nvSpPr>
          <p:cNvPr id="74758" name="Footer Placeholder 5">
            <a:extLst>
              <a:ext uri="{FF2B5EF4-FFF2-40B4-BE49-F238E27FC236}">
                <a16:creationId xmlns:a16="http://schemas.microsoft.com/office/drawing/2014/main" id="{220C5890-ED6F-4703-9302-AE1A4D16FE1C}"/>
              </a:ext>
            </a:extLst>
          </p:cNvPr>
          <p:cNvSpPr>
            <a:spLocks noGrp="1"/>
          </p:cNvSpPr>
          <p:nvPr>
            <p:ph type="ftr" sz="quarter" idx="4"/>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Southwest ADA Center    www.southwestada.org</a:t>
            </a:r>
          </a:p>
        </p:txBody>
      </p:sp>
      <p:sp>
        <p:nvSpPr>
          <p:cNvPr id="74759" name="Slide Number Placeholder 6">
            <a:extLst>
              <a:ext uri="{FF2B5EF4-FFF2-40B4-BE49-F238E27FC236}">
                <a16:creationId xmlns:a16="http://schemas.microsoft.com/office/drawing/2014/main" id="{14304A88-982F-4A50-8992-2C9EBA58C3B1}"/>
              </a:ext>
            </a:extLst>
          </p:cNvPr>
          <p:cNvSpPr>
            <a:spLocks noGrp="1"/>
          </p:cNvSpPr>
          <p:nvPr>
            <p:ph type="sldNum" sz="quarter" idx="5"/>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fld id="{0058FCAE-9718-4FCD-BB23-BC40951958BE}" type="slidenum">
              <a:rPr lang="en-US" altLang="en-US" smtClean="0">
                <a:latin typeface="Arial" panose="020B0604020202020204" pitchFamily="34" charset="0"/>
              </a:rPr>
              <a:pPr/>
              <a:t>65</a:t>
            </a:fld>
            <a:endParaRPr lang="en-US" altLang="en-US">
              <a:latin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66</a:t>
            </a:fld>
            <a:endParaRPr lang="en-US"/>
          </a:p>
        </p:txBody>
      </p:sp>
    </p:spTree>
    <p:extLst>
      <p:ext uri="{BB962C8B-B14F-4D97-AF65-F5344CB8AC3E}">
        <p14:creationId xmlns:p14="http://schemas.microsoft.com/office/powerpoint/2010/main" val="22778933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67</a:t>
            </a:fld>
            <a:endParaRPr lang="en-US"/>
          </a:p>
        </p:txBody>
      </p:sp>
    </p:spTree>
    <p:extLst>
      <p:ext uri="{BB962C8B-B14F-4D97-AF65-F5344CB8AC3E}">
        <p14:creationId xmlns:p14="http://schemas.microsoft.com/office/powerpoint/2010/main" val="15576953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Southwest ADA Center</a:t>
            </a:r>
            <a:endParaRPr lang="en-US" dirty="0"/>
          </a:p>
        </p:txBody>
      </p:sp>
      <p:sp>
        <p:nvSpPr>
          <p:cNvPr id="6" name="Footer Placeholder 5"/>
          <p:cNvSpPr>
            <a:spLocks noGrp="1"/>
          </p:cNvSpPr>
          <p:nvPr>
            <p:ph type="ftr" sz="quarter" idx="12"/>
          </p:nvPr>
        </p:nvSpPr>
        <p:spPr/>
        <p:txBody>
          <a:bodyPr/>
          <a:lstStyle/>
          <a:p>
            <a:r>
              <a:rPr lang="en-US" dirty="0"/>
              <a:t>Julie Ballinger, SWADAC Affiliate (505)797.8612 / juliedballinger@outlook.com</a:t>
            </a:r>
          </a:p>
        </p:txBody>
      </p:sp>
      <p:sp>
        <p:nvSpPr>
          <p:cNvPr id="7" name="Slide Number Placeholder 6"/>
          <p:cNvSpPr>
            <a:spLocks noGrp="1"/>
          </p:cNvSpPr>
          <p:nvPr>
            <p:ph type="sldNum" sz="quarter" idx="13"/>
          </p:nvPr>
        </p:nvSpPr>
        <p:spPr/>
        <p:txBody>
          <a:bodyPr/>
          <a:lstStyle/>
          <a:p>
            <a:fld id="{413FE53A-4EB3-45AD-B00A-058D2AD1F1CB}" type="slidenum">
              <a:rPr lang="en-US" smtClean="0"/>
              <a:pPr/>
              <a:t>68</a:t>
            </a:fld>
            <a:endParaRPr lang="en-US" dirty="0"/>
          </a:p>
        </p:txBody>
      </p:sp>
    </p:spTree>
    <p:extLst>
      <p:ext uri="{BB962C8B-B14F-4D97-AF65-F5344CB8AC3E}">
        <p14:creationId xmlns:p14="http://schemas.microsoft.com/office/powerpoint/2010/main" val="368654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9B23D08-B501-46BF-9CFD-E15AD85DDBCA}"/>
              </a:ext>
            </a:extLst>
          </p:cNvPr>
          <p:cNvSpPr>
            <a:spLocks noGrp="1" noRot="1" noChangeAspect="1" noChangeArrowheads="1" noTextEdit="1"/>
          </p:cNvSpPr>
          <p:nvPr>
            <p:ph type="sldImg"/>
          </p:nvPr>
        </p:nvSpPr>
        <p:spPr>
          <a:xfrm>
            <a:off x="1439863" y="1174750"/>
            <a:ext cx="4222750" cy="3167063"/>
          </a:xfrm>
          <a:ln/>
        </p:spPr>
      </p:sp>
      <p:sp>
        <p:nvSpPr>
          <p:cNvPr id="11267" name="Notes Placeholder 2">
            <a:extLst>
              <a:ext uri="{FF2B5EF4-FFF2-40B4-BE49-F238E27FC236}">
                <a16:creationId xmlns:a16="http://schemas.microsoft.com/office/drawing/2014/main" id="{633D2B47-D011-4752-8A1A-D54E567EAD70}"/>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
        <p:nvSpPr>
          <p:cNvPr id="11268" name="Slide Number Placeholder 3">
            <a:extLst>
              <a:ext uri="{FF2B5EF4-FFF2-40B4-BE49-F238E27FC236}">
                <a16:creationId xmlns:a16="http://schemas.microsoft.com/office/drawing/2014/main" id="{3CD7BA7B-A580-4925-A29F-F7669C349517}"/>
              </a:ext>
            </a:extLst>
          </p:cNvPr>
          <p:cNvSpPr>
            <a:spLocks noGrp="1"/>
          </p:cNvSpPr>
          <p:nvPr>
            <p:ph type="sldNum" sz="quarter" idx="5"/>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fld id="{96217B6B-19E1-450F-A160-28355730B457}" type="slidenum">
              <a:rPr lang="en-US" altLang="en-US" smtClean="0">
                <a:latin typeface="Arial" panose="020B0604020202020204" pitchFamily="34" charset="0"/>
              </a:rPr>
              <a:pPr/>
              <a:t>7</a:t>
            </a:fld>
            <a:endParaRPr lang="en-US" altLang="en-US">
              <a:latin typeface="Arial" panose="020B0604020202020204" pitchFamily="34" charset="0"/>
            </a:endParaRPr>
          </a:p>
        </p:txBody>
      </p:sp>
      <p:sp>
        <p:nvSpPr>
          <p:cNvPr id="11269" name="Header Placeholder 1">
            <a:extLst>
              <a:ext uri="{FF2B5EF4-FFF2-40B4-BE49-F238E27FC236}">
                <a16:creationId xmlns:a16="http://schemas.microsoft.com/office/drawing/2014/main" id="{37E7FBA7-1AEB-4468-82BD-C3BA86CBB002}"/>
              </a:ext>
            </a:extLst>
          </p:cNvPr>
          <p:cNvSpPr>
            <a:spLocks noGrp="1"/>
          </p:cNvSpPr>
          <p:nvPr>
            <p:ph type="hdr" sz="quarter"/>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Southwest ADA Center</a:t>
            </a:r>
          </a:p>
        </p:txBody>
      </p:sp>
      <p:sp>
        <p:nvSpPr>
          <p:cNvPr id="11270" name="Footer Placeholder 2">
            <a:extLst>
              <a:ext uri="{FF2B5EF4-FFF2-40B4-BE49-F238E27FC236}">
                <a16:creationId xmlns:a16="http://schemas.microsoft.com/office/drawing/2014/main" id="{86641232-D8A8-42B2-AC90-83171489B847}"/>
              </a:ext>
            </a:extLst>
          </p:cNvPr>
          <p:cNvSpPr>
            <a:spLocks noGrp="1"/>
          </p:cNvSpPr>
          <p:nvPr>
            <p:ph type="ftr" sz="quarter" idx="4"/>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www.southwestada.org</a:t>
            </a:r>
          </a:p>
        </p:txBody>
      </p:sp>
    </p:spTree>
    <p:extLst>
      <p:ext uri="{BB962C8B-B14F-4D97-AF65-F5344CB8AC3E}">
        <p14:creationId xmlns:p14="http://schemas.microsoft.com/office/powerpoint/2010/main" val="2014643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Southwest ADA Center</a:t>
            </a:r>
          </a:p>
        </p:txBody>
      </p:sp>
      <p:sp>
        <p:nvSpPr>
          <p:cNvPr id="6" name="Footer Placeholder 5"/>
          <p:cNvSpPr>
            <a:spLocks noGrp="1"/>
          </p:cNvSpPr>
          <p:nvPr>
            <p:ph type="ftr" sz="quarter" idx="4"/>
          </p:nvPr>
        </p:nvSpPr>
        <p:spPr/>
        <p:txBody>
          <a:bodyPr/>
          <a:lstStyle/>
          <a:p>
            <a:r>
              <a:rPr lang="en-US"/>
              <a:t>www.southwestada.org</a:t>
            </a:r>
          </a:p>
        </p:txBody>
      </p:sp>
      <p:sp>
        <p:nvSpPr>
          <p:cNvPr id="7" name="Slide Number Placeholder 6"/>
          <p:cNvSpPr>
            <a:spLocks noGrp="1"/>
          </p:cNvSpPr>
          <p:nvPr>
            <p:ph type="sldNum" sz="quarter" idx="5"/>
          </p:nvPr>
        </p:nvSpPr>
        <p:spPr/>
        <p:txBody>
          <a:bodyPr/>
          <a:lstStyle/>
          <a:p>
            <a:fld id="{6B3BA5AB-B010-4A42-8FBA-3C5C64EA22CD}" type="slidenum">
              <a:rPr lang="en-US" smtClean="0"/>
              <a:t>8</a:t>
            </a:fld>
            <a:endParaRPr lang="en-US"/>
          </a:p>
        </p:txBody>
      </p:sp>
    </p:spTree>
    <p:extLst>
      <p:ext uri="{BB962C8B-B14F-4D97-AF65-F5344CB8AC3E}">
        <p14:creationId xmlns:p14="http://schemas.microsoft.com/office/powerpoint/2010/main" val="2601639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30C7188-6809-48C4-A522-553274C5C4BF}"/>
              </a:ext>
            </a:extLst>
          </p:cNvPr>
          <p:cNvSpPr>
            <a:spLocks noGrp="1" noChangeArrowheads="1"/>
          </p:cNvSpPr>
          <p:nvPr>
            <p:ph type="hdr" sz="quarter"/>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Southwest ADA Center</a:t>
            </a:r>
          </a:p>
        </p:txBody>
      </p:sp>
      <p:sp>
        <p:nvSpPr>
          <p:cNvPr id="15363" name="Rectangle 6">
            <a:extLst>
              <a:ext uri="{FF2B5EF4-FFF2-40B4-BE49-F238E27FC236}">
                <a16:creationId xmlns:a16="http://schemas.microsoft.com/office/drawing/2014/main" id="{F5BDB7F2-76FF-463E-AA3C-7F66B24ABDF0}"/>
              </a:ext>
            </a:extLst>
          </p:cNvPr>
          <p:cNvSpPr>
            <a:spLocks noGrp="1" noChangeArrowheads="1"/>
          </p:cNvSpPr>
          <p:nvPr>
            <p:ph type="ftr" sz="quarter" idx="4"/>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latin typeface="Arial" panose="020B0604020202020204" pitchFamily="34" charset="0"/>
              </a:rPr>
              <a:t>www.southwestada.org</a:t>
            </a:r>
          </a:p>
        </p:txBody>
      </p:sp>
      <p:sp>
        <p:nvSpPr>
          <p:cNvPr id="15364" name="Rectangle 7">
            <a:extLst>
              <a:ext uri="{FF2B5EF4-FFF2-40B4-BE49-F238E27FC236}">
                <a16:creationId xmlns:a16="http://schemas.microsoft.com/office/drawing/2014/main" id="{8A7389C1-98C4-49D7-9ECF-7E472A100B05}"/>
              </a:ext>
            </a:extLst>
          </p:cNvPr>
          <p:cNvSpPr>
            <a:spLocks noGrp="1" noChangeArrowheads="1"/>
          </p:cNvSpPr>
          <p:nvPr>
            <p:ph type="sldNum" sz="quarter" idx="5"/>
          </p:nvPr>
        </p:nvSpPr>
        <p:spPr>
          <a:noFill/>
        </p:spPr>
        <p:txBody>
          <a:bodyPr/>
          <a:lstStyle>
            <a:lvl1pPr>
              <a:defRPr>
                <a:solidFill>
                  <a:schemeClr val="tx1"/>
                </a:solidFill>
                <a:latin typeface="Times New Roman" panose="02020603050405020304" pitchFamily="18" charset="0"/>
              </a:defRPr>
            </a:lvl1pPr>
            <a:lvl2pPr marL="765613" indent="-294466">
              <a:defRPr>
                <a:solidFill>
                  <a:schemeClr val="tx1"/>
                </a:solidFill>
                <a:latin typeface="Times New Roman" panose="02020603050405020304" pitchFamily="18" charset="0"/>
              </a:defRPr>
            </a:lvl2pPr>
            <a:lvl3pPr marL="1177866" indent="-235574">
              <a:defRPr>
                <a:solidFill>
                  <a:schemeClr val="tx1"/>
                </a:solidFill>
                <a:latin typeface="Times New Roman" panose="02020603050405020304" pitchFamily="18" charset="0"/>
              </a:defRPr>
            </a:lvl3pPr>
            <a:lvl4pPr marL="1649012" indent="-235574">
              <a:defRPr>
                <a:solidFill>
                  <a:schemeClr val="tx1"/>
                </a:solidFill>
                <a:latin typeface="Times New Roman" panose="02020603050405020304" pitchFamily="18" charset="0"/>
              </a:defRPr>
            </a:lvl4pPr>
            <a:lvl5pPr marL="2120158" indent="-235574">
              <a:defRPr>
                <a:solidFill>
                  <a:schemeClr val="tx1"/>
                </a:solidFill>
                <a:latin typeface="Times New Roman" panose="02020603050405020304" pitchFamily="18" charset="0"/>
              </a:defRPr>
            </a:lvl5pPr>
            <a:lvl6pPr marL="2591305" indent="-235574" eaLnBrk="0" fontAlgn="base" hangingPunct="0">
              <a:spcBef>
                <a:spcPct val="0"/>
              </a:spcBef>
              <a:spcAft>
                <a:spcPct val="0"/>
              </a:spcAft>
              <a:defRPr>
                <a:solidFill>
                  <a:schemeClr val="tx1"/>
                </a:solidFill>
                <a:latin typeface="Times New Roman" panose="02020603050405020304" pitchFamily="18" charset="0"/>
              </a:defRPr>
            </a:lvl6pPr>
            <a:lvl7pPr marL="3062451" indent="-235574" eaLnBrk="0" fontAlgn="base" hangingPunct="0">
              <a:spcBef>
                <a:spcPct val="0"/>
              </a:spcBef>
              <a:spcAft>
                <a:spcPct val="0"/>
              </a:spcAft>
              <a:defRPr>
                <a:solidFill>
                  <a:schemeClr val="tx1"/>
                </a:solidFill>
                <a:latin typeface="Times New Roman" panose="02020603050405020304" pitchFamily="18" charset="0"/>
              </a:defRPr>
            </a:lvl7pPr>
            <a:lvl8pPr marL="3533598" indent="-235574" eaLnBrk="0" fontAlgn="base" hangingPunct="0">
              <a:spcBef>
                <a:spcPct val="0"/>
              </a:spcBef>
              <a:spcAft>
                <a:spcPct val="0"/>
              </a:spcAft>
              <a:defRPr>
                <a:solidFill>
                  <a:schemeClr val="tx1"/>
                </a:solidFill>
                <a:latin typeface="Times New Roman" panose="02020603050405020304" pitchFamily="18" charset="0"/>
              </a:defRPr>
            </a:lvl8pPr>
            <a:lvl9pPr marL="4004744" indent="-235574" eaLnBrk="0" fontAlgn="base" hangingPunct="0">
              <a:spcBef>
                <a:spcPct val="0"/>
              </a:spcBef>
              <a:spcAft>
                <a:spcPct val="0"/>
              </a:spcAft>
              <a:defRPr>
                <a:solidFill>
                  <a:schemeClr val="tx1"/>
                </a:solidFill>
                <a:latin typeface="Times New Roman" panose="02020603050405020304" pitchFamily="18" charset="0"/>
              </a:defRPr>
            </a:lvl9pPr>
          </a:lstStyle>
          <a:p>
            <a:fld id="{1298ADEF-4774-4E22-A18F-895E626A56DC}" type="slidenum">
              <a:rPr lang="en-US" altLang="en-US" smtClean="0">
                <a:latin typeface="Arial" panose="020B0604020202020204" pitchFamily="34" charset="0"/>
              </a:rPr>
              <a:pPr/>
              <a:t>9</a:t>
            </a:fld>
            <a:endParaRPr lang="en-US" altLang="en-US">
              <a:latin typeface="Arial" panose="020B0604020202020204" pitchFamily="34" charset="0"/>
            </a:endParaRPr>
          </a:p>
        </p:txBody>
      </p:sp>
      <p:sp>
        <p:nvSpPr>
          <p:cNvPr id="15365" name="Rectangle 2">
            <a:extLst>
              <a:ext uri="{FF2B5EF4-FFF2-40B4-BE49-F238E27FC236}">
                <a16:creationId xmlns:a16="http://schemas.microsoft.com/office/drawing/2014/main" id="{557DDE93-4B32-4058-995E-273D30544D66}"/>
              </a:ext>
            </a:extLst>
          </p:cNvPr>
          <p:cNvSpPr>
            <a:spLocks noGrp="1" noRot="1" noChangeAspect="1" noChangeArrowheads="1" noTextEdit="1"/>
          </p:cNvSpPr>
          <p:nvPr>
            <p:ph type="sldImg"/>
          </p:nvPr>
        </p:nvSpPr>
        <p:spPr>
          <a:xfrm>
            <a:off x="1439863" y="1174750"/>
            <a:ext cx="4222750" cy="3167063"/>
          </a:xfrm>
          <a:ln/>
        </p:spPr>
      </p:sp>
      <p:sp>
        <p:nvSpPr>
          <p:cNvPr id="15366" name="Rectangle 3">
            <a:extLst>
              <a:ext uri="{FF2B5EF4-FFF2-40B4-BE49-F238E27FC236}">
                <a16:creationId xmlns:a16="http://schemas.microsoft.com/office/drawing/2014/main" id="{C51A9D49-C519-440E-9E6C-F6E6EBE4232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r>
              <a:rPr lang="en-US"/>
              <a:t>9/27/2018</a:t>
            </a:r>
          </a:p>
        </p:txBody>
      </p:sp>
      <p:sp>
        <p:nvSpPr>
          <p:cNvPr id="5" name="Footer Placeholder 4"/>
          <p:cNvSpPr>
            <a:spLocks noGrp="1"/>
          </p:cNvSpPr>
          <p:nvPr>
            <p:ph type="ftr" sz="quarter" idx="11"/>
          </p:nvPr>
        </p:nvSpPr>
        <p:spPr>
          <a:xfrm>
            <a:off x="3623733" y="6117336"/>
            <a:ext cx="3609438" cy="365125"/>
          </a:xfrm>
        </p:spPr>
        <p:txBody>
          <a:bodyPr/>
          <a:lstStyle/>
          <a:p>
            <a:r>
              <a:rPr lang="en-US"/>
              <a:t>Julie Ballinger, SWADAC Affiliate</a:t>
            </a:r>
          </a:p>
        </p:txBody>
      </p:sp>
      <p:sp>
        <p:nvSpPr>
          <p:cNvPr id="6" name="Slide Number Placeholder 5"/>
          <p:cNvSpPr>
            <a:spLocks noGrp="1"/>
          </p:cNvSpPr>
          <p:nvPr>
            <p:ph type="sldNum" sz="quarter" idx="12"/>
          </p:nvPr>
        </p:nvSpPr>
        <p:spPr>
          <a:xfrm>
            <a:off x="8275320" y="6117336"/>
            <a:ext cx="411480" cy="365125"/>
          </a:xfrm>
        </p:spPr>
        <p:txBody>
          <a:bodyPr/>
          <a:lstStyle/>
          <a:p>
            <a:fld id="{28D8CCD8-4271-4188-8519-0F52A648B77A}"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40540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9/27/2018</a:t>
            </a:r>
          </a:p>
        </p:txBody>
      </p:sp>
      <p:sp>
        <p:nvSpPr>
          <p:cNvPr id="6" name="Footer Placeholder 5"/>
          <p:cNvSpPr>
            <a:spLocks noGrp="1"/>
          </p:cNvSpPr>
          <p:nvPr>
            <p:ph type="ftr" sz="quarter" idx="11"/>
          </p:nvPr>
        </p:nvSpPr>
        <p:spPr/>
        <p:txBody>
          <a:bodyPr/>
          <a:lstStyle/>
          <a:p>
            <a:r>
              <a:rPr lang="en-US"/>
              <a:t>Julie Ballinger, SWADAC Affiliate</a:t>
            </a:r>
          </a:p>
        </p:txBody>
      </p:sp>
      <p:sp>
        <p:nvSpPr>
          <p:cNvPr id="7" name="Slide Number Placeholder 6"/>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380625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9/27/2018</a:t>
            </a:r>
          </a:p>
        </p:txBody>
      </p:sp>
      <p:sp>
        <p:nvSpPr>
          <p:cNvPr id="5" name="Footer Placeholder 4"/>
          <p:cNvSpPr>
            <a:spLocks noGrp="1"/>
          </p:cNvSpPr>
          <p:nvPr>
            <p:ph type="ftr" sz="quarter" idx="11"/>
          </p:nvPr>
        </p:nvSpPr>
        <p:spPr/>
        <p:txBody>
          <a:bodyPr/>
          <a:lstStyle/>
          <a:p>
            <a:r>
              <a:rPr lang="en-US"/>
              <a:t>Julie Ballinger, SWADAC Affiliate</a:t>
            </a:r>
          </a:p>
        </p:txBody>
      </p:sp>
      <p:sp>
        <p:nvSpPr>
          <p:cNvPr id="6" name="Slide Number Placeholder 5"/>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1948815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9/27/2018</a:t>
            </a:r>
          </a:p>
        </p:txBody>
      </p:sp>
      <p:sp>
        <p:nvSpPr>
          <p:cNvPr id="5" name="Footer Placeholder 4"/>
          <p:cNvSpPr>
            <a:spLocks noGrp="1"/>
          </p:cNvSpPr>
          <p:nvPr>
            <p:ph type="ftr" sz="quarter" idx="11"/>
          </p:nvPr>
        </p:nvSpPr>
        <p:spPr/>
        <p:txBody>
          <a:bodyPr/>
          <a:lstStyle/>
          <a:p>
            <a:r>
              <a:rPr lang="en-US"/>
              <a:t>Julie Ballinger, SWADAC Affiliate</a:t>
            </a:r>
          </a:p>
        </p:txBody>
      </p:sp>
      <p:sp>
        <p:nvSpPr>
          <p:cNvPr id="6" name="Slide Number Placeholder 5"/>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39650657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9/27/2018</a:t>
            </a:r>
          </a:p>
        </p:txBody>
      </p:sp>
      <p:sp>
        <p:nvSpPr>
          <p:cNvPr id="5" name="Footer Placeholder 4"/>
          <p:cNvSpPr>
            <a:spLocks noGrp="1"/>
          </p:cNvSpPr>
          <p:nvPr>
            <p:ph type="ftr" sz="quarter" idx="11"/>
          </p:nvPr>
        </p:nvSpPr>
        <p:spPr/>
        <p:txBody>
          <a:bodyPr/>
          <a:lstStyle/>
          <a:p>
            <a:r>
              <a:rPr lang="en-US"/>
              <a:t>Julie Ballinger, SWADAC Affiliate</a:t>
            </a:r>
          </a:p>
        </p:txBody>
      </p:sp>
      <p:sp>
        <p:nvSpPr>
          <p:cNvPr id="6" name="Slide Number Placeholder 5"/>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168449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9/27/2018</a:t>
            </a:r>
          </a:p>
        </p:txBody>
      </p:sp>
      <p:sp>
        <p:nvSpPr>
          <p:cNvPr id="5" name="Footer Placeholder 4"/>
          <p:cNvSpPr>
            <a:spLocks noGrp="1"/>
          </p:cNvSpPr>
          <p:nvPr>
            <p:ph type="ftr" sz="quarter" idx="11"/>
          </p:nvPr>
        </p:nvSpPr>
        <p:spPr/>
        <p:txBody>
          <a:bodyPr/>
          <a:lstStyle/>
          <a:p>
            <a:r>
              <a:rPr lang="en-US"/>
              <a:t>Julie Ballinger, SWADAC Affiliate</a:t>
            </a:r>
          </a:p>
        </p:txBody>
      </p:sp>
      <p:sp>
        <p:nvSpPr>
          <p:cNvPr id="6" name="Slide Number Placeholder 5"/>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374509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9/27/2018</a:t>
            </a:r>
          </a:p>
        </p:txBody>
      </p:sp>
      <p:sp>
        <p:nvSpPr>
          <p:cNvPr id="5" name="Footer Placeholder 4"/>
          <p:cNvSpPr>
            <a:spLocks noGrp="1"/>
          </p:cNvSpPr>
          <p:nvPr>
            <p:ph type="ftr" sz="quarter" idx="11"/>
          </p:nvPr>
        </p:nvSpPr>
        <p:spPr/>
        <p:txBody>
          <a:bodyPr/>
          <a:lstStyle/>
          <a:p>
            <a:r>
              <a:rPr lang="en-US"/>
              <a:t>Julie Ballinger, SWADAC Affiliate</a:t>
            </a:r>
          </a:p>
        </p:txBody>
      </p:sp>
      <p:sp>
        <p:nvSpPr>
          <p:cNvPr id="6" name="Slide Number Placeholder 5"/>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1535561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9/27/2018</a:t>
            </a:r>
          </a:p>
        </p:txBody>
      </p:sp>
      <p:sp>
        <p:nvSpPr>
          <p:cNvPr id="5" name="Footer Placeholder 4"/>
          <p:cNvSpPr>
            <a:spLocks noGrp="1"/>
          </p:cNvSpPr>
          <p:nvPr>
            <p:ph type="ftr" sz="quarter" idx="11"/>
          </p:nvPr>
        </p:nvSpPr>
        <p:spPr/>
        <p:txBody>
          <a:bodyPr/>
          <a:lstStyle/>
          <a:p>
            <a:r>
              <a:rPr lang="en-US"/>
              <a:t>Julie Ballinger, SWADAC Affiliate</a:t>
            </a:r>
          </a:p>
        </p:txBody>
      </p:sp>
      <p:sp>
        <p:nvSpPr>
          <p:cNvPr id="6" name="Slide Number Placeholder 5"/>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1077141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9/27/2018</a:t>
            </a:r>
          </a:p>
        </p:txBody>
      </p:sp>
      <p:sp>
        <p:nvSpPr>
          <p:cNvPr id="5" name="Footer Placeholder 4"/>
          <p:cNvSpPr>
            <a:spLocks noGrp="1"/>
          </p:cNvSpPr>
          <p:nvPr>
            <p:ph type="ftr" sz="quarter" idx="11"/>
          </p:nvPr>
        </p:nvSpPr>
        <p:spPr/>
        <p:txBody>
          <a:bodyPr/>
          <a:lstStyle/>
          <a:p>
            <a:r>
              <a:rPr lang="en-US"/>
              <a:t>Julie Ballinger, SWADAC Affiliate</a:t>
            </a:r>
          </a:p>
        </p:txBody>
      </p:sp>
      <p:sp>
        <p:nvSpPr>
          <p:cNvPr id="6" name="Slide Number Placeholder 5"/>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1682908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EBF80F2-B18C-4B1F-AC76-C661B754F43B}"/>
              </a:ext>
            </a:extLst>
          </p:cNvPr>
          <p:cNvSpPr>
            <a:spLocks noGrp="1" noChangeArrowheads="1"/>
          </p:cNvSpPr>
          <p:nvPr>
            <p:ph type="dt" sz="half" idx="10"/>
          </p:nvPr>
        </p:nvSpPr>
        <p:spPr>
          <a:ln/>
        </p:spPr>
        <p:txBody>
          <a:bodyPr/>
          <a:lstStyle>
            <a:lvl1pPr>
              <a:defRPr/>
            </a:lvl1pPr>
          </a:lstStyle>
          <a:p>
            <a:pPr>
              <a:defRPr/>
            </a:pPr>
            <a:r>
              <a:rPr lang="en-US"/>
              <a:t>9/27/2018</a:t>
            </a:r>
          </a:p>
        </p:txBody>
      </p:sp>
      <p:sp>
        <p:nvSpPr>
          <p:cNvPr id="5" name="Rectangle 5">
            <a:extLst>
              <a:ext uri="{FF2B5EF4-FFF2-40B4-BE49-F238E27FC236}">
                <a16:creationId xmlns:a16="http://schemas.microsoft.com/office/drawing/2014/main" id="{E7AF4C4F-B1EC-4D1A-882B-B1CF970B6900}"/>
              </a:ext>
            </a:extLst>
          </p:cNvPr>
          <p:cNvSpPr>
            <a:spLocks noGrp="1" noChangeArrowheads="1"/>
          </p:cNvSpPr>
          <p:nvPr>
            <p:ph type="ftr" sz="quarter" idx="11"/>
          </p:nvPr>
        </p:nvSpPr>
        <p:spPr>
          <a:ln/>
        </p:spPr>
        <p:txBody>
          <a:bodyPr/>
          <a:lstStyle>
            <a:lvl1pPr>
              <a:defRPr/>
            </a:lvl1pPr>
          </a:lstStyle>
          <a:p>
            <a:pPr>
              <a:defRPr/>
            </a:pPr>
            <a:r>
              <a:rPr lang="en-US"/>
              <a:t>Julie Ballinger, SWADAC Affiliate</a:t>
            </a:r>
          </a:p>
        </p:txBody>
      </p:sp>
      <p:sp>
        <p:nvSpPr>
          <p:cNvPr id="6" name="Rectangle 6">
            <a:extLst>
              <a:ext uri="{FF2B5EF4-FFF2-40B4-BE49-F238E27FC236}">
                <a16:creationId xmlns:a16="http://schemas.microsoft.com/office/drawing/2014/main" id="{F50678E6-3270-4653-916A-043C5DFF1D96}"/>
              </a:ext>
            </a:extLst>
          </p:cNvPr>
          <p:cNvSpPr>
            <a:spLocks noGrp="1" noChangeArrowheads="1"/>
          </p:cNvSpPr>
          <p:nvPr>
            <p:ph type="sldNum" sz="quarter" idx="12"/>
          </p:nvPr>
        </p:nvSpPr>
        <p:spPr>
          <a:ln/>
        </p:spPr>
        <p:txBody>
          <a:bodyPr/>
          <a:lstStyle>
            <a:lvl1pPr>
              <a:defRPr/>
            </a:lvl1pPr>
          </a:lstStyle>
          <a:p>
            <a:pPr>
              <a:defRPr/>
            </a:pPr>
            <a:fld id="{39E41C2B-122D-446F-8249-D62C69AF7071}" type="slidenum">
              <a:rPr lang="en-US" altLang="en-US"/>
              <a:pPr>
                <a:defRPr/>
              </a:pPr>
              <a:t>‹#›</a:t>
            </a:fld>
            <a:endParaRPr lang="en-US" altLang="en-US" dirty="0"/>
          </a:p>
        </p:txBody>
      </p:sp>
    </p:spTree>
    <p:extLst>
      <p:ext uri="{BB962C8B-B14F-4D97-AF65-F5344CB8AC3E}">
        <p14:creationId xmlns:p14="http://schemas.microsoft.com/office/powerpoint/2010/main" val="326529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r>
              <a:rPr lang="en-US"/>
              <a:t>9/27/2018</a:t>
            </a:r>
          </a:p>
        </p:txBody>
      </p:sp>
      <p:sp>
        <p:nvSpPr>
          <p:cNvPr id="5" name="Footer Placeholder 4"/>
          <p:cNvSpPr>
            <a:spLocks noGrp="1"/>
          </p:cNvSpPr>
          <p:nvPr>
            <p:ph type="ftr" sz="quarter" idx="11"/>
          </p:nvPr>
        </p:nvSpPr>
        <p:spPr>
          <a:xfrm>
            <a:off x="1972647" y="6108173"/>
            <a:ext cx="5314517" cy="365125"/>
          </a:xfrm>
        </p:spPr>
        <p:txBody>
          <a:bodyPr/>
          <a:lstStyle/>
          <a:p>
            <a:r>
              <a:rPr lang="en-US"/>
              <a:t>Julie Ballinger, SWADAC Affiliate</a:t>
            </a:r>
          </a:p>
        </p:txBody>
      </p:sp>
      <p:sp>
        <p:nvSpPr>
          <p:cNvPr id="6" name="Slide Number Placeholder 5"/>
          <p:cNvSpPr>
            <a:spLocks noGrp="1"/>
          </p:cNvSpPr>
          <p:nvPr>
            <p:ph type="sldNum" sz="quarter" idx="12"/>
          </p:nvPr>
        </p:nvSpPr>
        <p:spPr>
          <a:xfrm>
            <a:off x="8258967" y="6108173"/>
            <a:ext cx="427833" cy="365125"/>
          </a:xfrm>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3709878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9/27/2018</a:t>
            </a:r>
          </a:p>
        </p:txBody>
      </p:sp>
      <p:sp>
        <p:nvSpPr>
          <p:cNvPr id="5" name="Footer Placeholder 4"/>
          <p:cNvSpPr>
            <a:spLocks noGrp="1"/>
          </p:cNvSpPr>
          <p:nvPr>
            <p:ph type="ftr" sz="quarter" idx="11"/>
          </p:nvPr>
        </p:nvSpPr>
        <p:spPr/>
        <p:txBody>
          <a:bodyPr/>
          <a:lstStyle/>
          <a:p>
            <a:r>
              <a:rPr lang="en-US"/>
              <a:t>Julie Ballinger, SWADAC Affiliate</a:t>
            </a:r>
          </a:p>
        </p:txBody>
      </p:sp>
      <p:sp>
        <p:nvSpPr>
          <p:cNvPr id="6" name="Slide Number Placeholder 5"/>
          <p:cNvSpPr>
            <a:spLocks noGrp="1"/>
          </p:cNvSpPr>
          <p:nvPr>
            <p:ph type="sldNum" sz="quarter" idx="12"/>
          </p:nvPr>
        </p:nvSpPr>
        <p:spPr>
          <a:xfrm>
            <a:off x="8273317" y="6116070"/>
            <a:ext cx="413483" cy="365125"/>
          </a:xfrm>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700437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9/27/2018</a:t>
            </a:r>
          </a:p>
        </p:txBody>
      </p:sp>
      <p:sp>
        <p:nvSpPr>
          <p:cNvPr id="6" name="Footer Placeholder 5"/>
          <p:cNvSpPr>
            <a:spLocks noGrp="1"/>
          </p:cNvSpPr>
          <p:nvPr>
            <p:ph type="ftr" sz="quarter" idx="11"/>
          </p:nvPr>
        </p:nvSpPr>
        <p:spPr/>
        <p:txBody>
          <a:bodyPr/>
          <a:lstStyle/>
          <a:p>
            <a:r>
              <a:rPr lang="en-US"/>
              <a:t>Julie Ballinger, SWADAC Affiliate</a:t>
            </a:r>
          </a:p>
        </p:txBody>
      </p:sp>
      <p:sp>
        <p:nvSpPr>
          <p:cNvPr id="7" name="Slide Number Placeholder 6"/>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194733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9/27/2018</a:t>
            </a:r>
          </a:p>
        </p:txBody>
      </p:sp>
      <p:sp>
        <p:nvSpPr>
          <p:cNvPr id="8" name="Footer Placeholder 7"/>
          <p:cNvSpPr>
            <a:spLocks noGrp="1"/>
          </p:cNvSpPr>
          <p:nvPr>
            <p:ph type="ftr" sz="quarter" idx="11"/>
          </p:nvPr>
        </p:nvSpPr>
        <p:spPr/>
        <p:txBody>
          <a:bodyPr/>
          <a:lstStyle/>
          <a:p>
            <a:r>
              <a:rPr lang="en-US"/>
              <a:t>Julie Ballinger, SWADAC Affiliate</a:t>
            </a:r>
          </a:p>
        </p:txBody>
      </p:sp>
      <p:sp>
        <p:nvSpPr>
          <p:cNvPr id="9" name="Slide Number Placeholder 8"/>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21226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9/27/2018</a:t>
            </a:r>
          </a:p>
        </p:txBody>
      </p:sp>
      <p:sp>
        <p:nvSpPr>
          <p:cNvPr id="4" name="Footer Placeholder 3"/>
          <p:cNvSpPr>
            <a:spLocks noGrp="1"/>
          </p:cNvSpPr>
          <p:nvPr>
            <p:ph type="ftr" sz="quarter" idx="11"/>
          </p:nvPr>
        </p:nvSpPr>
        <p:spPr/>
        <p:txBody>
          <a:bodyPr/>
          <a:lstStyle/>
          <a:p>
            <a:r>
              <a:rPr lang="en-US"/>
              <a:t>Julie Ballinger, SWADAC Affiliate</a:t>
            </a:r>
          </a:p>
        </p:txBody>
      </p:sp>
      <p:sp>
        <p:nvSpPr>
          <p:cNvPr id="5" name="Slide Number Placeholder 4"/>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573270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9/27/2018</a:t>
            </a:r>
          </a:p>
        </p:txBody>
      </p:sp>
      <p:sp>
        <p:nvSpPr>
          <p:cNvPr id="3" name="Footer Placeholder 2"/>
          <p:cNvSpPr>
            <a:spLocks noGrp="1"/>
          </p:cNvSpPr>
          <p:nvPr>
            <p:ph type="ftr" sz="quarter" idx="11"/>
          </p:nvPr>
        </p:nvSpPr>
        <p:spPr/>
        <p:txBody>
          <a:bodyPr/>
          <a:lstStyle/>
          <a:p>
            <a:r>
              <a:rPr lang="en-US"/>
              <a:t>Julie Ballinger, SWADAC Affiliate</a:t>
            </a:r>
          </a:p>
        </p:txBody>
      </p:sp>
      <p:sp>
        <p:nvSpPr>
          <p:cNvPr id="4" name="Slide Number Placeholder 3"/>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118384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9/27/2018</a:t>
            </a:r>
          </a:p>
        </p:txBody>
      </p:sp>
      <p:sp>
        <p:nvSpPr>
          <p:cNvPr id="6" name="Footer Placeholder 5"/>
          <p:cNvSpPr>
            <a:spLocks noGrp="1"/>
          </p:cNvSpPr>
          <p:nvPr>
            <p:ph type="ftr" sz="quarter" idx="11"/>
          </p:nvPr>
        </p:nvSpPr>
        <p:spPr/>
        <p:txBody>
          <a:bodyPr/>
          <a:lstStyle/>
          <a:p>
            <a:r>
              <a:rPr lang="en-US"/>
              <a:t>Julie Ballinger, SWADAC Affiliate</a:t>
            </a:r>
          </a:p>
        </p:txBody>
      </p:sp>
      <p:sp>
        <p:nvSpPr>
          <p:cNvPr id="7" name="Slide Number Placeholder 6"/>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3620716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9/27/2018</a:t>
            </a:r>
          </a:p>
        </p:txBody>
      </p:sp>
      <p:sp>
        <p:nvSpPr>
          <p:cNvPr id="6" name="Footer Placeholder 5"/>
          <p:cNvSpPr>
            <a:spLocks noGrp="1"/>
          </p:cNvSpPr>
          <p:nvPr>
            <p:ph type="ftr" sz="quarter" idx="11"/>
          </p:nvPr>
        </p:nvSpPr>
        <p:spPr/>
        <p:txBody>
          <a:bodyPr/>
          <a:lstStyle/>
          <a:p>
            <a:r>
              <a:rPr lang="en-US"/>
              <a:t>Julie Ballinger, SWADAC Affiliate</a:t>
            </a:r>
          </a:p>
        </p:txBody>
      </p:sp>
      <p:sp>
        <p:nvSpPr>
          <p:cNvPr id="7" name="Slide Number Placeholder 6"/>
          <p:cNvSpPr>
            <a:spLocks noGrp="1"/>
          </p:cNvSpPr>
          <p:nvPr>
            <p:ph type="sldNum" sz="quarter" idx="12"/>
          </p:nvPr>
        </p:nvSpPr>
        <p:spPr/>
        <p:txBody>
          <a:bodyPr/>
          <a:lstStyle/>
          <a:p>
            <a:fld id="{28D8CCD8-4271-4188-8519-0F52A648B77A}" type="slidenum">
              <a:rPr lang="en-US" smtClean="0"/>
              <a:t>‹#›</a:t>
            </a:fld>
            <a:endParaRPr lang="en-US"/>
          </a:p>
        </p:txBody>
      </p:sp>
    </p:spTree>
    <p:extLst>
      <p:ext uri="{BB962C8B-B14F-4D97-AF65-F5344CB8AC3E}">
        <p14:creationId xmlns:p14="http://schemas.microsoft.com/office/powerpoint/2010/main" val="341828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alphaModFix amt="0"/>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a:t>9/27/2018</a:t>
            </a: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Julie Ballinger, SWADAC Affiliate</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D8CCD8-4271-4188-8519-0F52A648B77A}" type="slidenum">
              <a:rPr lang="en-US" smtClean="0"/>
              <a:t>‹#›</a:t>
            </a:fld>
            <a:endParaRPr lang="en-US"/>
          </a:p>
        </p:txBody>
      </p:sp>
    </p:spTree>
    <p:extLst>
      <p:ext uri="{BB962C8B-B14F-4D97-AF65-F5344CB8AC3E}">
        <p14:creationId xmlns:p14="http://schemas.microsoft.com/office/powerpoint/2010/main" val="326933069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www.eeoc.gov/" TargetMode="External"/><Relationship Id="rId7" Type="http://schemas.openxmlformats.org/officeDocument/2006/relationships/hyperlink" Target="http://www.eeoc.gov/laws/statutes/adaaa.cf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federalregister.gov/articles/2011/03/25/2011-6056/regulations-to-implement-the-equal-employment-provisions-of-the-americans-with-disabilities-act-as" TargetMode="External"/><Relationship Id="rId5" Type="http://schemas.openxmlformats.org/officeDocument/2006/relationships/hyperlink" Target="http://www.eeoc.gov/laws/regulations/adaaa_fact_sheet.cfm" TargetMode="External"/><Relationship Id="rId4" Type="http://schemas.openxmlformats.org/officeDocument/2006/relationships/hyperlink" Target="http://www.eeoc.gov/laws/regulations/ada_qa_final_rule.cf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eoc.gov/policy/docs/preemp.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eoc.gov/policy/docs/preemp.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www.eeoc.gov/policy/docs/guidance-inquiries.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uliedballinger@outlook.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www.eeoc.gov/policy/docs/accommodation.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adata.org/" TargetMode="External"/><Relationship Id="rId4" Type="http://schemas.openxmlformats.org/officeDocument/2006/relationships/hyperlink" Target="http://www.southwestada.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skjan.org/Erguide/index.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askjan.org/" TargetMode="External"/><Relationship Id="rId4" Type="http://schemas.openxmlformats.org/officeDocument/2006/relationships/hyperlink" Target="https://askjan.org/toolkit/index.cfm"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eeoc.gov/eeoc/publications/ada-leave.cfm"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hyperlink" Target="http://www.eeoc.gov/facts/performance-conduct.html"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hyperlink" Target="http://www.eeoc.gov/coronaviru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na01.safelinks.protection.outlook.com/?url=https%3A%2F%2Fwww.eeoc.gov%2Fdisability-discrimination-and-reasonable-accommodation-medical-inquiries-leave-and-telework&amp;data=05%7C02%7C%7C07db83a4bf1c4c267a6e08dcc7a106ed%7C84df9e7fe9f640afb435aaaaaaaaaaaa%7C1%7C0%7C638604741620666609%7CUnknown%7CTWFpbGZsb3d8eyJWIjoiMC4wLjAwMDAiLCJQIjoiV2luMzIiLCJBTiI6Ik1haWwiLCJXVCI6Mn0%3D%7C0%7C%7C%7C&amp;sdata=AWdiz%2FO4mMYqogpOv36Mw2NDGRMHmMa%2Fh4dHJyQn3uk%3D&amp;reserved=0"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askjan.org/" TargetMode="External"/><Relationship Id="rId2" Type="http://schemas.openxmlformats.org/officeDocument/2006/relationships/notesSlide" Target="../notesSlides/notesSlide65.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hyperlink" Target="http://www.eeoc.gov/"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eeoc.gov/laws/types/disability.cfm"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www.brainline.org/article/disaster-readiness-tips-people-mobility-disabilities" TargetMode="External"/><Relationship Id="rId3" Type="http://schemas.openxmlformats.org/officeDocument/2006/relationships/hyperlink" Target="http://www.eeoc.gov/facts/evacuation.html" TargetMode="External"/><Relationship Id="rId7" Type="http://schemas.openxmlformats.org/officeDocument/2006/relationships/hyperlink" Target="http://www.brainline.org/article/disaster-readiness-tips-people-developmental-or-cognitive-difficulties" TargetMode="External"/><Relationship Id="rId12"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www.brainline.org/article/disaster-readiness-tips-people-sensory-disabilities" TargetMode="External"/><Relationship Id="rId11" Type="http://schemas.openxmlformats.org/officeDocument/2006/relationships/image" Target="../media/image7.jpeg"/><Relationship Id="rId5" Type="http://schemas.openxmlformats.org/officeDocument/2006/relationships/hyperlink" Target="http://www.dol.gov/odep/documents/Stairwell.pdf" TargetMode="External"/><Relationship Id="rId10" Type="http://schemas.openxmlformats.org/officeDocument/2006/relationships/hyperlink" Target="https://www.ada.gov/emergencyprep.htm" TargetMode="External"/><Relationship Id="rId4" Type="http://schemas.openxmlformats.org/officeDocument/2006/relationships/hyperlink" Target="https://www.nfpa.org/downloadable-resources/guides-and-manuals/evacuation-guide-pdf?l=0" TargetMode="External"/><Relationship Id="rId9" Type="http://schemas.openxmlformats.org/officeDocument/2006/relationships/hyperlink" Target="https://www.diversitypreparedness.org/browse-resources/resources/NOD%20Pets%20Service%20Animals/"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www.southwestada.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4EC1-1BE5-562C-4672-8AF3E831E174}"/>
              </a:ext>
            </a:extLst>
          </p:cNvPr>
          <p:cNvSpPr>
            <a:spLocks noGrp="1"/>
          </p:cNvSpPr>
          <p:nvPr>
            <p:ph type="title"/>
          </p:nvPr>
        </p:nvSpPr>
        <p:spPr>
          <a:xfrm>
            <a:off x="457200" y="482090"/>
            <a:ext cx="8229600" cy="667512"/>
          </a:xfrm>
        </p:spPr>
        <p:txBody>
          <a:bodyPr anchor="t"/>
          <a:lstStyle/>
          <a:p>
            <a:r>
              <a:rPr lang="en-US" dirty="0"/>
              <a:t>Welcome!</a:t>
            </a:r>
          </a:p>
        </p:txBody>
      </p:sp>
      <p:sp>
        <p:nvSpPr>
          <p:cNvPr id="3" name="Content Placeholder 2">
            <a:extLst>
              <a:ext uri="{FF2B5EF4-FFF2-40B4-BE49-F238E27FC236}">
                <a16:creationId xmlns:a16="http://schemas.microsoft.com/office/drawing/2014/main" id="{27BF008B-446B-54D5-C4A5-FD66E2062226}"/>
              </a:ext>
            </a:extLst>
          </p:cNvPr>
          <p:cNvSpPr>
            <a:spLocks noGrp="1"/>
          </p:cNvSpPr>
          <p:nvPr>
            <p:ph idx="1"/>
          </p:nvPr>
        </p:nvSpPr>
        <p:spPr>
          <a:xfrm>
            <a:off x="185351" y="1535896"/>
            <a:ext cx="8811645" cy="4840014"/>
          </a:xfrm>
        </p:spPr>
        <p:txBody>
          <a:bodyPr/>
          <a:lstStyle/>
          <a:p>
            <a:pPr marL="0" indent="0" algn="ctr">
              <a:lnSpc>
                <a:spcPct val="150000"/>
              </a:lnSpc>
              <a:spcBef>
                <a:spcPts val="0"/>
              </a:spcBef>
              <a:buNone/>
            </a:pPr>
            <a:r>
              <a:rPr lang="en-US" sz="3200" b="1" i="1" dirty="0">
                <a:effectLst>
                  <a:glow rad="63500">
                    <a:schemeClr val="bg1"/>
                  </a:glow>
                </a:effectLst>
                <a:ea typeface="Calibri" panose="020F0502020204030204" pitchFamily="34" charset="0"/>
              </a:rPr>
              <a:t>2025 New Mexico </a:t>
            </a:r>
          </a:p>
          <a:p>
            <a:pPr marL="0" indent="0" algn="ctr">
              <a:lnSpc>
                <a:spcPct val="150000"/>
              </a:lnSpc>
              <a:spcBef>
                <a:spcPts val="0"/>
              </a:spcBef>
              <a:buNone/>
            </a:pPr>
            <a:r>
              <a:rPr lang="en-US" sz="3200" b="1" dirty="0">
                <a:effectLst>
                  <a:glow rad="63500">
                    <a:schemeClr val="bg1"/>
                  </a:glow>
                </a:effectLst>
                <a:ea typeface="Calibri" panose="020F0502020204030204" pitchFamily="34" charset="0"/>
              </a:rPr>
              <a:t>ADA Coordinator Training </a:t>
            </a:r>
          </a:p>
          <a:p>
            <a:pPr marL="0" indent="0" algn="ctr">
              <a:lnSpc>
                <a:spcPct val="150000"/>
              </a:lnSpc>
              <a:spcBef>
                <a:spcPts val="0"/>
              </a:spcBef>
              <a:buNone/>
            </a:pPr>
            <a:r>
              <a:rPr lang="en-US" sz="3200" b="1" dirty="0">
                <a:effectLst>
                  <a:glow rad="63500">
                    <a:schemeClr val="bg1"/>
                  </a:glow>
                </a:effectLst>
                <a:ea typeface="Calibri" panose="020F0502020204030204" pitchFamily="34" charset="0"/>
              </a:rPr>
              <a:t>Certification Program</a:t>
            </a:r>
            <a:endParaRPr lang="en-US" sz="2000" b="1" dirty="0">
              <a:effectLst>
                <a:glow rad="63500">
                  <a:schemeClr val="bg1"/>
                </a:glow>
              </a:effectLst>
            </a:endParaRPr>
          </a:p>
          <a:p>
            <a:pPr marL="0" indent="0" algn="ctr">
              <a:spcBef>
                <a:spcPts val="0"/>
              </a:spcBef>
              <a:buNone/>
            </a:pPr>
            <a:endParaRPr lang="en-US" sz="2000" b="1" dirty="0">
              <a:solidFill>
                <a:srgbClr val="000000"/>
              </a:solidFill>
              <a:ea typeface="Calibri" panose="020F0502020204030204" pitchFamily="34" charset="0"/>
            </a:endParaRPr>
          </a:p>
          <a:p>
            <a:pPr marL="0" indent="0" algn="ctr">
              <a:spcBef>
                <a:spcPts val="0"/>
              </a:spcBef>
              <a:buNone/>
            </a:pPr>
            <a:r>
              <a:rPr lang="en-US" sz="2000" b="1" dirty="0">
                <a:solidFill>
                  <a:srgbClr val="000000"/>
                </a:solidFill>
                <a:ea typeface="Calibri" panose="020F0502020204030204" pitchFamily="34" charset="0"/>
              </a:rPr>
              <a:t>A partnership by </a:t>
            </a:r>
          </a:p>
          <a:p>
            <a:pPr marL="0" indent="0" algn="ctr">
              <a:spcBef>
                <a:spcPts val="0"/>
              </a:spcBef>
              <a:buNone/>
            </a:pPr>
            <a:r>
              <a:rPr lang="en-US" sz="2000" b="1" dirty="0">
                <a:solidFill>
                  <a:srgbClr val="000000"/>
                </a:solidFill>
                <a:ea typeface="Calibri" panose="020F0502020204030204" pitchFamily="34" charset="0"/>
              </a:rPr>
              <a:t>NM Governor’s Commission on Disability, </a:t>
            </a:r>
          </a:p>
          <a:p>
            <a:pPr marL="0" indent="0" algn="ctr">
              <a:spcBef>
                <a:spcPts val="0"/>
              </a:spcBef>
              <a:buNone/>
            </a:pPr>
            <a:r>
              <a:rPr lang="en-US" sz="2000" b="1" dirty="0">
                <a:solidFill>
                  <a:srgbClr val="000000"/>
                </a:solidFill>
                <a:ea typeface="Calibri" panose="020F0502020204030204" pitchFamily="34" charset="0"/>
              </a:rPr>
              <a:t>Southwest ADA Center,</a:t>
            </a:r>
          </a:p>
          <a:p>
            <a:pPr marL="0" indent="0" algn="ctr">
              <a:spcBef>
                <a:spcPts val="0"/>
              </a:spcBef>
              <a:buNone/>
            </a:pPr>
            <a:r>
              <a:rPr lang="en-US" sz="2000" b="1" dirty="0">
                <a:solidFill>
                  <a:srgbClr val="000000"/>
                </a:solidFill>
                <a:ea typeface="Calibri" panose="020F0502020204030204" pitchFamily="34" charset="0"/>
              </a:rPr>
              <a:t>and Great Plains ADA Center</a:t>
            </a:r>
          </a:p>
          <a:p>
            <a:pPr marL="0" indent="0" algn="ctr">
              <a:lnSpc>
                <a:spcPct val="150000"/>
              </a:lnSpc>
              <a:spcBef>
                <a:spcPts val="0"/>
              </a:spcBef>
              <a:buNone/>
            </a:pPr>
            <a:endParaRPr lang="en-US" dirty="0"/>
          </a:p>
        </p:txBody>
      </p:sp>
      <p:sp>
        <p:nvSpPr>
          <p:cNvPr id="4" name="Slide Number Placeholder 3">
            <a:extLst>
              <a:ext uri="{FF2B5EF4-FFF2-40B4-BE49-F238E27FC236}">
                <a16:creationId xmlns:a16="http://schemas.microsoft.com/office/drawing/2014/main" id="{46B1E01F-5E1A-8516-D6DD-68CFEF870007}"/>
              </a:ext>
            </a:extLst>
          </p:cNvPr>
          <p:cNvSpPr>
            <a:spLocks noGrp="1"/>
          </p:cNvSpPr>
          <p:nvPr>
            <p:ph type="sldNum" sz="quarter" idx="12"/>
          </p:nvPr>
        </p:nvSpPr>
        <p:spPr/>
        <p:txBody>
          <a:bodyPr/>
          <a:lstStyle/>
          <a:p>
            <a:fld id="{2B4F0749-7BCA-453B-8A71-913191470894}" type="slidenum">
              <a:rPr lang="en-US" smtClean="0"/>
              <a:pPr/>
              <a:t>1</a:t>
            </a:fld>
            <a:endParaRPr lang="en-US" dirty="0"/>
          </a:p>
        </p:txBody>
      </p:sp>
      <p:pic>
        <p:nvPicPr>
          <p:cNvPr id="5" name="Picture 4">
            <a:extLst>
              <a:ext uri="{FF2B5EF4-FFF2-40B4-BE49-F238E27FC236}">
                <a16:creationId xmlns:a16="http://schemas.microsoft.com/office/drawing/2014/main" id="{1DC0669A-FE6B-A94C-0E6D-B29C8130454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148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F2FC861-FCAF-4CB4-8435-0F6C0AD552DF}"/>
              </a:ext>
            </a:extLst>
          </p:cNvPr>
          <p:cNvSpPr>
            <a:spLocks noGrp="1" noChangeArrowheads="1"/>
          </p:cNvSpPr>
          <p:nvPr>
            <p:ph type="title"/>
          </p:nvPr>
        </p:nvSpPr>
        <p:spPr>
          <a:xfrm>
            <a:off x="1080933" y="549754"/>
            <a:ext cx="6221438" cy="620827"/>
          </a:xfrm>
        </p:spPr>
        <p:txBody>
          <a:bodyPr lIns="274320" anchor="t">
            <a:normAutofit/>
          </a:bodyPr>
          <a:lstStyle/>
          <a:p>
            <a:pPr eaLnBrk="1" hangingPunct="1"/>
            <a:r>
              <a:rPr lang="en-US" altLang="en-US" sz="3000" b="1" dirty="0">
                <a:cs typeface="Arial" panose="020B0604020202020204" pitchFamily="34" charset="0"/>
              </a:rPr>
              <a:t>ADAAA - </a:t>
            </a:r>
            <a:r>
              <a:rPr lang="en-US" altLang="en-US" sz="3000" b="1" i="1" dirty="0">
                <a:cs typeface="Arial" panose="020B0604020202020204" pitchFamily="34" charset="0"/>
              </a:rPr>
              <a:t>Who is protected? </a:t>
            </a:r>
          </a:p>
        </p:txBody>
      </p:sp>
      <p:sp>
        <p:nvSpPr>
          <p:cNvPr id="134147" name="Rectangle 3">
            <a:extLst>
              <a:ext uri="{FF2B5EF4-FFF2-40B4-BE49-F238E27FC236}">
                <a16:creationId xmlns:a16="http://schemas.microsoft.com/office/drawing/2014/main" id="{20EC4BCF-9CF8-452B-9452-42DFCC0B2672}"/>
              </a:ext>
            </a:extLst>
          </p:cNvPr>
          <p:cNvSpPr>
            <a:spLocks noGrp="1" noChangeArrowheads="1"/>
          </p:cNvSpPr>
          <p:nvPr>
            <p:ph idx="1"/>
          </p:nvPr>
        </p:nvSpPr>
        <p:spPr>
          <a:xfrm>
            <a:off x="874455" y="1302674"/>
            <a:ext cx="8058151" cy="5378333"/>
          </a:xfrm>
        </p:spPr>
        <p:txBody>
          <a:bodyPr lIns="274320" anchor="t">
            <a:noAutofit/>
          </a:bodyPr>
          <a:lstStyle/>
          <a:p>
            <a:pPr eaLnBrk="1" hangingPunct="1">
              <a:lnSpc>
                <a:spcPct val="120000"/>
              </a:lnSpc>
              <a:defRPr/>
            </a:pPr>
            <a:r>
              <a:rPr lang="en-US" sz="2000" dirty="0"/>
              <a:t>The definition of disability = </a:t>
            </a:r>
            <a:r>
              <a:rPr lang="en-US" sz="2000" u="sng" dirty="0">
                <a:solidFill>
                  <a:schemeClr val="accent5">
                    <a:lumMod val="25000"/>
                  </a:schemeClr>
                </a:solidFill>
              </a:rPr>
              <a:t>broader coverage</a:t>
            </a:r>
            <a:r>
              <a:rPr lang="en-US" sz="2000" dirty="0">
                <a:solidFill>
                  <a:schemeClr val="accent5">
                    <a:lumMod val="25000"/>
                  </a:schemeClr>
                </a:solidFill>
              </a:rPr>
              <a:t> &amp; m</a:t>
            </a:r>
            <a:r>
              <a:rPr lang="en-US" sz="2000" dirty="0"/>
              <a:t>ajor life activities now include bodily functions. </a:t>
            </a:r>
          </a:p>
          <a:p>
            <a:pPr eaLnBrk="1" hangingPunct="1">
              <a:lnSpc>
                <a:spcPct val="120000"/>
              </a:lnSpc>
              <a:defRPr/>
            </a:pPr>
            <a:r>
              <a:rPr lang="en-US" sz="2000" dirty="0"/>
              <a:t>“</a:t>
            </a:r>
            <a:r>
              <a:rPr lang="en-US" sz="2000" u="sng" dirty="0">
                <a:solidFill>
                  <a:schemeClr val="accent5">
                    <a:lumMod val="25000"/>
                  </a:schemeClr>
                </a:solidFill>
              </a:rPr>
              <a:t>Substantially limits</a:t>
            </a:r>
            <a:r>
              <a:rPr lang="en-US" sz="2000" dirty="0"/>
              <a:t>” to be interpreted consistently with the ADAAA (rejects “prevent or severely restrict” = too demanding).</a:t>
            </a:r>
          </a:p>
          <a:p>
            <a:pPr eaLnBrk="1" hangingPunct="1">
              <a:lnSpc>
                <a:spcPct val="120000"/>
              </a:lnSpc>
              <a:defRPr/>
            </a:pPr>
            <a:r>
              <a:rPr lang="en-US" sz="2000" dirty="0"/>
              <a:t>Substantially limits = only </a:t>
            </a:r>
            <a:r>
              <a:rPr lang="en-US" sz="2000" u="sng" dirty="0">
                <a:solidFill>
                  <a:schemeClr val="accent5">
                    <a:lumMod val="25000"/>
                  </a:schemeClr>
                </a:solidFill>
              </a:rPr>
              <a:t>one major life activity</a:t>
            </a:r>
            <a:r>
              <a:rPr lang="en-US" sz="2000" dirty="0">
                <a:solidFill>
                  <a:schemeClr val="accent5">
                    <a:lumMod val="25000"/>
                  </a:schemeClr>
                </a:solidFill>
              </a:rPr>
              <a:t> </a:t>
            </a:r>
            <a:r>
              <a:rPr lang="en-US" sz="2000" dirty="0"/>
              <a:t>has to be limited. </a:t>
            </a:r>
          </a:p>
          <a:p>
            <a:pPr eaLnBrk="1" hangingPunct="1">
              <a:lnSpc>
                <a:spcPct val="120000"/>
              </a:lnSpc>
              <a:defRPr/>
            </a:pPr>
            <a:r>
              <a:rPr lang="en-US" sz="2000" u="sng" dirty="0">
                <a:solidFill>
                  <a:schemeClr val="accent5">
                    <a:lumMod val="25000"/>
                  </a:schemeClr>
                </a:solidFill>
              </a:rPr>
              <a:t>Episodic</a:t>
            </a:r>
            <a:r>
              <a:rPr lang="en-US" sz="2000" dirty="0">
                <a:solidFill>
                  <a:schemeClr val="accent5">
                    <a:lumMod val="25000"/>
                  </a:schemeClr>
                </a:solidFill>
              </a:rPr>
              <a:t> or </a:t>
            </a:r>
            <a:r>
              <a:rPr lang="en-US" sz="2000" u="sng" dirty="0">
                <a:solidFill>
                  <a:schemeClr val="accent5">
                    <a:lumMod val="25000"/>
                  </a:schemeClr>
                </a:solidFill>
              </a:rPr>
              <a:t>in-remission</a:t>
            </a:r>
            <a:r>
              <a:rPr lang="en-US" sz="2000" dirty="0">
                <a:solidFill>
                  <a:schemeClr val="accent5">
                    <a:lumMod val="25000"/>
                  </a:schemeClr>
                </a:solidFill>
              </a:rPr>
              <a:t> impairments </a:t>
            </a:r>
            <a:r>
              <a:rPr lang="en-US" sz="2000" dirty="0"/>
              <a:t>covered if substantially limits a major life activity when active. </a:t>
            </a:r>
          </a:p>
          <a:p>
            <a:pPr>
              <a:lnSpc>
                <a:spcPct val="120000"/>
              </a:lnSpc>
              <a:defRPr/>
            </a:pPr>
            <a:r>
              <a:rPr lang="en-US" sz="2000" dirty="0"/>
              <a:t>Transitory </a:t>
            </a:r>
            <a:r>
              <a:rPr lang="en-US" sz="2000" b="1" u="sng" dirty="0"/>
              <a:t>and</a:t>
            </a:r>
            <a:r>
              <a:rPr lang="en-US" sz="2000" dirty="0"/>
              <a:t> minor = not covered </a:t>
            </a:r>
          </a:p>
          <a:p>
            <a:pPr>
              <a:lnSpc>
                <a:spcPct val="120000"/>
              </a:lnSpc>
              <a:defRPr/>
            </a:pPr>
            <a:r>
              <a:rPr lang="en-US" sz="2000" dirty="0"/>
              <a:t>Eliminates ‘</a:t>
            </a:r>
            <a:r>
              <a:rPr lang="en-US" sz="2000" u="sng" dirty="0">
                <a:solidFill>
                  <a:schemeClr val="accent5">
                    <a:lumMod val="25000"/>
                  </a:schemeClr>
                </a:solidFill>
              </a:rPr>
              <a:t>mitigating measures</a:t>
            </a:r>
            <a:r>
              <a:rPr lang="en-US" sz="2000" dirty="0"/>
              <a:t>’ test </a:t>
            </a:r>
          </a:p>
          <a:p>
            <a:pPr eaLnBrk="1" hangingPunct="1">
              <a:lnSpc>
                <a:spcPct val="120000"/>
              </a:lnSpc>
              <a:defRPr/>
            </a:pPr>
            <a:r>
              <a:rPr lang="en-US" sz="2000" dirty="0"/>
              <a:t>Individuals who are </a:t>
            </a:r>
            <a:r>
              <a:rPr lang="en-US" sz="2000" b="1" dirty="0"/>
              <a:t>otherwise qualified </a:t>
            </a:r>
            <a:r>
              <a:rPr lang="en-US" sz="2000" dirty="0"/>
              <a:t>and </a:t>
            </a:r>
            <a:r>
              <a:rPr lang="en-US" sz="2000" b="1" dirty="0"/>
              <a:t>can prove discrimination</a:t>
            </a:r>
            <a:r>
              <a:rPr lang="en-US" sz="2000" dirty="0"/>
              <a:t> are entitled to relief.</a:t>
            </a:r>
          </a:p>
        </p:txBody>
      </p:sp>
      <p:pic>
        <p:nvPicPr>
          <p:cNvPr id="3" name="Picture 5">
            <a:extLst>
              <a:ext uri="{FF2B5EF4-FFF2-40B4-BE49-F238E27FC236}">
                <a16:creationId xmlns:a16="http://schemas.microsoft.com/office/drawing/2014/main" id="{2B4122C8-D91A-C0A1-E7F2-F6717561EAE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156853A0-9080-4DFC-9150-F4D0B2BF047B}"/>
              </a:ext>
            </a:extLst>
          </p:cNvPr>
          <p:cNvSpPr>
            <a:spLocks noGrp="1"/>
          </p:cNvSpPr>
          <p:nvPr>
            <p:ph type="sldNum" sz="quarter" idx="12"/>
          </p:nvPr>
        </p:nvSpPr>
        <p:spPr/>
        <p:txBody>
          <a:bodyPr/>
          <a:lstStyle/>
          <a:p>
            <a:fld id="{28D8CCD8-4271-4188-8519-0F52A648B77A}" type="slidenum">
              <a:rPr lang="en-US" smtClean="0"/>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95673C6-CAD9-4747-B59F-F4B03B1933BA}"/>
              </a:ext>
            </a:extLst>
          </p:cNvPr>
          <p:cNvSpPr>
            <a:spLocks noGrp="1" noChangeArrowheads="1"/>
          </p:cNvSpPr>
          <p:nvPr>
            <p:ph type="title"/>
          </p:nvPr>
        </p:nvSpPr>
        <p:spPr>
          <a:xfrm>
            <a:off x="628650" y="725872"/>
            <a:ext cx="7886700" cy="778054"/>
          </a:xfrm>
        </p:spPr>
        <p:txBody>
          <a:bodyPr lIns="274320" anchor="t">
            <a:normAutofit/>
          </a:bodyPr>
          <a:lstStyle/>
          <a:p>
            <a:r>
              <a:rPr lang="en-US" altLang="en-US" sz="2200" b="1" dirty="0"/>
              <a:t>For additional information and detail guidance </a:t>
            </a:r>
            <a:br>
              <a:rPr lang="en-US" altLang="en-US" sz="2200" b="1" dirty="0"/>
            </a:br>
            <a:r>
              <a:rPr lang="en-US" altLang="en-US" sz="2200" b="1" dirty="0"/>
              <a:t>on the ADAAA go to </a:t>
            </a:r>
            <a:r>
              <a:rPr lang="en-US" altLang="en-US" sz="2200" b="1" dirty="0">
                <a:hlinkClick r:id="rId3"/>
              </a:rPr>
              <a:t>www.eeoc.gov</a:t>
            </a:r>
            <a:endParaRPr lang="en-US" altLang="en-US" sz="2200" b="1" dirty="0"/>
          </a:p>
        </p:txBody>
      </p:sp>
      <p:sp>
        <p:nvSpPr>
          <p:cNvPr id="18435" name="Content Placeholder 2">
            <a:extLst>
              <a:ext uri="{FF2B5EF4-FFF2-40B4-BE49-F238E27FC236}">
                <a16:creationId xmlns:a16="http://schemas.microsoft.com/office/drawing/2014/main" id="{A3317BC3-8C52-4636-B155-71D6F7F9A121}"/>
              </a:ext>
            </a:extLst>
          </p:cNvPr>
          <p:cNvSpPr>
            <a:spLocks noGrp="1" noChangeArrowheads="1"/>
          </p:cNvSpPr>
          <p:nvPr>
            <p:ph idx="1"/>
          </p:nvPr>
        </p:nvSpPr>
        <p:spPr>
          <a:xfrm>
            <a:off x="962948" y="1694497"/>
            <a:ext cx="7723852" cy="4653530"/>
          </a:xfrm>
        </p:spPr>
        <p:txBody>
          <a:bodyPr lIns="274320" anchor="t"/>
          <a:lstStyle/>
          <a:p>
            <a:pPr marL="0" indent="0">
              <a:buNone/>
            </a:pPr>
            <a:r>
              <a:rPr lang="en-US" altLang="en-US" sz="2200" b="1" i="1" dirty="0"/>
              <a:t>Questions and Answers on the Final Rule Implementing the ADA Amendments Act of 2008 </a:t>
            </a:r>
            <a:r>
              <a:rPr lang="en-US" altLang="en-US" sz="2200" i="1" dirty="0"/>
              <a:t> </a:t>
            </a:r>
          </a:p>
          <a:p>
            <a:pPr marL="0" indent="0">
              <a:buNone/>
            </a:pPr>
            <a:r>
              <a:rPr lang="en-US" altLang="en-US" sz="1400" u="sng" dirty="0">
                <a:hlinkClick r:id="rId4"/>
              </a:rPr>
              <a:t>www.eeoc.gov/laws/regulations/ada_qa_final_rule.cfm</a:t>
            </a:r>
            <a:endParaRPr lang="en-US" altLang="en-US" sz="1400" u="sng" dirty="0"/>
          </a:p>
          <a:p>
            <a:pPr marL="0" indent="0">
              <a:buNone/>
            </a:pPr>
            <a:endParaRPr lang="en-US" altLang="en-US" sz="1000" b="1" dirty="0"/>
          </a:p>
          <a:p>
            <a:pPr marL="0" indent="0">
              <a:buNone/>
            </a:pPr>
            <a:r>
              <a:rPr lang="en-US" altLang="en-US" sz="2200" b="1" i="1" dirty="0"/>
              <a:t>Fact Sheet on the EEOC’s Final Regulations Implementing the ADAAA</a:t>
            </a:r>
            <a:r>
              <a:rPr lang="en-US" altLang="en-US" sz="2200" i="1" dirty="0"/>
              <a:t> </a:t>
            </a:r>
          </a:p>
          <a:p>
            <a:pPr marL="0" indent="0">
              <a:buNone/>
            </a:pPr>
            <a:r>
              <a:rPr lang="en-US" altLang="en-US" sz="1400" u="sng" dirty="0">
                <a:hlinkClick r:id="rId5"/>
              </a:rPr>
              <a:t>www.eeoc.gov/laws/regulations/adaaa_fact_sheet.cfm</a:t>
            </a:r>
            <a:r>
              <a:rPr lang="en-US" altLang="en-US" sz="1400" b="1" dirty="0"/>
              <a:t> </a:t>
            </a:r>
          </a:p>
          <a:p>
            <a:pPr marL="0" indent="0">
              <a:buNone/>
            </a:pPr>
            <a:endParaRPr lang="en-US" altLang="en-US" sz="1000" dirty="0"/>
          </a:p>
          <a:p>
            <a:pPr marL="0" indent="0">
              <a:buNone/>
            </a:pPr>
            <a:r>
              <a:rPr lang="en-US" altLang="en-US" sz="2200" b="1" i="1" dirty="0"/>
              <a:t>Final Regulations Implementing the ADAAA </a:t>
            </a:r>
            <a:endParaRPr lang="en-US" altLang="en-US" sz="2200" i="1" dirty="0"/>
          </a:p>
          <a:p>
            <a:pPr marL="0" indent="0">
              <a:buNone/>
            </a:pPr>
            <a:r>
              <a:rPr lang="en-US" altLang="en-US" sz="1400" u="sng" dirty="0">
                <a:hlinkClick r:id="rId6"/>
              </a:rPr>
              <a:t>www.federalregister.gov/articles/2011/03/25/2011-6056/regulations-to-implement-the-equal-employment-provisions-of-the-americans-with-disabilities-act-as</a:t>
            </a:r>
            <a:endParaRPr lang="en-US" altLang="en-US" sz="1400" u="sng" dirty="0"/>
          </a:p>
          <a:p>
            <a:pPr marL="0" indent="0">
              <a:buNone/>
            </a:pPr>
            <a:endParaRPr lang="en-US" altLang="en-US" sz="1000" b="1" dirty="0"/>
          </a:p>
          <a:p>
            <a:pPr marL="0" indent="0">
              <a:buNone/>
            </a:pPr>
            <a:r>
              <a:rPr lang="en-US" altLang="en-US" sz="2200" b="1" i="1" dirty="0"/>
              <a:t>The ADA Amendments Act</a:t>
            </a:r>
            <a:r>
              <a:rPr lang="en-US" altLang="en-US" sz="2200" i="1" dirty="0"/>
              <a:t>  </a:t>
            </a:r>
            <a:r>
              <a:rPr lang="en-US" altLang="en-US" sz="1400" u="sng" dirty="0">
                <a:hlinkClick r:id="rId7"/>
              </a:rPr>
              <a:t>http://www.eeoc.gov/laws/statutes/adaaa.cfm</a:t>
            </a:r>
            <a:endParaRPr lang="en-US" altLang="en-US" sz="1400" dirty="0"/>
          </a:p>
          <a:p>
            <a:pPr marL="0" indent="0">
              <a:buNone/>
            </a:pPr>
            <a:endParaRPr lang="en-US" altLang="en-US" dirty="0"/>
          </a:p>
        </p:txBody>
      </p:sp>
      <p:pic>
        <p:nvPicPr>
          <p:cNvPr id="3" name="Picture 5">
            <a:extLst>
              <a:ext uri="{FF2B5EF4-FFF2-40B4-BE49-F238E27FC236}">
                <a16:creationId xmlns:a16="http://schemas.microsoft.com/office/drawing/2014/main" id="{4419A4BB-F979-4FB1-59DD-33B21D0E85B4}"/>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CB6D9A7-273B-41EF-B97C-799C3911AE9B}"/>
              </a:ext>
            </a:extLst>
          </p:cNvPr>
          <p:cNvSpPr>
            <a:spLocks noGrp="1"/>
          </p:cNvSpPr>
          <p:nvPr>
            <p:ph type="sldNum" sz="quarter" idx="12"/>
          </p:nvPr>
        </p:nvSpPr>
        <p:spPr/>
        <p:txBody>
          <a:bodyPr/>
          <a:lstStyle/>
          <a:p>
            <a:fld id="{28D8CCD8-4271-4188-8519-0F52A648B77A}"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8260E28-86EA-4C7B-B855-67A281E6B5A2}"/>
              </a:ext>
            </a:extLst>
          </p:cNvPr>
          <p:cNvSpPr>
            <a:spLocks noGrp="1" noChangeArrowheads="1"/>
          </p:cNvSpPr>
          <p:nvPr>
            <p:ph type="title"/>
          </p:nvPr>
        </p:nvSpPr>
        <p:spPr>
          <a:xfrm>
            <a:off x="628648" y="659185"/>
            <a:ext cx="7886700" cy="1120956"/>
          </a:xfrm>
        </p:spPr>
        <p:txBody>
          <a:bodyPr>
            <a:normAutofit/>
          </a:bodyPr>
          <a:lstStyle/>
          <a:p>
            <a:pPr algn="ctr"/>
            <a:r>
              <a:rPr lang="en-US" altLang="en-US" sz="3000" dirty="0">
                <a:solidFill>
                  <a:srgbClr val="FF0000"/>
                </a:solidFill>
              </a:rPr>
              <a:t>Take the time to read – it will pay off!</a:t>
            </a:r>
          </a:p>
        </p:txBody>
      </p:sp>
      <p:sp>
        <p:nvSpPr>
          <p:cNvPr id="3" name="Content Placeholder 2">
            <a:extLst>
              <a:ext uri="{FF2B5EF4-FFF2-40B4-BE49-F238E27FC236}">
                <a16:creationId xmlns:a16="http://schemas.microsoft.com/office/drawing/2014/main" id="{FC5A6448-CA07-4AB8-8EA5-6554DA614991}"/>
              </a:ext>
            </a:extLst>
          </p:cNvPr>
          <p:cNvSpPr>
            <a:spLocks noGrp="1"/>
          </p:cNvSpPr>
          <p:nvPr>
            <p:ph idx="1"/>
          </p:nvPr>
        </p:nvSpPr>
        <p:spPr>
          <a:xfrm>
            <a:off x="439109" y="1415016"/>
            <a:ext cx="8265779" cy="4783799"/>
          </a:xfrm>
        </p:spPr>
        <p:txBody>
          <a:bodyPr>
            <a:normAutofit lnSpcReduction="10000"/>
          </a:bodyPr>
          <a:lstStyle/>
          <a:p>
            <a:pPr marL="0" indent="0" algn="ctr">
              <a:buNone/>
              <a:defRPr/>
            </a:pPr>
            <a:endParaRPr lang="en-US" altLang="en-US" sz="1500" b="1" dirty="0">
              <a:solidFill>
                <a:srgbClr val="FF0000"/>
              </a:solidFill>
              <a:highlight>
                <a:srgbClr val="FFFF00"/>
              </a:highlight>
            </a:endParaRPr>
          </a:p>
          <a:p>
            <a:pPr marL="0" indent="0" algn="ctr">
              <a:buNone/>
              <a:defRPr/>
            </a:pPr>
            <a:r>
              <a:rPr lang="en-US" altLang="en-US" sz="3200" b="1" dirty="0"/>
              <a:t>IMPORTANT</a:t>
            </a:r>
          </a:p>
          <a:p>
            <a:pPr marL="0" indent="0" algn="ctr">
              <a:buNone/>
              <a:defRPr/>
            </a:pPr>
            <a:br>
              <a:rPr lang="en-US" altLang="en-US" sz="3200" b="1" dirty="0"/>
            </a:br>
            <a:r>
              <a:rPr lang="en-US" altLang="en-US" sz="3200" b="1" u="sng" dirty="0">
                <a:solidFill>
                  <a:schemeClr val="accent2">
                    <a:lumMod val="50000"/>
                  </a:schemeClr>
                </a:solidFill>
              </a:rPr>
              <a:t>EEOC</a:t>
            </a:r>
            <a:r>
              <a:rPr lang="en-US" altLang="en-US" sz="3200" b="1" dirty="0">
                <a:solidFill>
                  <a:schemeClr val="accent2">
                    <a:lumMod val="50000"/>
                  </a:schemeClr>
                </a:solidFill>
              </a:rPr>
              <a:t> </a:t>
            </a:r>
            <a:r>
              <a:rPr lang="en-US" altLang="en-US" sz="3200" b="1" u="sng" dirty="0">
                <a:solidFill>
                  <a:schemeClr val="accent2">
                    <a:lumMod val="50000"/>
                  </a:schemeClr>
                </a:solidFill>
              </a:rPr>
              <a:t>Technical</a:t>
            </a:r>
            <a:r>
              <a:rPr lang="en-US" altLang="en-US" sz="3200" b="1" dirty="0">
                <a:solidFill>
                  <a:schemeClr val="accent2">
                    <a:lumMod val="50000"/>
                  </a:schemeClr>
                </a:solidFill>
              </a:rPr>
              <a:t> </a:t>
            </a:r>
            <a:r>
              <a:rPr lang="en-US" altLang="en-US" sz="3200" b="1" u="sng" dirty="0">
                <a:solidFill>
                  <a:schemeClr val="accent2">
                    <a:lumMod val="50000"/>
                  </a:schemeClr>
                </a:solidFill>
              </a:rPr>
              <a:t>Assistance</a:t>
            </a:r>
            <a:r>
              <a:rPr lang="en-US" altLang="en-US" sz="3200" b="1" dirty="0">
                <a:solidFill>
                  <a:schemeClr val="accent2">
                    <a:lumMod val="50000"/>
                  </a:schemeClr>
                </a:solidFill>
              </a:rPr>
              <a:t> </a:t>
            </a:r>
            <a:r>
              <a:rPr lang="en-US" altLang="en-US" sz="3200" b="1" u="sng" dirty="0">
                <a:solidFill>
                  <a:schemeClr val="accent2">
                    <a:lumMod val="50000"/>
                  </a:schemeClr>
                </a:solidFill>
              </a:rPr>
              <a:t>Guidance</a:t>
            </a:r>
          </a:p>
          <a:p>
            <a:pPr marL="0" indent="0" algn="ctr">
              <a:buNone/>
              <a:defRPr/>
            </a:pPr>
            <a:endParaRPr lang="en-US" altLang="en-US" sz="2000" b="1" u="sng" dirty="0"/>
          </a:p>
          <a:p>
            <a:pPr marL="0" indent="0" algn="ctr">
              <a:buNone/>
              <a:defRPr/>
            </a:pPr>
            <a:r>
              <a:rPr lang="en-US" altLang="en-US" sz="3200" b="1" dirty="0"/>
              <a:t>weblinks </a:t>
            </a:r>
          </a:p>
          <a:p>
            <a:pPr marL="0" indent="0" algn="ctr">
              <a:buNone/>
              <a:defRPr/>
            </a:pPr>
            <a:endParaRPr lang="en-US" altLang="en-US" sz="2000" b="1" dirty="0"/>
          </a:p>
          <a:p>
            <a:pPr marL="0" indent="0" algn="ctr">
              <a:buNone/>
              <a:defRPr/>
            </a:pPr>
            <a:r>
              <a:rPr lang="en-US" altLang="en-US" sz="3200" b="1" dirty="0"/>
              <a:t>throughout the presentation</a:t>
            </a:r>
          </a:p>
        </p:txBody>
      </p:sp>
      <p:pic>
        <p:nvPicPr>
          <p:cNvPr id="4" name="Picture 5">
            <a:extLst>
              <a:ext uri="{FF2B5EF4-FFF2-40B4-BE49-F238E27FC236}">
                <a16:creationId xmlns:a16="http://schemas.microsoft.com/office/drawing/2014/main" id="{0041BCE8-A09F-017F-B6A1-DA9E68EACDB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6EA89CF4-1028-4EBC-95D5-6AE1624A5491}"/>
              </a:ext>
            </a:extLst>
          </p:cNvPr>
          <p:cNvSpPr>
            <a:spLocks noGrp="1"/>
          </p:cNvSpPr>
          <p:nvPr>
            <p:ph type="sldNum" sz="quarter" idx="12"/>
          </p:nvPr>
        </p:nvSpPr>
        <p:spPr/>
        <p:txBody>
          <a:bodyPr/>
          <a:lstStyle/>
          <a:p>
            <a:fld id="{28D8CCD8-4271-4188-8519-0F52A648B77A}"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C1C171F0-E2CB-44C5-A9F0-9184A4A323A2}"/>
              </a:ext>
            </a:extLst>
          </p:cNvPr>
          <p:cNvSpPr>
            <a:spLocks noGrp="1" noChangeArrowheads="1"/>
          </p:cNvSpPr>
          <p:nvPr>
            <p:ph type="title"/>
          </p:nvPr>
        </p:nvSpPr>
        <p:spPr>
          <a:xfrm>
            <a:off x="435768" y="424188"/>
            <a:ext cx="8579022" cy="960439"/>
          </a:xfrm>
        </p:spPr>
        <p:txBody>
          <a:bodyPr lIns="0" rIns="0" anchor="t">
            <a:normAutofit/>
          </a:bodyPr>
          <a:lstStyle/>
          <a:p>
            <a:pPr eaLnBrk="1" hangingPunct="1"/>
            <a:r>
              <a:rPr lang="en-US" altLang="en-US" sz="3000" b="1" dirty="0">
                <a:solidFill>
                  <a:schemeClr val="tx1"/>
                </a:solidFill>
              </a:rPr>
              <a:t>Disability Inquiries / Medical Exams</a:t>
            </a:r>
            <a:br>
              <a:rPr lang="en-US" altLang="en-US" sz="1800" dirty="0">
                <a:solidFill>
                  <a:schemeClr val="tx1"/>
                </a:solidFill>
              </a:rPr>
            </a:br>
            <a:r>
              <a:rPr lang="en-US" altLang="en-US" sz="1800" dirty="0"/>
              <a:t>3 Stages of Employment - Applies to </a:t>
            </a:r>
            <a:r>
              <a:rPr lang="en-US" altLang="en-US" sz="1800" b="1" u="sng" dirty="0">
                <a:solidFill>
                  <a:srgbClr val="C00000"/>
                </a:solidFill>
              </a:rPr>
              <a:t>ALL APPLICANTS &amp; EMPLOYEES </a:t>
            </a:r>
            <a:endParaRPr lang="en-US" altLang="en-US" sz="1800" b="1" u="sng" dirty="0">
              <a:solidFill>
                <a:srgbClr val="C00000"/>
              </a:solidFill>
              <a:latin typeface="Arial" panose="020B0604020202020204" pitchFamily="34" charset="0"/>
              <a:cs typeface="Arial" panose="020B0604020202020204" pitchFamily="34" charset="0"/>
            </a:endParaRPr>
          </a:p>
        </p:txBody>
      </p:sp>
      <p:sp>
        <p:nvSpPr>
          <p:cNvPr id="25604" name="Rectangle 3">
            <a:extLst>
              <a:ext uri="{FF2B5EF4-FFF2-40B4-BE49-F238E27FC236}">
                <a16:creationId xmlns:a16="http://schemas.microsoft.com/office/drawing/2014/main" id="{F6A937B2-BB12-478C-BF29-22527FE01D3D}"/>
              </a:ext>
            </a:extLst>
          </p:cNvPr>
          <p:cNvSpPr>
            <a:spLocks noGrp="1" noChangeArrowheads="1"/>
          </p:cNvSpPr>
          <p:nvPr>
            <p:ph idx="1"/>
          </p:nvPr>
        </p:nvSpPr>
        <p:spPr>
          <a:xfrm>
            <a:off x="546683" y="1384627"/>
            <a:ext cx="8468107" cy="5030990"/>
          </a:xfrm>
        </p:spPr>
        <p:txBody>
          <a:bodyPr lIns="274320" anchor="t">
            <a:noAutofit/>
          </a:bodyPr>
          <a:lstStyle/>
          <a:p>
            <a:pPr marL="457200" lvl="2" indent="-457200" algn="ctr" defTabSz="515938" eaLnBrk="1" hangingPunct="1">
              <a:lnSpc>
                <a:spcPct val="90000"/>
              </a:lnSpc>
              <a:buSzPct val="100000"/>
              <a:buFont typeface="+mj-lt"/>
              <a:buAutoNum type="arabicPeriod"/>
              <a:defRPr/>
            </a:pPr>
            <a:r>
              <a:rPr lang="en-US" sz="2400" b="1" dirty="0"/>
              <a:t>Application</a:t>
            </a:r>
          </a:p>
          <a:p>
            <a:pPr eaLnBrk="1" hangingPunct="1">
              <a:lnSpc>
                <a:spcPct val="150000"/>
              </a:lnSpc>
              <a:spcBef>
                <a:spcPts val="0"/>
              </a:spcBef>
              <a:buSzPct val="100000"/>
              <a:buFont typeface="Wingdings" panose="05000000000000000000" pitchFamily="2" charset="2"/>
              <a:buChar char="Ø"/>
            </a:pPr>
            <a:r>
              <a:rPr lang="en-US" altLang="en-US" sz="2000" dirty="0"/>
              <a:t>Disability-related questions and medical examinations are </a:t>
            </a:r>
            <a:r>
              <a:rPr lang="en-US" altLang="en-US" sz="2000" b="1" u="sng" dirty="0"/>
              <a:t>prohibited</a:t>
            </a:r>
          </a:p>
          <a:p>
            <a:pPr lvl="1">
              <a:lnSpc>
                <a:spcPct val="150000"/>
              </a:lnSpc>
              <a:spcBef>
                <a:spcPts val="0"/>
              </a:spcBef>
              <a:buFont typeface="Wingdings" panose="05000000000000000000" pitchFamily="2" charset="2"/>
              <a:buChar char="§"/>
            </a:pPr>
            <a:r>
              <a:rPr lang="en-US" altLang="en-US" sz="1900" dirty="0"/>
              <a:t>What about </a:t>
            </a:r>
            <a:r>
              <a:rPr lang="en-US" altLang="en-US" sz="1900" u="sng" dirty="0"/>
              <a:t>agility</a:t>
            </a:r>
            <a:r>
              <a:rPr lang="en-US" altLang="en-US" sz="1900" dirty="0"/>
              <a:t> tests for applicants?</a:t>
            </a:r>
          </a:p>
          <a:p>
            <a:pPr eaLnBrk="1" hangingPunct="1">
              <a:lnSpc>
                <a:spcPct val="150000"/>
              </a:lnSpc>
              <a:spcBef>
                <a:spcPts val="0"/>
              </a:spcBef>
              <a:buSzPct val="100000"/>
              <a:buFont typeface="Wingdings" panose="05000000000000000000" pitchFamily="2" charset="2"/>
              <a:buChar char="Ø"/>
              <a:defRPr/>
            </a:pPr>
            <a:r>
              <a:rPr lang="en-US" altLang="en-US" sz="2000" dirty="0"/>
              <a:t>There are “It depends questions”…will the particular question elicit information about  disability?</a:t>
            </a:r>
          </a:p>
          <a:p>
            <a:pPr>
              <a:lnSpc>
                <a:spcPct val="150000"/>
              </a:lnSpc>
              <a:spcBef>
                <a:spcPts val="0"/>
              </a:spcBef>
              <a:buSzPct val="100000"/>
              <a:buFont typeface="Wingdings" panose="05000000000000000000" pitchFamily="2" charset="2"/>
              <a:buChar char="Ø"/>
              <a:defRPr/>
            </a:pPr>
            <a:r>
              <a:rPr lang="en-US" altLang="en-US" sz="2000" dirty="0"/>
              <a:t>About Affirmative Action Programs</a:t>
            </a:r>
          </a:p>
          <a:p>
            <a:pPr marL="0" indent="0" algn="ctr">
              <a:lnSpc>
                <a:spcPct val="150000"/>
              </a:lnSpc>
              <a:spcBef>
                <a:spcPts val="0"/>
              </a:spcBef>
              <a:buNone/>
              <a:defRPr/>
            </a:pPr>
            <a:r>
              <a:rPr lang="en-US" sz="2000" b="1" i="1" dirty="0">
                <a:solidFill>
                  <a:schemeClr val="accent2">
                    <a:lumMod val="50000"/>
                  </a:schemeClr>
                </a:solidFill>
              </a:rPr>
              <a:t>EEOC ADA Enforcement Guidance: </a:t>
            </a:r>
          </a:p>
          <a:p>
            <a:pPr marL="0" indent="0" algn="ctr">
              <a:lnSpc>
                <a:spcPct val="150000"/>
              </a:lnSpc>
              <a:spcBef>
                <a:spcPts val="0"/>
              </a:spcBef>
              <a:buNone/>
              <a:defRPr/>
            </a:pPr>
            <a:r>
              <a:rPr lang="en-US" sz="2000" b="1" i="1" u="sng" dirty="0">
                <a:solidFill>
                  <a:schemeClr val="accent2">
                    <a:lumMod val="50000"/>
                  </a:schemeClr>
                </a:solidFill>
              </a:rPr>
              <a:t>Preemployment</a:t>
            </a:r>
            <a:r>
              <a:rPr lang="en-US" sz="2000" b="1" i="1" dirty="0">
                <a:solidFill>
                  <a:schemeClr val="accent2">
                    <a:lumMod val="50000"/>
                  </a:schemeClr>
                </a:solidFill>
              </a:rPr>
              <a:t> Disability-Related Questions and Medical Examinations </a:t>
            </a:r>
            <a:endParaRPr lang="en-US" sz="2000" i="1" dirty="0"/>
          </a:p>
          <a:p>
            <a:pPr marL="0" indent="0" algn="ctr">
              <a:lnSpc>
                <a:spcPct val="150000"/>
              </a:lnSpc>
              <a:spcBef>
                <a:spcPts val="0"/>
              </a:spcBef>
              <a:buNone/>
              <a:defRPr/>
            </a:pPr>
            <a:r>
              <a:rPr lang="en-US" sz="2000" b="1" dirty="0">
                <a:hlinkClick r:id="rId3"/>
              </a:rPr>
              <a:t>www.eeoc.gov/policy/docs/preemp.html</a:t>
            </a:r>
            <a:endParaRPr lang="en-US" sz="2000" b="1" dirty="0"/>
          </a:p>
          <a:p>
            <a:pPr marL="0" indent="0" algn="ctr" eaLnBrk="1" hangingPunct="1">
              <a:lnSpc>
                <a:spcPct val="100000"/>
              </a:lnSpc>
              <a:spcBef>
                <a:spcPts val="0"/>
              </a:spcBef>
              <a:buNone/>
              <a:defRPr/>
            </a:pPr>
            <a:r>
              <a:rPr lang="en-US" altLang="en-US" sz="2000" b="1" dirty="0">
                <a:solidFill>
                  <a:srgbClr val="FF0000"/>
                </a:solidFill>
              </a:rPr>
              <a:t>Don’t do another employment interview until you have read this!</a:t>
            </a:r>
          </a:p>
        </p:txBody>
      </p:sp>
      <p:pic>
        <p:nvPicPr>
          <p:cNvPr id="3" name="Picture 5">
            <a:extLst>
              <a:ext uri="{FF2B5EF4-FFF2-40B4-BE49-F238E27FC236}">
                <a16:creationId xmlns:a16="http://schemas.microsoft.com/office/drawing/2014/main" id="{78916E67-477C-74C7-6CD8-D656BFB3543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96E4049-6C04-4289-9155-BC4EB3859DD1}"/>
              </a:ext>
            </a:extLst>
          </p:cNvPr>
          <p:cNvSpPr>
            <a:spLocks noGrp="1"/>
          </p:cNvSpPr>
          <p:nvPr>
            <p:ph type="sldNum" sz="quarter" idx="12"/>
          </p:nvPr>
        </p:nvSpPr>
        <p:spPr/>
        <p:txBody>
          <a:bodyPr/>
          <a:lstStyle/>
          <a:p>
            <a:fld id="{28D8CCD8-4271-4188-8519-0F52A648B77A}"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9328433-8566-4B3B-9412-29959BAF32C5}"/>
              </a:ext>
            </a:extLst>
          </p:cNvPr>
          <p:cNvSpPr>
            <a:spLocks noGrp="1" noChangeArrowheads="1"/>
          </p:cNvSpPr>
          <p:nvPr>
            <p:ph type="title"/>
          </p:nvPr>
        </p:nvSpPr>
        <p:spPr>
          <a:xfrm>
            <a:off x="958848" y="911790"/>
            <a:ext cx="7514035" cy="555749"/>
          </a:xfrm>
        </p:spPr>
        <p:txBody>
          <a:bodyPr anchor="t" anchorCtr="0">
            <a:noAutofit/>
          </a:bodyPr>
          <a:lstStyle/>
          <a:p>
            <a:pPr>
              <a:defRPr/>
            </a:pPr>
            <a:r>
              <a:rPr lang="en-US" altLang="en-US" sz="3000" b="1" dirty="0">
                <a:cs typeface="Arial" panose="020B0604020202020204" pitchFamily="34" charset="0"/>
              </a:rPr>
              <a:t>Disability Inquiry </a:t>
            </a:r>
            <a:r>
              <a:rPr lang="en-US" altLang="en-US" sz="3000" b="1" u="sng" dirty="0">
                <a:cs typeface="Arial" panose="020B0604020202020204" pitchFamily="34" charset="0"/>
              </a:rPr>
              <a:t>Exceptions</a:t>
            </a:r>
            <a:r>
              <a:rPr lang="en-US" altLang="en-US" sz="3000" dirty="0">
                <a:cs typeface="Arial" panose="020B0604020202020204" pitchFamily="34" charset="0"/>
              </a:rPr>
              <a:t> </a:t>
            </a:r>
            <a:r>
              <a:rPr lang="en-US" altLang="en-US" sz="900" dirty="0">
                <a:latin typeface="Arial" panose="020B0604020202020204" pitchFamily="34" charset="0"/>
                <a:cs typeface="Arial" panose="020B0604020202020204" pitchFamily="34" charset="0"/>
              </a:rPr>
              <a:t>(1)</a:t>
            </a:r>
            <a:endParaRPr lang="en-US" altLang="en-US" sz="900" dirty="0">
              <a:solidFill>
                <a:srgbClr val="0070C0"/>
              </a:solidFill>
              <a:latin typeface="Arial" panose="020B0604020202020204" pitchFamily="34" charset="0"/>
              <a:cs typeface="Arial" panose="020B0604020202020204" pitchFamily="34" charset="0"/>
            </a:endParaRPr>
          </a:p>
        </p:txBody>
      </p:sp>
      <p:sp>
        <p:nvSpPr>
          <p:cNvPr id="10243" name="Rectangle 3">
            <a:extLst>
              <a:ext uri="{FF2B5EF4-FFF2-40B4-BE49-F238E27FC236}">
                <a16:creationId xmlns:a16="http://schemas.microsoft.com/office/drawing/2014/main" id="{44012AB9-8892-4013-B755-3F67F85646F3}"/>
              </a:ext>
            </a:extLst>
          </p:cNvPr>
          <p:cNvSpPr>
            <a:spLocks noGrp="1" noChangeArrowheads="1"/>
          </p:cNvSpPr>
          <p:nvPr>
            <p:ph idx="1"/>
          </p:nvPr>
        </p:nvSpPr>
        <p:spPr>
          <a:xfrm>
            <a:off x="843913" y="1629138"/>
            <a:ext cx="8068859" cy="4317435"/>
          </a:xfrm>
        </p:spPr>
        <p:txBody>
          <a:bodyPr rtlCol="0" anchor="t" anchorCtr="0">
            <a:noAutofit/>
          </a:bodyPr>
          <a:lstStyle/>
          <a:p>
            <a:pPr marL="0" indent="0">
              <a:lnSpc>
                <a:spcPct val="150000"/>
              </a:lnSpc>
              <a:spcBef>
                <a:spcPts val="600"/>
              </a:spcBef>
              <a:buNone/>
              <a:defRPr/>
            </a:pPr>
            <a:r>
              <a:rPr lang="en-US" altLang="en-US" b="1" dirty="0"/>
              <a:t>May ask if the employer </a:t>
            </a:r>
            <a:r>
              <a:rPr lang="en-US" altLang="en-US" b="1" u="sng" dirty="0"/>
              <a:t>reasonably believes</a:t>
            </a:r>
            <a:r>
              <a:rPr lang="en-US" altLang="en-US" b="1" dirty="0"/>
              <a:t>:</a:t>
            </a:r>
          </a:p>
          <a:p>
            <a:pPr marL="457200" indent="-341313">
              <a:lnSpc>
                <a:spcPct val="150000"/>
              </a:lnSpc>
              <a:spcBef>
                <a:spcPts val="600"/>
              </a:spcBef>
              <a:buClr>
                <a:srgbClr val="FF0000"/>
              </a:buClr>
              <a:buSzPct val="125000"/>
              <a:buFont typeface="+mj-lt"/>
              <a:buAutoNum type="arabicPeriod"/>
              <a:defRPr/>
            </a:pPr>
            <a:r>
              <a:rPr lang="en-US" altLang="en-US" dirty="0"/>
              <a:t>the applicant will need RA because of an obvious disability, or</a:t>
            </a:r>
          </a:p>
          <a:p>
            <a:pPr marL="457200" indent="-341313">
              <a:lnSpc>
                <a:spcPct val="150000"/>
              </a:lnSpc>
              <a:spcBef>
                <a:spcPts val="600"/>
              </a:spcBef>
              <a:buClr>
                <a:srgbClr val="FF0000"/>
              </a:buClr>
              <a:buSzPct val="125000"/>
              <a:buFont typeface="+mj-lt"/>
              <a:buAutoNum type="arabicPeriod"/>
              <a:defRPr/>
            </a:pPr>
            <a:r>
              <a:rPr lang="en-US" altLang="en-US" dirty="0"/>
              <a:t>the applicant will need RA because of a hidden disability that the applicant has voluntarily disclosed, or</a:t>
            </a:r>
          </a:p>
          <a:p>
            <a:pPr marL="457200" indent="-341313">
              <a:lnSpc>
                <a:spcPct val="150000"/>
              </a:lnSpc>
              <a:spcBef>
                <a:spcPts val="600"/>
              </a:spcBef>
              <a:buClr>
                <a:srgbClr val="FF0000"/>
              </a:buClr>
              <a:buSzPct val="125000"/>
              <a:buFont typeface="+mj-lt"/>
              <a:buAutoNum type="arabicPeriod"/>
              <a:defRPr/>
            </a:pPr>
            <a:r>
              <a:rPr lang="en-US" altLang="en-US" dirty="0"/>
              <a:t>An applicant has voluntarily disclosed that they need RA to perform the job.</a:t>
            </a:r>
          </a:p>
        </p:txBody>
      </p:sp>
      <p:sp>
        <p:nvSpPr>
          <p:cNvPr id="3" name="Slide Number Placeholder 2">
            <a:extLst>
              <a:ext uri="{FF2B5EF4-FFF2-40B4-BE49-F238E27FC236}">
                <a16:creationId xmlns:a16="http://schemas.microsoft.com/office/drawing/2014/main" id="{24630A97-C2A7-4217-BB42-EE893D96C671}"/>
              </a:ext>
            </a:extLst>
          </p:cNvPr>
          <p:cNvSpPr>
            <a:spLocks noGrp="1"/>
          </p:cNvSpPr>
          <p:nvPr>
            <p:ph type="sldNum" sz="quarter" idx="12"/>
          </p:nvPr>
        </p:nvSpPr>
        <p:spPr/>
        <p:txBody>
          <a:bodyPr/>
          <a:lstStyle/>
          <a:p>
            <a:fld id="{28D8CCD8-4271-4188-8519-0F52A648B77A}" type="slidenum">
              <a:rPr lang="en-US" smtClean="0"/>
              <a:t>14</a:t>
            </a:fld>
            <a:endParaRPr lang="en-US"/>
          </a:p>
        </p:txBody>
      </p:sp>
      <p:pic>
        <p:nvPicPr>
          <p:cNvPr id="2" name="Picture 5">
            <a:extLst>
              <a:ext uri="{FF2B5EF4-FFF2-40B4-BE49-F238E27FC236}">
                <a16:creationId xmlns:a16="http://schemas.microsoft.com/office/drawing/2014/main" id="{E0F4B8EC-748B-1958-B8F8-DC15CEF094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8938828-0E1F-4FBE-94A5-39820202E407}"/>
              </a:ext>
            </a:extLst>
          </p:cNvPr>
          <p:cNvSpPr>
            <a:spLocks noGrp="1" noChangeArrowheads="1"/>
          </p:cNvSpPr>
          <p:nvPr>
            <p:ph type="title"/>
          </p:nvPr>
        </p:nvSpPr>
        <p:spPr>
          <a:xfrm>
            <a:off x="1271803" y="538488"/>
            <a:ext cx="6842292" cy="567833"/>
          </a:xfrm>
        </p:spPr>
        <p:txBody>
          <a:bodyPr anchor="t" anchorCtr="0">
            <a:noAutofit/>
          </a:bodyPr>
          <a:lstStyle/>
          <a:p>
            <a:pPr>
              <a:defRPr/>
            </a:pPr>
            <a:r>
              <a:rPr lang="en-US" altLang="en-US" sz="3000" b="1" dirty="0">
                <a:cs typeface="Arial" panose="020B0604020202020204" pitchFamily="34" charset="0"/>
              </a:rPr>
              <a:t>Disability Inquiry </a:t>
            </a:r>
            <a:r>
              <a:rPr lang="en-US" altLang="en-US" sz="3000" b="1" u="sng" dirty="0">
                <a:cs typeface="Arial" panose="020B0604020202020204" pitchFamily="34" charset="0"/>
              </a:rPr>
              <a:t>Exceptions</a:t>
            </a:r>
            <a:r>
              <a:rPr lang="en-US" altLang="en-US" sz="3000" b="1" dirty="0">
                <a:cs typeface="Arial" panose="020B0604020202020204" pitchFamily="34" charset="0"/>
              </a:rPr>
              <a:t> </a:t>
            </a:r>
            <a:r>
              <a:rPr lang="en-US" altLang="en-US" sz="900" dirty="0">
                <a:cs typeface="Arial" panose="020B0604020202020204" pitchFamily="34" charset="0"/>
              </a:rPr>
              <a:t>(2)</a:t>
            </a:r>
            <a:r>
              <a:rPr lang="en-US" altLang="en-US" sz="900" b="1" dirty="0">
                <a:latin typeface="Arial" panose="020B0604020202020204" pitchFamily="34" charset="0"/>
                <a:cs typeface="Arial" panose="020B0604020202020204" pitchFamily="34" charset="0"/>
              </a:rPr>
              <a:t>	</a:t>
            </a:r>
            <a:r>
              <a:rPr lang="en-US" altLang="en-US" sz="2400" b="1" dirty="0">
                <a:latin typeface="Arial" panose="020B0604020202020204" pitchFamily="34" charset="0"/>
                <a:cs typeface="Arial" panose="020B0604020202020204" pitchFamily="34" charset="0"/>
              </a:rPr>
              <a:t>	</a:t>
            </a:r>
          </a:p>
        </p:txBody>
      </p:sp>
      <p:sp>
        <p:nvSpPr>
          <p:cNvPr id="17411" name="Rectangle 3">
            <a:extLst>
              <a:ext uri="{FF2B5EF4-FFF2-40B4-BE49-F238E27FC236}">
                <a16:creationId xmlns:a16="http://schemas.microsoft.com/office/drawing/2014/main" id="{1D05D004-96A0-420A-A5A8-A38C663D25D7}"/>
              </a:ext>
            </a:extLst>
          </p:cNvPr>
          <p:cNvSpPr>
            <a:spLocks noGrp="1" noChangeArrowheads="1"/>
          </p:cNvSpPr>
          <p:nvPr>
            <p:ph idx="1"/>
          </p:nvPr>
        </p:nvSpPr>
        <p:spPr>
          <a:xfrm>
            <a:off x="819807" y="1172185"/>
            <a:ext cx="8194984" cy="5491373"/>
          </a:xfrm>
        </p:spPr>
        <p:txBody>
          <a:bodyPr anchor="t">
            <a:noAutofit/>
          </a:bodyPr>
          <a:lstStyle/>
          <a:p>
            <a:pPr>
              <a:lnSpc>
                <a:spcPct val="150000"/>
              </a:lnSpc>
              <a:buClrTx/>
              <a:buFont typeface="Arial" panose="020B0604020202020204" pitchFamily="34" charset="0"/>
              <a:buChar char="•"/>
              <a:defRPr/>
            </a:pPr>
            <a:r>
              <a:rPr lang="en-US" altLang="en-US" dirty="0"/>
              <a:t>When an employer </a:t>
            </a:r>
            <a:r>
              <a:rPr lang="en-US" altLang="en-US" b="1" u="sng" dirty="0"/>
              <a:t>reasonably</a:t>
            </a:r>
            <a:r>
              <a:rPr lang="en-US" altLang="en-US" dirty="0"/>
              <a:t> believes that an </a:t>
            </a:r>
            <a:r>
              <a:rPr lang="en-US" altLang="en-US" b="1" dirty="0"/>
              <a:t>applicant will </a:t>
            </a:r>
            <a:r>
              <a:rPr lang="en-US" altLang="en-US" b="1" dirty="0">
                <a:solidFill>
                  <a:srgbClr val="FF0000"/>
                </a:solidFill>
              </a:rPr>
              <a:t>NOT </a:t>
            </a:r>
            <a:r>
              <a:rPr lang="en-US" altLang="en-US" b="1" dirty="0"/>
              <a:t>be able </a:t>
            </a:r>
            <a:r>
              <a:rPr lang="en-US" altLang="en-US" dirty="0"/>
              <a:t>to do the job (or parts of the job) because of a </a:t>
            </a:r>
            <a:r>
              <a:rPr lang="en-US" altLang="en-US" b="1" u="sng" dirty="0"/>
              <a:t>known</a:t>
            </a:r>
            <a:r>
              <a:rPr lang="en-US" altLang="en-US" b="1" dirty="0"/>
              <a:t> disability</a:t>
            </a:r>
          </a:p>
          <a:p>
            <a:pPr marL="685792" lvl="1" indent="-342900">
              <a:lnSpc>
                <a:spcPct val="150000"/>
              </a:lnSpc>
              <a:buClrTx/>
              <a:buFont typeface="Arial" panose="020B0604020202020204" pitchFamily="34" charset="0"/>
              <a:buChar char="•"/>
              <a:defRPr/>
            </a:pPr>
            <a:r>
              <a:rPr lang="en-US" altLang="en-US" sz="2400" dirty="0"/>
              <a:t>May ask that </a:t>
            </a:r>
            <a:r>
              <a:rPr lang="en-US" altLang="en-US" sz="2400" b="1" dirty="0"/>
              <a:t>particular applicant </a:t>
            </a:r>
            <a:r>
              <a:rPr lang="en-US" altLang="en-US" sz="2400" dirty="0"/>
              <a:t>to describe or demonstrate how they would perform the function(s) with or without reasonable accommodations</a:t>
            </a:r>
          </a:p>
          <a:p>
            <a:pPr marL="685792" lvl="1" indent="-342900">
              <a:lnSpc>
                <a:spcPct val="150000"/>
              </a:lnSpc>
              <a:buClrTx/>
              <a:buFont typeface="Arial" panose="020B0604020202020204" pitchFamily="34" charset="0"/>
              <a:buChar char="•"/>
              <a:defRPr/>
            </a:pPr>
            <a:r>
              <a:rPr lang="en-US" altLang="en-US" sz="2400" dirty="0"/>
              <a:t>“Known disability” is because it is </a:t>
            </a:r>
            <a:r>
              <a:rPr lang="en-US" altLang="en-US" sz="2400" b="1" dirty="0"/>
              <a:t>obvious,</a:t>
            </a:r>
            <a:r>
              <a:rPr lang="en-US" altLang="en-US" sz="2400" dirty="0"/>
              <a:t> or the applicant has </a:t>
            </a:r>
            <a:r>
              <a:rPr lang="en-US" altLang="en-US" sz="2400" b="1" dirty="0"/>
              <a:t>voluntarily disclosed</a:t>
            </a:r>
          </a:p>
          <a:p>
            <a:pPr marL="342892" lvl="1" indent="0" algn="ctr">
              <a:lnSpc>
                <a:spcPct val="150000"/>
              </a:lnSpc>
              <a:buClrTx/>
              <a:buNone/>
              <a:defRPr/>
            </a:pPr>
            <a:r>
              <a:rPr lang="en-US" altLang="en-US" sz="2200" dirty="0"/>
              <a:t>Example next slide</a:t>
            </a:r>
          </a:p>
        </p:txBody>
      </p:sp>
      <p:sp>
        <p:nvSpPr>
          <p:cNvPr id="3" name="Slide Number Placeholder 2">
            <a:extLst>
              <a:ext uri="{FF2B5EF4-FFF2-40B4-BE49-F238E27FC236}">
                <a16:creationId xmlns:a16="http://schemas.microsoft.com/office/drawing/2014/main" id="{DF6334D9-94DD-4E96-948D-9CAC0347A904}"/>
              </a:ext>
            </a:extLst>
          </p:cNvPr>
          <p:cNvSpPr>
            <a:spLocks noGrp="1"/>
          </p:cNvSpPr>
          <p:nvPr>
            <p:ph type="sldNum" sz="quarter" idx="12"/>
          </p:nvPr>
        </p:nvSpPr>
        <p:spPr/>
        <p:txBody>
          <a:bodyPr/>
          <a:lstStyle/>
          <a:p>
            <a:fld id="{28D8CCD8-4271-4188-8519-0F52A648B77A}" type="slidenum">
              <a:rPr lang="en-US" smtClean="0"/>
              <a:t>15</a:t>
            </a:fld>
            <a:endParaRPr lang="en-US"/>
          </a:p>
        </p:txBody>
      </p:sp>
      <p:pic>
        <p:nvPicPr>
          <p:cNvPr id="2" name="Picture 5">
            <a:extLst>
              <a:ext uri="{FF2B5EF4-FFF2-40B4-BE49-F238E27FC236}">
                <a16:creationId xmlns:a16="http://schemas.microsoft.com/office/drawing/2014/main" id="{D9D522E1-22C4-8C21-2F0B-433286D809B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18BA08D-844E-429B-A8D4-0421086E8FAB}"/>
              </a:ext>
              <a:ext uri="{C183D7F6-B498-43B3-948B-1728B52AA6E4}">
                <adec:decorative xmlns:adec="http://schemas.microsoft.com/office/drawing/2017/decorative" val="0"/>
              </a:ext>
            </a:extLst>
          </p:cNvPr>
          <p:cNvSpPr>
            <a:spLocks noGrp="1" noChangeArrowheads="1"/>
          </p:cNvSpPr>
          <p:nvPr>
            <p:ph type="title"/>
          </p:nvPr>
        </p:nvSpPr>
        <p:spPr>
          <a:xfrm>
            <a:off x="1533840" y="661445"/>
            <a:ext cx="6465644" cy="449850"/>
          </a:xfrm>
        </p:spPr>
        <p:txBody>
          <a:bodyPr anchor="t" anchorCtr="0">
            <a:noAutofit/>
          </a:bodyPr>
          <a:lstStyle/>
          <a:p>
            <a:pPr>
              <a:defRPr/>
            </a:pPr>
            <a:r>
              <a:rPr lang="en-US" altLang="en-US" sz="3000" b="1" dirty="0">
                <a:cs typeface="Arial" panose="020B0604020202020204" pitchFamily="34" charset="0"/>
              </a:rPr>
              <a:t>Exception Example</a:t>
            </a:r>
          </a:p>
        </p:txBody>
      </p:sp>
      <p:sp>
        <p:nvSpPr>
          <p:cNvPr id="11267" name="Rectangle 3">
            <a:extLst>
              <a:ext uri="{FF2B5EF4-FFF2-40B4-BE49-F238E27FC236}">
                <a16:creationId xmlns:a16="http://schemas.microsoft.com/office/drawing/2014/main" id="{D4B514DD-9DF8-4C25-B5EA-F635E5569693}"/>
              </a:ext>
            </a:extLst>
          </p:cNvPr>
          <p:cNvSpPr>
            <a:spLocks noGrp="1" noChangeArrowheads="1"/>
          </p:cNvSpPr>
          <p:nvPr>
            <p:ph idx="1"/>
          </p:nvPr>
        </p:nvSpPr>
        <p:spPr>
          <a:xfrm>
            <a:off x="825487" y="1234252"/>
            <a:ext cx="8189304" cy="4966853"/>
          </a:xfrm>
        </p:spPr>
        <p:txBody>
          <a:bodyPr rtlCol="0" anchor="t" anchorCtr="0">
            <a:noAutofit/>
          </a:bodyPr>
          <a:lstStyle/>
          <a:p>
            <a:pPr>
              <a:lnSpc>
                <a:spcPct val="160000"/>
              </a:lnSpc>
              <a:spcBef>
                <a:spcPts val="0"/>
              </a:spcBef>
              <a:spcAft>
                <a:spcPts val="0"/>
              </a:spcAft>
              <a:buClrTx/>
              <a:defRPr/>
            </a:pPr>
            <a:r>
              <a:rPr lang="en-US" altLang="en-US" sz="2200" dirty="0"/>
              <a:t>An employer may ask an applicant, who is a wheelchair user, who applies for a job as a Plumber to </a:t>
            </a:r>
            <a:r>
              <a:rPr lang="en-US" altLang="en-US" sz="2200" b="1" dirty="0"/>
              <a:t>explain or to demonstrate</a:t>
            </a:r>
            <a:r>
              <a:rPr lang="en-US" altLang="en-US" sz="2200" dirty="0"/>
              <a:t> how, with or without RA, she would be able to transport herself and her tools down the basement stairs in private homes and businesses.</a:t>
            </a:r>
          </a:p>
          <a:p>
            <a:pPr marL="210741" lvl="1" indent="-210741">
              <a:lnSpc>
                <a:spcPct val="160000"/>
              </a:lnSpc>
              <a:spcBef>
                <a:spcPts val="0"/>
              </a:spcBef>
              <a:spcAft>
                <a:spcPts val="0"/>
              </a:spcAft>
              <a:buClrTx/>
              <a:defRPr/>
            </a:pPr>
            <a:r>
              <a:rPr lang="en-US" altLang="en-US" sz="2200" b="1" dirty="0"/>
              <a:t>Can NOT ask </a:t>
            </a:r>
            <a:r>
              <a:rPr lang="en-US" altLang="en-US" sz="2200" dirty="0"/>
              <a:t>why she uses a wheelchair or about any underlying medical condition</a:t>
            </a:r>
          </a:p>
          <a:p>
            <a:pPr>
              <a:lnSpc>
                <a:spcPct val="160000"/>
              </a:lnSpc>
              <a:spcBef>
                <a:spcPts val="0"/>
              </a:spcBef>
              <a:spcAft>
                <a:spcPts val="0"/>
              </a:spcAft>
              <a:buClrTx/>
              <a:defRPr/>
            </a:pPr>
            <a:r>
              <a:rPr lang="en-US" altLang="en-US" sz="2200" dirty="0"/>
              <a:t>If the applicant says that she will need RA, the employer may ask questions about the type of required RA such as “</a:t>
            </a:r>
            <a:r>
              <a:rPr lang="en-US" altLang="en-US" sz="2200" b="1" dirty="0"/>
              <a:t>What will you need</a:t>
            </a:r>
            <a:r>
              <a:rPr lang="en-US" altLang="en-US" sz="2200" dirty="0"/>
              <a:t>?”</a:t>
            </a:r>
          </a:p>
        </p:txBody>
      </p:sp>
      <p:sp>
        <p:nvSpPr>
          <p:cNvPr id="3" name="Slide Number Placeholder 2">
            <a:extLst>
              <a:ext uri="{FF2B5EF4-FFF2-40B4-BE49-F238E27FC236}">
                <a16:creationId xmlns:a16="http://schemas.microsoft.com/office/drawing/2014/main" id="{24E96123-A076-4AD2-806E-A55773E85A30}"/>
              </a:ext>
            </a:extLst>
          </p:cNvPr>
          <p:cNvSpPr>
            <a:spLocks noGrp="1"/>
          </p:cNvSpPr>
          <p:nvPr>
            <p:ph type="sldNum" sz="quarter" idx="12"/>
          </p:nvPr>
        </p:nvSpPr>
        <p:spPr/>
        <p:txBody>
          <a:bodyPr/>
          <a:lstStyle/>
          <a:p>
            <a:fld id="{28D8CCD8-4271-4188-8519-0F52A648B77A}" type="slidenum">
              <a:rPr lang="en-US" smtClean="0"/>
              <a:t>16</a:t>
            </a:fld>
            <a:endParaRPr lang="en-US" dirty="0"/>
          </a:p>
        </p:txBody>
      </p:sp>
      <p:pic>
        <p:nvPicPr>
          <p:cNvPr id="2" name="Picture 5">
            <a:extLst>
              <a:ext uri="{FF2B5EF4-FFF2-40B4-BE49-F238E27FC236}">
                <a16:creationId xmlns:a16="http://schemas.microsoft.com/office/drawing/2014/main" id="{63980C32-4F80-E10B-51C7-69ACC83B553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C1C171F0-E2CB-44C5-A9F0-9184A4A323A2}"/>
              </a:ext>
            </a:extLst>
          </p:cNvPr>
          <p:cNvSpPr>
            <a:spLocks noGrp="1" noChangeArrowheads="1"/>
          </p:cNvSpPr>
          <p:nvPr>
            <p:ph type="title"/>
          </p:nvPr>
        </p:nvSpPr>
        <p:spPr>
          <a:xfrm>
            <a:off x="522324" y="410963"/>
            <a:ext cx="7886700" cy="365124"/>
          </a:xfrm>
        </p:spPr>
        <p:txBody>
          <a:bodyPr lIns="274320" anchor="t">
            <a:noAutofit/>
          </a:bodyPr>
          <a:lstStyle/>
          <a:p>
            <a:pPr eaLnBrk="1" hangingPunct="1"/>
            <a:r>
              <a:rPr lang="en-US" altLang="en-US" sz="1400" dirty="0">
                <a:solidFill>
                  <a:schemeClr val="tx1"/>
                </a:solidFill>
                <a:latin typeface="Arial" panose="020B0604020202020204" pitchFamily="34" charset="0"/>
                <a:cs typeface="Arial" panose="020B0604020202020204" pitchFamily="34" charset="0"/>
              </a:rPr>
              <a:t>Disability Inquiries</a:t>
            </a:r>
          </a:p>
        </p:txBody>
      </p:sp>
      <p:sp>
        <p:nvSpPr>
          <p:cNvPr id="25604" name="Rectangle 3">
            <a:extLst>
              <a:ext uri="{FF2B5EF4-FFF2-40B4-BE49-F238E27FC236}">
                <a16:creationId xmlns:a16="http://schemas.microsoft.com/office/drawing/2014/main" id="{F6A937B2-BB12-478C-BF29-22527FE01D3D}"/>
              </a:ext>
            </a:extLst>
          </p:cNvPr>
          <p:cNvSpPr>
            <a:spLocks noGrp="1" noChangeArrowheads="1"/>
          </p:cNvSpPr>
          <p:nvPr>
            <p:ph idx="1"/>
          </p:nvPr>
        </p:nvSpPr>
        <p:spPr>
          <a:xfrm>
            <a:off x="777963" y="833042"/>
            <a:ext cx="8164476" cy="5613995"/>
          </a:xfrm>
        </p:spPr>
        <p:txBody>
          <a:bodyPr lIns="274320" anchor="t">
            <a:normAutofit/>
          </a:bodyPr>
          <a:lstStyle/>
          <a:p>
            <a:pPr marL="457200" lvl="2" indent="-457200" algn="ctr" defTabSz="515938" eaLnBrk="1" hangingPunct="1">
              <a:lnSpc>
                <a:spcPct val="90000"/>
              </a:lnSpc>
              <a:buSzPct val="100000"/>
              <a:buFont typeface="+mj-lt"/>
              <a:buAutoNum type="arabicPeriod" startAt="2"/>
              <a:defRPr/>
            </a:pPr>
            <a:r>
              <a:rPr lang="en-US" sz="2400" b="1" dirty="0"/>
              <a:t>Post Offer – Pre-Employment</a:t>
            </a:r>
          </a:p>
          <a:p>
            <a:pPr eaLnBrk="1" hangingPunct="1">
              <a:lnSpc>
                <a:spcPct val="150000"/>
              </a:lnSpc>
              <a:buFont typeface="Wingdings" panose="05000000000000000000" pitchFamily="2" charset="2"/>
              <a:buChar char="Ø"/>
            </a:pPr>
            <a:r>
              <a:rPr lang="en-US" altLang="en-US" sz="2000" dirty="0"/>
              <a:t>An employer </a:t>
            </a:r>
            <a:r>
              <a:rPr lang="en-US" altLang="en-US" sz="2000" b="1" u="sng" dirty="0"/>
              <a:t>can ask disability-related questions</a:t>
            </a:r>
            <a:r>
              <a:rPr lang="en-US" altLang="en-US" sz="2000" b="1" dirty="0"/>
              <a:t>, </a:t>
            </a:r>
            <a:r>
              <a:rPr lang="en-US" altLang="en-US" sz="2000" dirty="0"/>
              <a:t>including need for RA</a:t>
            </a:r>
            <a:r>
              <a:rPr lang="en-US" altLang="en-US" sz="2000" b="1" dirty="0"/>
              <a:t>, </a:t>
            </a:r>
            <a:r>
              <a:rPr lang="en-US" altLang="en-US" sz="2000" dirty="0"/>
              <a:t>and do medical examinations.</a:t>
            </a:r>
          </a:p>
          <a:p>
            <a:pPr eaLnBrk="1" hangingPunct="1">
              <a:lnSpc>
                <a:spcPct val="150000"/>
              </a:lnSpc>
              <a:buFont typeface="Wingdings" panose="05000000000000000000" pitchFamily="2" charset="2"/>
              <a:buChar char="Ø"/>
            </a:pPr>
            <a:r>
              <a:rPr lang="en-US" altLang="en-US" sz="2000" b="1" dirty="0"/>
              <a:t>All entering employees </a:t>
            </a:r>
            <a:r>
              <a:rPr lang="en-US" altLang="en-US" sz="2000" dirty="0"/>
              <a:t>in the same job category must be subjected to the same examination/inquiry.</a:t>
            </a:r>
          </a:p>
          <a:p>
            <a:pPr eaLnBrk="1" hangingPunct="1">
              <a:lnSpc>
                <a:spcPct val="150000"/>
              </a:lnSpc>
              <a:buFont typeface="Wingdings" panose="05000000000000000000" pitchFamily="2" charset="2"/>
              <a:buChar char="Ø"/>
            </a:pPr>
            <a:r>
              <a:rPr lang="en-US" altLang="en-US" sz="2000" dirty="0"/>
              <a:t>Medical information must be kept </a:t>
            </a:r>
            <a:r>
              <a:rPr lang="en-US" altLang="en-US" sz="2000" b="1" dirty="0"/>
              <a:t>confidential</a:t>
            </a:r>
            <a:r>
              <a:rPr lang="en-US" altLang="en-US" sz="2000" dirty="0"/>
              <a:t> and kept in a </a:t>
            </a:r>
            <a:r>
              <a:rPr lang="en-US" altLang="en-US" sz="2000" b="1" dirty="0"/>
              <a:t>separate file </a:t>
            </a:r>
            <a:r>
              <a:rPr lang="en-US" altLang="en-US" sz="2000" dirty="0"/>
              <a:t>from the regular personnel file.</a:t>
            </a:r>
          </a:p>
          <a:p>
            <a:pPr eaLnBrk="1" hangingPunct="1">
              <a:lnSpc>
                <a:spcPct val="150000"/>
              </a:lnSpc>
              <a:buFont typeface="Wingdings" panose="05000000000000000000" pitchFamily="2" charset="2"/>
              <a:buChar char="Ø"/>
            </a:pPr>
            <a:r>
              <a:rPr lang="en-US" altLang="en-US" sz="2000" dirty="0"/>
              <a:t>Information shared as </a:t>
            </a:r>
            <a:r>
              <a:rPr lang="en-US" altLang="en-US" sz="2000" b="1" u="sng" dirty="0"/>
              <a:t>appropriate </a:t>
            </a:r>
            <a:r>
              <a:rPr lang="en-US" altLang="en-US" sz="2000" dirty="0"/>
              <a:t>– more on this later</a:t>
            </a:r>
          </a:p>
          <a:p>
            <a:pPr marL="0" indent="0" algn="ctr">
              <a:lnSpc>
                <a:spcPct val="150000"/>
              </a:lnSpc>
              <a:spcBef>
                <a:spcPts val="0"/>
              </a:spcBef>
              <a:buNone/>
              <a:defRPr/>
            </a:pPr>
            <a:r>
              <a:rPr lang="en-US" sz="2000" b="1" i="1" dirty="0">
                <a:solidFill>
                  <a:schemeClr val="accent2">
                    <a:lumMod val="50000"/>
                  </a:schemeClr>
                </a:solidFill>
              </a:rPr>
              <a:t>EEOC ADA Enforcement Guidance: </a:t>
            </a:r>
          </a:p>
          <a:p>
            <a:pPr marL="0" indent="0" algn="ctr">
              <a:lnSpc>
                <a:spcPct val="150000"/>
              </a:lnSpc>
              <a:spcBef>
                <a:spcPts val="0"/>
              </a:spcBef>
              <a:buNone/>
              <a:defRPr/>
            </a:pPr>
            <a:r>
              <a:rPr lang="en-US" sz="2000" b="1" i="1" u="sng" dirty="0">
                <a:solidFill>
                  <a:schemeClr val="accent2">
                    <a:lumMod val="50000"/>
                  </a:schemeClr>
                </a:solidFill>
              </a:rPr>
              <a:t>Preemployment</a:t>
            </a:r>
            <a:r>
              <a:rPr lang="en-US" sz="2000" b="1" i="1" dirty="0">
                <a:solidFill>
                  <a:schemeClr val="accent2">
                    <a:lumMod val="50000"/>
                  </a:schemeClr>
                </a:solidFill>
              </a:rPr>
              <a:t> Disability-Related Questions and Medical Examinations </a:t>
            </a:r>
            <a:endParaRPr lang="en-US" sz="2000" i="1" dirty="0"/>
          </a:p>
          <a:p>
            <a:pPr marL="0" indent="0" algn="ctr">
              <a:lnSpc>
                <a:spcPct val="150000"/>
              </a:lnSpc>
              <a:spcBef>
                <a:spcPts val="0"/>
              </a:spcBef>
              <a:buNone/>
              <a:defRPr/>
            </a:pPr>
            <a:r>
              <a:rPr lang="en-US" sz="2000" b="1" dirty="0">
                <a:hlinkClick r:id="rId3"/>
              </a:rPr>
              <a:t>www.eeoc.gov/policy/docs/preemp.html</a:t>
            </a:r>
            <a:endParaRPr lang="en-US" sz="2000" b="1" dirty="0"/>
          </a:p>
        </p:txBody>
      </p:sp>
      <p:pic>
        <p:nvPicPr>
          <p:cNvPr id="2" name="Picture 5">
            <a:extLst>
              <a:ext uri="{FF2B5EF4-FFF2-40B4-BE49-F238E27FC236}">
                <a16:creationId xmlns:a16="http://schemas.microsoft.com/office/drawing/2014/main" id="{B01BBCD2-5636-25FE-D5B8-03FB71DCFEB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2643176-DE29-49E5-80B4-EB9EE4A48B0A}"/>
              </a:ext>
            </a:extLst>
          </p:cNvPr>
          <p:cNvSpPr>
            <a:spLocks noGrp="1"/>
          </p:cNvSpPr>
          <p:nvPr>
            <p:ph type="sldNum" sz="quarter" idx="12"/>
          </p:nvPr>
        </p:nvSpPr>
        <p:spPr/>
        <p:txBody>
          <a:bodyPr/>
          <a:lstStyle/>
          <a:p>
            <a:fld id="{28D8CCD8-4271-4188-8519-0F52A648B77A}" type="slidenum">
              <a:rPr lang="en-US" smtClean="0"/>
              <a:t>17</a:t>
            </a:fld>
            <a:endParaRPr lang="en-US"/>
          </a:p>
        </p:txBody>
      </p:sp>
    </p:spTree>
    <p:extLst>
      <p:ext uri="{BB962C8B-B14F-4D97-AF65-F5344CB8AC3E}">
        <p14:creationId xmlns:p14="http://schemas.microsoft.com/office/powerpoint/2010/main" val="3174862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C1C171F0-E2CB-44C5-A9F0-9184A4A323A2}"/>
              </a:ext>
            </a:extLst>
          </p:cNvPr>
          <p:cNvSpPr>
            <a:spLocks noGrp="1" noChangeArrowheads="1"/>
          </p:cNvSpPr>
          <p:nvPr>
            <p:ph type="title"/>
          </p:nvPr>
        </p:nvSpPr>
        <p:spPr>
          <a:xfrm>
            <a:off x="499839" y="396228"/>
            <a:ext cx="7886700" cy="226162"/>
          </a:xfrm>
        </p:spPr>
        <p:txBody>
          <a:bodyPr lIns="274320" anchor="t">
            <a:noAutofit/>
          </a:bodyPr>
          <a:lstStyle/>
          <a:p>
            <a:r>
              <a:rPr lang="en-US" altLang="en-US" sz="1400" dirty="0">
                <a:latin typeface="Arial" panose="020B0604020202020204" pitchFamily="34" charset="0"/>
                <a:cs typeface="Arial" panose="020B0604020202020204" pitchFamily="34" charset="0"/>
              </a:rPr>
              <a:t>Inquiries</a:t>
            </a:r>
            <a:endParaRPr lang="en-US" altLang="en-US" sz="1400" dirty="0">
              <a:solidFill>
                <a:schemeClr val="tx1"/>
              </a:solidFill>
              <a:latin typeface="Arial" panose="020B0604020202020204" pitchFamily="34" charset="0"/>
              <a:cs typeface="Arial" panose="020B0604020202020204" pitchFamily="34" charset="0"/>
            </a:endParaRPr>
          </a:p>
        </p:txBody>
      </p:sp>
      <p:sp>
        <p:nvSpPr>
          <p:cNvPr id="25604" name="Rectangle 3">
            <a:extLst>
              <a:ext uri="{FF2B5EF4-FFF2-40B4-BE49-F238E27FC236}">
                <a16:creationId xmlns:a16="http://schemas.microsoft.com/office/drawing/2014/main" id="{F6A937B2-BB12-478C-BF29-22527FE01D3D}"/>
              </a:ext>
            </a:extLst>
          </p:cNvPr>
          <p:cNvSpPr>
            <a:spLocks noGrp="1" noChangeArrowheads="1"/>
          </p:cNvSpPr>
          <p:nvPr>
            <p:ph idx="1"/>
          </p:nvPr>
        </p:nvSpPr>
        <p:spPr>
          <a:xfrm>
            <a:off x="560096" y="749410"/>
            <a:ext cx="8583904" cy="5807972"/>
          </a:xfrm>
        </p:spPr>
        <p:txBody>
          <a:bodyPr lIns="274320" anchor="t">
            <a:normAutofit/>
          </a:bodyPr>
          <a:lstStyle/>
          <a:p>
            <a:pPr marL="457200" lvl="2" indent="-457200" algn="ctr" defTabSz="515938" eaLnBrk="1" hangingPunct="1">
              <a:lnSpc>
                <a:spcPct val="90000"/>
              </a:lnSpc>
              <a:buSzPct val="100000"/>
              <a:buFont typeface="+mj-lt"/>
              <a:buAutoNum type="arabicPeriod" startAt="3"/>
              <a:defRPr/>
            </a:pPr>
            <a:r>
              <a:rPr lang="en-US" sz="2400" b="1" dirty="0"/>
              <a:t>Employment</a:t>
            </a:r>
          </a:p>
          <a:p>
            <a:pPr marL="0" indent="0" defTabSz="517910">
              <a:lnSpc>
                <a:spcPct val="150000"/>
              </a:lnSpc>
              <a:buNone/>
              <a:defRPr/>
            </a:pPr>
            <a:r>
              <a:rPr lang="en-US" altLang="en-US" sz="2000" b="1" dirty="0">
                <a:cs typeface="Arial" panose="020B0604020202020204" pitchFamily="34" charset="0"/>
              </a:rPr>
              <a:t>Disability inquiries and medical exams can be made when i</a:t>
            </a:r>
            <a:r>
              <a:rPr lang="en-US" altLang="en-US" sz="2000" dirty="0"/>
              <a:t>t is </a:t>
            </a:r>
          </a:p>
          <a:p>
            <a:pPr marL="0" indent="0" defTabSz="517910">
              <a:lnSpc>
                <a:spcPct val="150000"/>
              </a:lnSpc>
              <a:buNone/>
              <a:defRPr/>
            </a:pPr>
            <a:r>
              <a:rPr lang="en-US" altLang="en-US" sz="2000" b="1" u="sng" dirty="0"/>
              <a:t>Job Related and Consistent with Business Necessity</a:t>
            </a:r>
          </a:p>
          <a:p>
            <a:pPr marL="342900" indent="-342900" defTabSz="517910">
              <a:lnSpc>
                <a:spcPct val="150000"/>
              </a:lnSpc>
              <a:buSzPct val="100000"/>
              <a:buFont typeface="Wingdings" panose="05000000000000000000" pitchFamily="2" charset="2"/>
              <a:buChar char="Ø"/>
              <a:defRPr/>
            </a:pPr>
            <a:r>
              <a:rPr lang="en-US" altLang="en-US" sz="2000" dirty="0"/>
              <a:t>an employee’s </a:t>
            </a:r>
            <a:r>
              <a:rPr lang="en-US" altLang="en-US" sz="2000" b="1" dirty="0"/>
              <a:t>ability to perform </a:t>
            </a:r>
            <a:r>
              <a:rPr lang="en-US" altLang="en-US" sz="2000" dirty="0"/>
              <a:t>essential job functions will be impaired by a medical condition/disability</a:t>
            </a:r>
          </a:p>
          <a:p>
            <a:pPr marL="342900" indent="-342900" defTabSz="517910">
              <a:lnSpc>
                <a:spcPct val="150000"/>
              </a:lnSpc>
              <a:buSzPct val="100000"/>
              <a:buFont typeface="Wingdings" panose="05000000000000000000" pitchFamily="2" charset="2"/>
              <a:buChar char="Ø"/>
              <a:defRPr/>
            </a:pPr>
            <a:r>
              <a:rPr lang="en-US" altLang="en-US" sz="2000" dirty="0"/>
              <a:t>an employee will pose a </a:t>
            </a:r>
            <a:r>
              <a:rPr lang="en-US" altLang="en-US" sz="2000" b="1" dirty="0"/>
              <a:t>direct threat </a:t>
            </a:r>
            <a:r>
              <a:rPr lang="en-US" altLang="en-US" sz="2000" dirty="0"/>
              <a:t>due to a medical condition/disability</a:t>
            </a:r>
          </a:p>
          <a:p>
            <a:pPr marL="342900" indent="-342900" defTabSz="517910">
              <a:lnSpc>
                <a:spcPct val="150000"/>
              </a:lnSpc>
              <a:buSzPct val="100000"/>
              <a:buFont typeface="Wingdings" panose="05000000000000000000" pitchFamily="2" charset="2"/>
              <a:buChar char="Ø"/>
              <a:defRPr/>
            </a:pPr>
            <a:r>
              <a:rPr lang="en-US" altLang="en-US" sz="2000" dirty="0"/>
              <a:t>Providing </a:t>
            </a:r>
            <a:r>
              <a:rPr lang="en-US" altLang="en-US" sz="2000" b="1" dirty="0"/>
              <a:t>reasonable accommodation </a:t>
            </a:r>
            <a:r>
              <a:rPr lang="en-US" altLang="en-US" sz="2000" dirty="0"/>
              <a:t>when the disability and/or need for Reasonable Accommodation is </a:t>
            </a:r>
            <a:r>
              <a:rPr lang="en-US" altLang="en-US" sz="2000" b="1" u="sng" dirty="0"/>
              <a:t>not</a:t>
            </a:r>
            <a:r>
              <a:rPr lang="en-US" altLang="en-US" sz="2000" dirty="0"/>
              <a:t> obvious (</a:t>
            </a:r>
            <a:r>
              <a:rPr lang="en-US" altLang="en-US" sz="2000" i="1" dirty="0"/>
              <a:t>more on this later</a:t>
            </a:r>
            <a:r>
              <a:rPr lang="en-US" altLang="en-US" sz="2000" dirty="0"/>
              <a:t>)</a:t>
            </a:r>
          </a:p>
          <a:p>
            <a:pPr marL="0" indent="0" defTabSz="517910">
              <a:lnSpc>
                <a:spcPct val="150000"/>
              </a:lnSpc>
              <a:buSzPct val="100000"/>
              <a:buNone/>
              <a:defRPr/>
            </a:pPr>
            <a:endParaRPr lang="en-US" sz="100" b="1" dirty="0">
              <a:solidFill>
                <a:srgbClr val="FF0000"/>
              </a:solidFill>
            </a:endParaRPr>
          </a:p>
          <a:p>
            <a:pPr marL="0" lvl="2" indent="0" algn="ctr" defTabSz="386945">
              <a:buNone/>
              <a:defRPr/>
            </a:pPr>
            <a:r>
              <a:rPr lang="en-US" sz="2000" b="1" i="1" dirty="0">
                <a:solidFill>
                  <a:schemeClr val="accent2">
                    <a:lumMod val="50000"/>
                  </a:schemeClr>
                </a:solidFill>
              </a:rPr>
              <a:t>EEOC ADA Enforcement Guidance: </a:t>
            </a:r>
            <a:r>
              <a:rPr lang="en-US" b="1" dirty="0">
                <a:solidFill>
                  <a:schemeClr val="accent2">
                    <a:lumMod val="50000"/>
                  </a:schemeClr>
                </a:solidFill>
                <a:cs typeface="Arial" panose="020B0604020202020204" pitchFamily="34" charset="0"/>
              </a:rPr>
              <a:t>Disability-Related Inquiries &amp; Medical Examinations of </a:t>
            </a:r>
            <a:r>
              <a:rPr lang="en-US" b="1" u="sng" dirty="0">
                <a:solidFill>
                  <a:schemeClr val="accent2">
                    <a:lumMod val="50000"/>
                  </a:schemeClr>
                </a:solidFill>
                <a:cs typeface="Arial" panose="020B0604020202020204" pitchFamily="34" charset="0"/>
              </a:rPr>
              <a:t>Employees</a:t>
            </a:r>
            <a:r>
              <a:rPr lang="en-US" b="1" dirty="0">
                <a:solidFill>
                  <a:schemeClr val="accent2">
                    <a:lumMod val="50000"/>
                  </a:schemeClr>
                </a:solidFill>
                <a:cs typeface="Arial" panose="020B0604020202020204" pitchFamily="34" charset="0"/>
              </a:rPr>
              <a:t> Under the ADA   </a:t>
            </a:r>
          </a:p>
          <a:p>
            <a:pPr marL="254788" lvl="2" indent="0" algn="ctr" defTabSz="386945">
              <a:buNone/>
              <a:defRPr/>
            </a:pPr>
            <a:r>
              <a:rPr lang="en-US" b="1" dirty="0">
                <a:solidFill>
                  <a:srgbClr val="0070C0"/>
                </a:solidFill>
                <a:hlinkClick r:id="rId3">
                  <a:extLst>
                    <a:ext uri="{A12FA001-AC4F-418D-AE19-62706E023703}">
                      <ahyp:hlinkClr xmlns:ahyp="http://schemas.microsoft.com/office/drawing/2018/hyperlinkcolor" val="tx"/>
                    </a:ext>
                  </a:extLst>
                </a:hlinkClick>
              </a:rPr>
              <a:t>www.eeoc.gov/policy/docs/guidance-inquiries.html</a:t>
            </a:r>
            <a:endParaRPr lang="en-US" sz="2000" b="1" dirty="0">
              <a:solidFill>
                <a:srgbClr val="0070C0"/>
              </a:solidFill>
            </a:endParaRPr>
          </a:p>
        </p:txBody>
      </p:sp>
      <p:pic>
        <p:nvPicPr>
          <p:cNvPr id="2" name="Picture 5">
            <a:extLst>
              <a:ext uri="{FF2B5EF4-FFF2-40B4-BE49-F238E27FC236}">
                <a16:creationId xmlns:a16="http://schemas.microsoft.com/office/drawing/2014/main" id="{5513A559-8EA4-CEFA-7F12-52A60AEC09B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002CA0D-458B-45E7-AF6C-892783FED450}"/>
              </a:ext>
            </a:extLst>
          </p:cNvPr>
          <p:cNvSpPr>
            <a:spLocks noGrp="1"/>
          </p:cNvSpPr>
          <p:nvPr>
            <p:ph type="sldNum" sz="quarter" idx="12"/>
          </p:nvPr>
        </p:nvSpPr>
        <p:spPr/>
        <p:txBody>
          <a:bodyPr/>
          <a:lstStyle/>
          <a:p>
            <a:fld id="{28D8CCD8-4271-4188-8519-0F52A648B77A}" type="slidenum">
              <a:rPr lang="en-US" smtClean="0"/>
              <a:t>18</a:t>
            </a:fld>
            <a:endParaRPr lang="en-US"/>
          </a:p>
        </p:txBody>
      </p:sp>
    </p:spTree>
    <p:extLst>
      <p:ext uri="{BB962C8B-B14F-4D97-AF65-F5344CB8AC3E}">
        <p14:creationId xmlns:p14="http://schemas.microsoft.com/office/powerpoint/2010/main" val="2223997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C1C171F0-E2CB-44C5-A9F0-9184A4A323A2}"/>
              </a:ext>
            </a:extLst>
          </p:cNvPr>
          <p:cNvSpPr>
            <a:spLocks noGrp="1" noChangeArrowheads="1"/>
          </p:cNvSpPr>
          <p:nvPr>
            <p:ph type="title"/>
          </p:nvPr>
        </p:nvSpPr>
        <p:spPr>
          <a:xfrm>
            <a:off x="628650" y="409175"/>
            <a:ext cx="7886700" cy="764980"/>
          </a:xfrm>
        </p:spPr>
        <p:txBody>
          <a:bodyPr lIns="274320" anchor="ctr">
            <a:normAutofit/>
          </a:bodyPr>
          <a:lstStyle/>
          <a:p>
            <a:r>
              <a:rPr lang="en-US" sz="3000" b="1" dirty="0"/>
              <a:t>Confidentiality Requirements</a:t>
            </a:r>
            <a:endParaRPr lang="en-US" altLang="en-US" sz="3000" dirty="0">
              <a:latin typeface="Arial" panose="020B0604020202020204" pitchFamily="34" charset="0"/>
              <a:cs typeface="Arial" panose="020B0604020202020204" pitchFamily="34" charset="0"/>
            </a:endParaRPr>
          </a:p>
        </p:txBody>
      </p:sp>
      <p:sp>
        <p:nvSpPr>
          <p:cNvPr id="25604" name="Rectangle 3">
            <a:extLst>
              <a:ext uri="{FF2B5EF4-FFF2-40B4-BE49-F238E27FC236}">
                <a16:creationId xmlns:a16="http://schemas.microsoft.com/office/drawing/2014/main" id="{F6A937B2-BB12-478C-BF29-22527FE01D3D}"/>
              </a:ext>
            </a:extLst>
          </p:cNvPr>
          <p:cNvSpPr>
            <a:spLocks noGrp="1" noChangeArrowheads="1"/>
          </p:cNvSpPr>
          <p:nvPr>
            <p:ph idx="1"/>
          </p:nvPr>
        </p:nvSpPr>
        <p:spPr>
          <a:xfrm>
            <a:off x="788884" y="1174155"/>
            <a:ext cx="8266626" cy="4970489"/>
          </a:xfrm>
        </p:spPr>
        <p:txBody>
          <a:bodyPr lIns="274320" anchor="t">
            <a:noAutofit/>
          </a:bodyPr>
          <a:lstStyle/>
          <a:p>
            <a:pPr marL="76206" marR="0" indent="0">
              <a:spcBef>
                <a:spcPts val="0"/>
              </a:spcBef>
              <a:buNone/>
            </a:pPr>
            <a:r>
              <a:rPr lang="en-US" sz="1800" dirty="0">
                <a:solidFill>
                  <a:srgbClr val="333333"/>
                </a:solidFill>
                <a:effectLst/>
                <a:ea typeface="Times New Roman" panose="02020603050405020304" pitchFamily="18" charset="0"/>
              </a:rPr>
              <a:t>All information obtained regarding the medical condition or history of </a:t>
            </a:r>
            <a:r>
              <a:rPr lang="en-US" sz="1800" b="1" u="sng" dirty="0">
                <a:solidFill>
                  <a:srgbClr val="FF0000"/>
                </a:solidFill>
                <a:effectLst/>
                <a:ea typeface="Times New Roman" panose="02020603050405020304" pitchFamily="18" charset="0"/>
              </a:rPr>
              <a:t>any</a:t>
            </a:r>
            <a:r>
              <a:rPr lang="en-US" sz="1800" dirty="0">
                <a:solidFill>
                  <a:srgbClr val="333333"/>
                </a:solidFill>
                <a:effectLst/>
                <a:ea typeface="Times New Roman" panose="02020603050405020304" pitchFamily="18" charset="0"/>
              </a:rPr>
              <a:t> </a:t>
            </a:r>
            <a:r>
              <a:rPr lang="en-US" sz="1800" b="1" u="sng" dirty="0">
                <a:solidFill>
                  <a:srgbClr val="FF0000"/>
                </a:solidFill>
                <a:ea typeface="Times New Roman" panose="02020603050405020304" pitchFamily="18" charset="0"/>
              </a:rPr>
              <a:t>employee (or applicant)</a:t>
            </a:r>
            <a:r>
              <a:rPr lang="en-US" sz="1800" b="1" dirty="0">
                <a:solidFill>
                  <a:srgbClr val="333333"/>
                </a:solidFill>
                <a:ea typeface="Times New Roman" panose="02020603050405020304" pitchFamily="18" charset="0"/>
              </a:rPr>
              <a:t> </a:t>
            </a:r>
            <a:r>
              <a:rPr lang="en-US" sz="1800" dirty="0">
                <a:solidFill>
                  <a:srgbClr val="333333"/>
                </a:solidFill>
                <a:ea typeface="Times New Roman" panose="02020603050405020304" pitchFamily="18" charset="0"/>
              </a:rPr>
              <a:t>when collected and </a:t>
            </a:r>
            <a:r>
              <a:rPr lang="en-US" sz="1800" dirty="0">
                <a:solidFill>
                  <a:srgbClr val="333333"/>
                </a:solidFill>
                <a:effectLst/>
                <a:ea typeface="Times New Roman" panose="02020603050405020304" pitchFamily="18" charset="0"/>
              </a:rPr>
              <a:t>maintained </a:t>
            </a:r>
            <a:r>
              <a:rPr lang="en-US" sz="1800" b="1" dirty="0">
                <a:solidFill>
                  <a:srgbClr val="333333"/>
                </a:solidFill>
                <a:effectLst/>
                <a:ea typeface="Times New Roman" panose="02020603050405020304" pitchFamily="18" charset="0"/>
              </a:rPr>
              <a:t>must be on separate forms and in separate medical files and be treated as a confidential medical record</a:t>
            </a:r>
            <a:r>
              <a:rPr lang="en-US" sz="1800" b="1" dirty="0">
                <a:solidFill>
                  <a:srgbClr val="333333"/>
                </a:solidFill>
                <a:ea typeface="Times New Roman" panose="02020603050405020304" pitchFamily="18" charset="0"/>
              </a:rPr>
              <a:t>.</a:t>
            </a:r>
            <a:r>
              <a:rPr lang="en-US" sz="1800" dirty="0">
                <a:solidFill>
                  <a:srgbClr val="333333"/>
                </a:solidFill>
                <a:effectLst/>
                <a:ea typeface="Times New Roman" panose="02020603050405020304" pitchFamily="18" charset="0"/>
              </a:rPr>
              <a:t> </a:t>
            </a:r>
          </a:p>
          <a:p>
            <a:pPr marL="76206" marR="0" indent="0">
              <a:lnSpc>
                <a:spcPct val="150000"/>
              </a:lnSpc>
              <a:spcBef>
                <a:spcPts val="0"/>
              </a:spcBef>
              <a:buNone/>
            </a:pPr>
            <a:r>
              <a:rPr lang="en-US" sz="1800" i="1" dirty="0">
                <a:solidFill>
                  <a:srgbClr val="333333"/>
                </a:solidFill>
                <a:ea typeface="Times New Roman" panose="02020603050405020304" pitchFamily="18" charset="0"/>
              </a:rPr>
              <a:t>Exceptions: </a:t>
            </a:r>
            <a:endParaRPr lang="en-US" sz="1800" i="1" dirty="0">
              <a:ea typeface="Times New Roman" panose="02020603050405020304" pitchFamily="18" charset="0"/>
            </a:endParaRPr>
          </a:p>
          <a:p>
            <a:pPr marL="227013" marR="0" indent="-227013">
              <a:lnSpc>
                <a:spcPct val="150000"/>
              </a:lnSpc>
              <a:spcBef>
                <a:spcPts val="0"/>
              </a:spcBef>
              <a:buFont typeface="Wingdings" panose="05000000000000000000" pitchFamily="2" charset="2"/>
              <a:buChar char="Ø"/>
            </a:pPr>
            <a:r>
              <a:rPr lang="en-US" sz="1800" dirty="0">
                <a:solidFill>
                  <a:srgbClr val="333333"/>
                </a:solidFill>
                <a:effectLst/>
                <a:ea typeface="Times New Roman" panose="02020603050405020304" pitchFamily="18" charset="0"/>
              </a:rPr>
              <a:t>Supervisors and managers may be informed regarding necessary restrictions on the work or duties of the employee and necessary accommodations;</a:t>
            </a:r>
            <a:r>
              <a:rPr lang="en-US" sz="1800" dirty="0">
                <a:effectLst/>
                <a:ea typeface="Times New Roman" panose="02020603050405020304" pitchFamily="18" charset="0"/>
              </a:rPr>
              <a:t> </a:t>
            </a:r>
          </a:p>
          <a:p>
            <a:pPr marL="227013" indent="-227013">
              <a:lnSpc>
                <a:spcPct val="150000"/>
              </a:lnSpc>
              <a:spcBef>
                <a:spcPts val="0"/>
              </a:spcBef>
              <a:buFont typeface="Wingdings" panose="05000000000000000000" pitchFamily="2" charset="2"/>
              <a:buChar char="Ø"/>
            </a:pPr>
            <a:r>
              <a:rPr lang="en-US" sz="1800" dirty="0">
                <a:solidFill>
                  <a:srgbClr val="333333"/>
                </a:solidFill>
                <a:effectLst/>
                <a:ea typeface="Times New Roman" panose="02020603050405020304" pitchFamily="18" charset="0"/>
              </a:rPr>
              <a:t>First aid and safety personnel may be informed, when appropriate, </a:t>
            </a:r>
            <a:r>
              <a:rPr lang="en-US" sz="1800" b="1" u="sng" dirty="0">
                <a:solidFill>
                  <a:srgbClr val="333333"/>
                </a:solidFill>
                <a:effectLst/>
                <a:ea typeface="Times New Roman" panose="02020603050405020304" pitchFamily="18" charset="0"/>
              </a:rPr>
              <a:t>only if</a:t>
            </a:r>
            <a:r>
              <a:rPr lang="en-US" sz="1800" dirty="0">
                <a:solidFill>
                  <a:srgbClr val="333333"/>
                </a:solidFill>
                <a:effectLst/>
                <a:ea typeface="Times New Roman" panose="02020603050405020304" pitchFamily="18" charset="0"/>
              </a:rPr>
              <a:t> the disability might require emergency treatment; and</a:t>
            </a:r>
            <a:r>
              <a:rPr lang="en-US" sz="1800" dirty="0">
                <a:effectLst/>
                <a:ea typeface="Times New Roman" panose="02020603050405020304" pitchFamily="18" charset="0"/>
              </a:rPr>
              <a:t> </a:t>
            </a:r>
          </a:p>
          <a:p>
            <a:pPr marL="227013" indent="-227013">
              <a:lnSpc>
                <a:spcPct val="150000"/>
              </a:lnSpc>
              <a:spcBef>
                <a:spcPts val="0"/>
              </a:spcBef>
              <a:buFont typeface="Wingdings" panose="05000000000000000000" pitchFamily="2" charset="2"/>
              <a:buChar char="Ø"/>
            </a:pPr>
            <a:r>
              <a:rPr lang="en-US" sz="1800" dirty="0">
                <a:solidFill>
                  <a:srgbClr val="333333"/>
                </a:solidFill>
                <a:effectLst/>
                <a:ea typeface="Times New Roman" panose="02020603050405020304" pitchFamily="18" charset="0"/>
              </a:rPr>
              <a:t>Government officials investigating compliance shall be provided relevant information on request.</a:t>
            </a:r>
            <a:r>
              <a:rPr lang="en-US" sz="1800" dirty="0">
                <a:effectLst/>
                <a:ea typeface="Times New Roman" panose="02020603050405020304" pitchFamily="18" charset="0"/>
              </a:rPr>
              <a:t> </a:t>
            </a:r>
            <a:endParaRPr lang="en-US" sz="1800" dirty="0"/>
          </a:p>
          <a:p>
            <a:pPr marL="0" indent="0" eaLnBrk="1" hangingPunct="1">
              <a:lnSpc>
                <a:spcPct val="150000"/>
              </a:lnSpc>
              <a:spcBef>
                <a:spcPts val="0"/>
              </a:spcBef>
              <a:buFont typeface="Wingdings" panose="05000000000000000000" pitchFamily="2" charset="2"/>
              <a:buNone/>
              <a:defRPr/>
            </a:pPr>
            <a:r>
              <a:rPr lang="en-US" sz="1800" b="1" dirty="0">
                <a:solidFill>
                  <a:srgbClr val="FF0000"/>
                </a:solidFill>
              </a:rPr>
              <a:t>Note: </a:t>
            </a:r>
            <a:r>
              <a:rPr lang="en-US" sz="1800" dirty="0"/>
              <a:t>The provision of reasonable accommodations is confidential and must not be shared with other employees – only share with those deemed appropriate.</a:t>
            </a:r>
          </a:p>
        </p:txBody>
      </p:sp>
      <p:pic>
        <p:nvPicPr>
          <p:cNvPr id="2" name="Picture 5">
            <a:extLst>
              <a:ext uri="{FF2B5EF4-FFF2-40B4-BE49-F238E27FC236}">
                <a16:creationId xmlns:a16="http://schemas.microsoft.com/office/drawing/2014/main" id="{BC8DCAC2-A993-3EA1-EBC4-44463204676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1C1A25D-808E-4F7D-B7EE-531A60327B98}"/>
              </a:ext>
            </a:extLst>
          </p:cNvPr>
          <p:cNvSpPr>
            <a:spLocks noGrp="1"/>
          </p:cNvSpPr>
          <p:nvPr>
            <p:ph type="sldNum" sz="quarter" idx="12"/>
          </p:nvPr>
        </p:nvSpPr>
        <p:spPr/>
        <p:txBody>
          <a:bodyPr/>
          <a:lstStyle/>
          <a:p>
            <a:fld id="{28D8CCD8-4271-4188-8519-0F52A648B77A}" type="slidenum">
              <a:rPr lang="en-US" smtClean="0"/>
              <a:t>19</a:t>
            </a:fld>
            <a:endParaRPr lang="en-US"/>
          </a:p>
        </p:txBody>
      </p:sp>
    </p:spTree>
    <p:extLst>
      <p:ext uri="{BB962C8B-B14F-4D97-AF65-F5344CB8AC3E}">
        <p14:creationId xmlns:p14="http://schemas.microsoft.com/office/powerpoint/2010/main" val="400513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5CB4B08-6E76-4E8F-80D1-6EADBE62F252}"/>
              </a:ext>
            </a:extLst>
          </p:cNvPr>
          <p:cNvSpPr>
            <a:spLocks noGrp="1" noChangeArrowheads="1"/>
          </p:cNvSpPr>
          <p:nvPr>
            <p:ph type="ctrTitle"/>
          </p:nvPr>
        </p:nvSpPr>
        <p:spPr>
          <a:xfrm>
            <a:off x="1935027" y="860451"/>
            <a:ext cx="5829300" cy="457200"/>
          </a:xfrm>
        </p:spPr>
        <p:txBody>
          <a:bodyPr>
            <a:normAutofit fontScale="90000"/>
          </a:bodyPr>
          <a:lstStyle/>
          <a:p>
            <a:pPr algn="ctr"/>
            <a:r>
              <a:rPr lang="en-US" altLang="en-US" sz="2400" b="1" dirty="0">
                <a:solidFill>
                  <a:srgbClr val="002060"/>
                </a:solidFill>
                <a:latin typeface="Tahoma" panose="020B0604030504040204" pitchFamily="34" charset="0"/>
              </a:rPr>
              <a:t>Americans with Disabilities Act </a:t>
            </a:r>
          </a:p>
        </p:txBody>
      </p:sp>
      <p:sp>
        <p:nvSpPr>
          <p:cNvPr id="5123" name="Rectangle 3">
            <a:extLst>
              <a:ext uri="{FF2B5EF4-FFF2-40B4-BE49-F238E27FC236}">
                <a16:creationId xmlns:a16="http://schemas.microsoft.com/office/drawing/2014/main" id="{F8AC59AA-ADF3-4CD9-9B82-3E0DE311ACD9}"/>
              </a:ext>
            </a:extLst>
          </p:cNvPr>
          <p:cNvSpPr>
            <a:spLocks noGrp="1" noChangeArrowheads="1"/>
          </p:cNvSpPr>
          <p:nvPr>
            <p:ph type="subTitle" idx="1"/>
          </p:nvPr>
        </p:nvSpPr>
        <p:spPr>
          <a:xfrm>
            <a:off x="854799" y="1639614"/>
            <a:ext cx="7989756" cy="4444785"/>
          </a:xfrm>
        </p:spPr>
        <p:txBody>
          <a:bodyPr anchor="ctr">
            <a:normAutofit fontScale="25000" lnSpcReduction="20000"/>
          </a:bodyPr>
          <a:lstStyle/>
          <a:p>
            <a:pPr algn="ctr"/>
            <a:r>
              <a:rPr lang="en-US" altLang="en-US" sz="12000" b="1" i="1" dirty="0">
                <a:latin typeface="+mj-lt"/>
                <a:cs typeface="Arial" panose="020B0604020202020204" pitchFamily="34" charset="0"/>
              </a:rPr>
              <a:t>Title I Employment Guidelines with </a:t>
            </a:r>
          </a:p>
          <a:p>
            <a:pPr algn="ctr"/>
            <a:r>
              <a:rPr lang="en-US" altLang="en-US" sz="12000" b="1" i="1" dirty="0">
                <a:latin typeface="+mj-lt"/>
                <a:cs typeface="Arial" panose="020B0604020202020204" pitchFamily="34" charset="0"/>
              </a:rPr>
              <a:t>Emphasis on Reasonable Accommodations</a:t>
            </a:r>
          </a:p>
          <a:p>
            <a:pPr algn="ctr"/>
            <a:endParaRPr lang="en-US" sz="4000" b="1" i="0" dirty="0">
              <a:solidFill>
                <a:srgbClr val="0070C0"/>
              </a:solidFill>
              <a:effectLst/>
              <a:latin typeface="+mj-lt"/>
            </a:endParaRPr>
          </a:p>
          <a:p>
            <a:pPr marL="0" indent="0" algn="ctr">
              <a:lnSpc>
                <a:spcPct val="120000"/>
              </a:lnSpc>
              <a:spcBef>
                <a:spcPts val="0"/>
              </a:spcBef>
              <a:buNone/>
              <a:defRPr/>
            </a:pPr>
            <a:r>
              <a:rPr lang="en-US" sz="9600" dirty="0"/>
              <a:t>Session: 1:45 to 4:45 pm MST</a:t>
            </a:r>
          </a:p>
          <a:p>
            <a:pPr algn="l">
              <a:lnSpc>
                <a:spcPct val="80000"/>
              </a:lnSpc>
            </a:pPr>
            <a:endParaRPr lang="en-US" altLang="en-US" sz="6400" b="1" i="1" dirty="0">
              <a:solidFill>
                <a:schemeClr val="folHlink"/>
              </a:solidFill>
              <a:cs typeface="Arial" panose="020B0604020202020204" pitchFamily="34" charset="0"/>
            </a:endParaRPr>
          </a:p>
          <a:p>
            <a:pPr>
              <a:lnSpc>
                <a:spcPct val="80000"/>
              </a:lnSpc>
            </a:pPr>
            <a:r>
              <a:rPr lang="en-US" altLang="en-US" sz="6400" b="1" i="1" dirty="0">
                <a:solidFill>
                  <a:schemeClr val="folHlink"/>
                </a:solidFill>
                <a:cs typeface="Arial" panose="020B0604020202020204" pitchFamily="34" charset="0"/>
              </a:rPr>
              <a:t>PRESENTER:</a:t>
            </a:r>
          </a:p>
          <a:p>
            <a:pPr>
              <a:lnSpc>
                <a:spcPct val="80000"/>
              </a:lnSpc>
            </a:pPr>
            <a:r>
              <a:rPr lang="en-US" altLang="en-US" sz="8000" b="1" i="1" dirty="0">
                <a:cs typeface="Arial" panose="020B0604020202020204" pitchFamily="34" charset="0"/>
              </a:rPr>
              <a:t> </a:t>
            </a:r>
            <a:r>
              <a:rPr lang="en-US" altLang="en-US" sz="8000" dirty="0">
                <a:cs typeface="Arial" panose="020B0604020202020204" pitchFamily="34" charset="0"/>
              </a:rPr>
              <a:t>Julie Ballinger, Affiliate, Southwest ADA Center</a:t>
            </a:r>
          </a:p>
          <a:p>
            <a:pPr>
              <a:lnSpc>
                <a:spcPct val="80000"/>
              </a:lnSpc>
            </a:pPr>
            <a:r>
              <a:rPr lang="en-US" altLang="en-US" sz="8000" dirty="0">
                <a:cs typeface="Arial" panose="020B0604020202020204" pitchFamily="34" charset="0"/>
              </a:rPr>
              <a:t> </a:t>
            </a:r>
            <a:r>
              <a:rPr lang="en-US" altLang="en-US" sz="7200" dirty="0">
                <a:cs typeface="Arial" panose="020B0604020202020204" pitchFamily="34" charset="0"/>
              </a:rPr>
              <a:t>505.797.8612   </a:t>
            </a:r>
            <a:r>
              <a:rPr lang="en-US" sz="7200" u="sng" dirty="0">
                <a:solidFill>
                  <a:srgbClr val="3085ED"/>
                </a:solidFill>
                <a:hlinkClick r:id="rId3">
                  <a:extLst>
                    <a:ext uri="{A12FA001-AC4F-418D-AE19-62706E023703}">
                      <ahyp:hlinkClr xmlns:ahyp="http://schemas.microsoft.com/office/drawing/2018/hyperlinkcolor" val="tx"/>
                    </a:ext>
                  </a:extLst>
                </a:hlinkClick>
              </a:rPr>
              <a:t>julie</a:t>
            </a:r>
            <a:r>
              <a:rPr lang="en-US" sz="7200" b="1" u="sng" dirty="0">
                <a:solidFill>
                  <a:srgbClr val="FF0000"/>
                </a:solidFill>
                <a:hlinkClick r:id="rId3">
                  <a:extLst>
                    <a:ext uri="{A12FA001-AC4F-418D-AE19-62706E023703}">
                      <ahyp:hlinkClr xmlns:ahyp="http://schemas.microsoft.com/office/drawing/2018/hyperlinkcolor" val="tx"/>
                    </a:ext>
                  </a:extLst>
                </a:hlinkClick>
              </a:rPr>
              <a:t>D</a:t>
            </a:r>
            <a:r>
              <a:rPr lang="en-US" sz="7200" u="sng" dirty="0">
                <a:solidFill>
                  <a:srgbClr val="3085ED"/>
                </a:solidFill>
                <a:hlinkClick r:id="rId3">
                  <a:extLst>
                    <a:ext uri="{A12FA001-AC4F-418D-AE19-62706E023703}">
                      <ahyp:hlinkClr xmlns:ahyp="http://schemas.microsoft.com/office/drawing/2018/hyperlinkcolor" val="tx"/>
                    </a:ext>
                  </a:extLst>
                </a:hlinkClick>
              </a:rPr>
              <a:t>ballinger@outlook.com</a:t>
            </a:r>
            <a:r>
              <a:rPr lang="en-US" sz="7200" u="sng" dirty="0"/>
              <a:t> </a:t>
            </a:r>
            <a:r>
              <a:rPr lang="en-US" altLang="en-US" sz="7200" dirty="0">
                <a:cs typeface="Arial" panose="020B0604020202020204" pitchFamily="34" charset="0"/>
              </a:rPr>
              <a:t>   </a:t>
            </a:r>
          </a:p>
          <a:p>
            <a:pPr>
              <a:lnSpc>
                <a:spcPct val="80000"/>
              </a:lnSpc>
            </a:pPr>
            <a:endParaRPr lang="en-US" altLang="en-US" sz="14000" dirty="0"/>
          </a:p>
          <a:p>
            <a:pPr>
              <a:lnSpc>
                <a:spcPct val="120000"/>
              </a:lnSpc>
              <a:spcBef>
                <a:spcPts val="0"/>
              </a:spcBef>
              <a:spcAft>
                <a:spcPts val="0"/>
              </a:spcAft>
            </a:pPr>
            <a:r>
              <a:rPr lang="en-US" altLang="en-US" sz="6400" i="1" dirty="0"/>
              <a:t>The information herein is intended solely as informal guidance </a:t>
            </a:r>
          </a:p>
          <a:p>
            <a:pPr>
              <a:lnSpc>
                <a:spcPct val="120000"/>
              </a:lnSpc>
              <a:spcBef>
                <a:spcPts val="0"/>
              </a:spcBef>
              <a:spcAft>
                <a:spcPts val="0"/>
              </a:spcAft>
            </a:pPr>
            <a:r>
              <a:rPr lang="en-US" altLang="en-US" sz="6400" i="1" dirty="0"/>
              <a:t>and is neither a determination  of legal rights or responsibilities </a:t>
            </a:r>
          </a:p>
          <a:p>
            <a:pPr>
              <a:lnSpc>
                <a:spcPct val="120000"/>
              </a:lnSpc>
              <a:spcBef>
                <a:spcPts val="0"/>
              </a:spcBef>
              <a:spcAft>
                <a:spcPts val="0"/>
              </a:spcAft>
            </a:pPr>
            <a:r>
              <a:rPr lang="en-US" altLang="en-US" sz="6400" i="1" dirty="0"/>
              <a:t>under the Act, nor binding on any agency with enforcement </a:t>
            </a:r>
          </a:p>
          <a:p>
            <a:pPr>
              <a:lnSpc>
                <a:spcPct val="120000"/>
              </a:lnSpc>
              <a:spcBef>
                <a:spcPts val="0"/>
              </a:spcBef>
              <a:spcAft>
                <a:spcPts val="0"/>
              </a:spcAft>
            </a:pPr>
            <a:r>
              <a:rPr lang="en-US" altLang="en-US" sz="6400" i="1" dirty="0"/>
              <a:t>responsibility under the ADA or any other law.</a:t>
            </a:r>
            <a:endParaRPr lang="en-US" altLang="en-US" sz="6400" dirty="0"/>
          </a:p>
          <a:p>
            <a:pPr>
              <a:lnSpc>
                <a:spcPct val="80000"/>
              </a:lnSpc>
            </a:pPr>
            <a:endParaRPr lang="en-US" altLang="en-US" sz="1200" b="1" dirty="0">
              <a:solidFill>
                <a:srgbClr val="00CC00"/>
              </a:solidFill>
              <a:latin typeface="Arial" panose="020B0604020202020204" pitchFamily="34" charset="0"/>
            </a:endParaRPr>
          </a:p>
        </p:txBody>
      </p:sp>
      <p:pic>
        <p:nvPicPr>
          <p:cNvPr id="2" name="Picture 5" title="The Southwest ADA Center at ILRU Logo">
            <a:extLst>
              <a:ext uri="{FF2B5EF4-FFF2-40B4-BE49-F238E27FC236}">
                <a16:creationId xmlns:a16="http://schemas.microsoft.com/office/drawing/2014/main" id="{E4E05FFE-61C0-8EB2-0AB2-35B39A711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6BB6327-39E6-46C8-AA9A-8B48CD5B0028}"/>
              </a:ext>
            </a:extLst>
          </p:cNvPr>
          <p:cNvSpPr>
            <a:spLocks noGrp="1" noChangeArrowheads="1"/>
          </p:cNvSpPr>
          <p:nvPr>
            <p:ph type="title"/>
          </p:nvPr>
        </p:nvSpPr>
        <p:spPr>
          <a:xfrm>
            <a:off x="628650" y="752438"/>
            <a:ext cx="7886700" cy="792984"/>
          </a:xfrm>
        </p:spPr>
        <p:txBody>
          <a:bodyPr lIns="274320" anchor="t" anchorCtr="0">
            <a:normAutofit/>
          </a:bodyPr>
          <a:lstStyle/>
          <a:p>
            <a:r>
              <a:rPr lang="en-US" altLang="en-US" sz="3200" b="1" dirty="0"/>
              <a:t>Creating A Successful RA Process</a:t>
            </a:r>
          </a:p>
        </p:txBody>
      </p:sp>
      <p:sp>
        <p:nvSpPr>
          <p:cNvPr id="46083" name="Content Placeholder 2">
            <a:extLst>
              <a:ext uri="{FF2B5EF4-FFF2-40B4-BE49-F238E27FC236}">
                <a16:creationId xmlns:a16="http://schemas.microsoft.com/office/drawing/2014/main" id="{ECD30F36-275F-417E-9E9B-A00575721125}"/>
              </a:ext>
            </a:extLst>
          </p:cNvPr>
          <p:cNvSpPr>
            <a:spLocks noGrp="1" noChangeArrowheads="1"/>
          </p:cNvSpPr>
          <p:nvPr>
            <p:ph idx="1"/>
          </p:nvPr>
        </p:nvSpPr>
        <p:spPr>
          <a:xfrm>
            <a:off x="628650" y="1664794"/>
            <a:ext cx="7886700" cy="4351338"/>
          </a:xfrm>
        </p:spPr>
        <p:txBody>
          <a:bodyPr lIns="274320" anchor="t" anchorCtr="0"/>
          <a:lstStyle/>
          <a:p>
            <a:pPr marL="0" indent="0" algn="ctr">
              <a:buNone/>
            </a:pPr>
            <a:r>
              <a:rPr lang="en-US" altLang="en-US" sz="4500" b="1" dirty="0">
                <a:solidFill>
                  <a:srgbClr val="000078"/>
                </a:solidFill>
              </a:rPr>
              <a:t>Reasonable Accommodations</a:t>
            </a:r>
          </a:p>
          <a:p>
            <a:pPr marL="0" indent="0" algn="ctr">
              <a:buNone/>
            </a:pPr>
            <a:endParaRPr lang="en-US" altLang="en-US" sz="1500" b="1" dirty="0">
              <a:solidFill>
                <a:srgbClr val="000078"/>
              </a:solidFill>
            </a:endParaRPr>
          </a:p>
          <a:p>
            <a:pPr marL="0" indent="0" algn="ctr">
              <a:buNone/>
            </a:pPr>
            <a:r>
              <a:rPr lang="en-US" b="1" i="0" dirty="0">
                <a:solidFill>
                  <a:srgbClr val="111111"/>
                </a:solidFill>
                <a:effectLst/>
              </a:rPr>
              <a:t>Always be formal = </a:t>
            </a:r>
          </a:p>
          <a:p>
            <a:pPr marL="0" indent="0" algn="ctr">
              <a:buNone/>
            </a:pPr>
            <a:r>
              <a:rPr lang="en-US" b="1" i="0" dirty="0">
                <a:solidFill>
                  <a:srgbClr val="111111"/>
                </a:solidFill>
                <a:effectLst/>
              </a:rPr>
              <a:t>officially sanctioned or recognized and documented</a:t>
            </a:r>
          </a:p>
          <a:p>
            <a:pPr marL="0" indent="0" algn="ctr">
              <a:buNone/>
            </a:pPr>
            <a:r>
              <a:rPr lang="en-US" altLang="en-US" sz="2000" b="1" dirty="0">
                <a:solidFill>
                  <a:srgbClr val="000078"/>
                </a:solidFill>
              </a:rPr>
              <a:t>(</a:t>
            </a:r>
            <a:r>
              <a:rPr lang="en-US" altLang="en-US" sz="2000" b="1" dirty="0">
                <a:solidFill>
                  <a:srgbClr val="003399"/>
                </a:solidFill>
              </a:rPr>
              <a:t>does not mean complicated or difficult</a:t>
            </a:r>
            <a:r>
              <a:rPr lang="en-US" altLang="en-US" sz="2000" b="1" dirty="0">
                <a:solidFill>
                  <a:srgbClr val="000078"/>
                </a:solidFill>
              </a:rPr>
              <a:t>)</a:t>
            </a:r>
          </a:p>
          <a:p>
            <a:pPr marL="0" lvl="2" indent="0" algn="ctr">
              <a:lnSpc>
                <a:spcPct val="150000"/>
              </a:lnSpc>
              <a:buNone/>
            </a:pPr>
            <a:r>
              <a:rPr lang="en-US" altLang="en-US" sz="2200" b="1" i="1" dirty="0">
                <a:solidFill>
                  <a:schemeClr val="accent2">
                    <a:lumMod val="50000"/>
                  </a:schemeClr>
                </a:solidFill>
                <a:cs typeface="Arial" panose="020B0604020202020204" pitchFamily="34" charset="0"/>
              </a:rPr>
              <a:t>EEOC Enforcement Guidance on Reasonable Accommodation and Undue Hardship Under the ADA </a:t>
            </a:r>
            <a:endParaRPr lang="en-US" altLang="en-US" sz="2200" b="1" i="1" u="sng" dirty="0">
              <a:solidFill>
                <a:schemeClr val="accent2">
                  <a:lumMod val="50000"/>
                </a:schemeClr>
              </a:solidFill>
              <a:cs typeface="Arial" panose="020B0604020202020204" pitchFamily="34" charset="0"/>
            </a:endParaRPr>
          </a:p>
          <a:p>
            <a:pPr marL="0" lvl="2" indent="0" algn="ctr">
              <a:lnSpc>
                <a:spcPct val="150000"/>
              </a:lnSpc>
              <a:buNone/>
            </a:pPr>
            <a:r>
              <a:rPr lang="en-US" altLang="en-US" sz="2200" u="sng" dirty="0">
                <a:cs typeface="Arial" panose="020B0604020202020204" pitchFamily="34" charset="0"/>
                <a:hlinkClick r:id="rId3"/>
              </a:rPr>
              <a:t>www.eeoc.gov/policy/docs/accommodation.html</a:t>
            </a:r>
            <a:endParaRPr lang="en-US" altLang="en-US" sz="2200" u="sng" dirty="0">
              <a:cs typeface="Arial" panose="020B0604020202020204" pitchFamily="34" charset="0"/>
            </a:endParaRPr>
          </a:p>
        </p:txBody>
      </p:sp>
      <p:pic>
        <p:nvPicPr>
          <p:cNvPr id="2" name="Picture 5">
            <a:extLst>
              <a:ext uri="{FF2B5EF4-FFF2-40B4-BE49-F238E27FC236}">
                <a16:creationId xmlns:a16="http://schemas.microsoft.com/office/drawing/2014/main" id="{24B49588-2705-1149-ED8F-1467CE8ED1B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92B96EE-A2CB-42AE-BEEB-56BACAC16E9C}"/>
              </a:ext>
            </a:extLst>
          </p:cNvPr>
          <p:cNvSpPr>
            <a:spLocks noGrp="1"/>
          </p:cNvSpPr>
          <p:nvPr>
            <p:ph type="sldNum" sz="quarter" idx="12"/>
          </p:nvPr>
        </p:nvSpPr>
        <p:spPr/>
        <p:txBody>
          <a:bodyPr/>
          <a:lstStyle/>
          <a:p>
            <a:fld id="{28D8CCD8-4271-4188-8519-0F52A648B77A}"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460A1-8C73-42E1-8000-40C25E8F7CF2}"/>
              </a:ext>
            </a:extLst>
          </p:cNvPr>
          <p:cNvSpPr>
            <a:spLocks noGrp="1"/>
          </p:cNvSpPr>
          <p:nvPr>
            <p:ph type="title"/>
          </p:nvPr>
        </p:nvSpPr>
        <p:spPr>
          <a:xfrm>
            <a:off x="814982" y="784877"/>
            <a:ext cx="7514035" cy="639097"/>
          </a:xfrm>
        </p:spPr>
        <p:txBody>
          <a:bodyPr lIns="365760" anchor="t" anchorCtr="0">
            <a:normAutofit/>
          </a:bodyPr>
          <a:lstStyle/>
          <a:p>
            <a:r>
              <a:rPr lang="en-US" sz="3000" b="1" dirty="0"/>
              <a:t>What is a Reasonable Accommodation?</a:t>
            </a:r>
          </a:p>
        </p:txBody>
      </p:sp>
      <p:sp>
        <p:nvSpPr>
          <p:cNvPr id="3" name="Content Placeholder 2">
            <a:extLst>
              <a:ext uri="{FF2B5EF4-FFF2-40B4-BE49-F238E27FC236}">
                <a16:creationId xmlns:a16="http://schemas.microsoft.com/office/drawing/2014/main" id="{2E39B779-4EED-4707-BCED-7F1717C83AC1}"/>
              </a:ext>
            </a:extLst>
          </p:cNvPr>
          <p:cNvSpPr>
            <a:spLocks noGrp="1"/>
          </p:cNvSpPr>
          <p:nvPr>
            <p:ph idx="1"/>
          </p:nvPr>
        </p:nvSpPr>
        <p:spPr>
          <a:xfrm>
            <a:off x="1113232" y="1423974"/>
            <a:ext cx="7716135" cy="4630993"/>
          </a:xfrm>
        </p:spPr>
        <p:txBody>
          <a:bodyPr lIns="274320" anchor="t" anchorCtr="0">
            <a:normAutofit/>
          </a:bodyPr>
          <a:lstStyle/>
          <a:p>
            <a:pPr marL="0" indent="0">
              <a:lnSpc>
                <a:spcPct val="200000"/>
              </a:lnSpc>
              <a:buNone/>
            </a:pPr>
            <a:r>
              <a:rPr lang="en-US" sz="2000" b="1" dirty="0"/>
              <a:t>According to the EEOC:</a:t>
            </a:r>
          </a:p>
          <a:p>
            <a:pPr>
              <a:lnSpc>
                <a:spcPct val="200000"/>
              </a:lnSpc>
              <a:buFont typeface="Wingdings" panose="05000000000000000000" pitchFamily="2" charset="2"/>
              <a:buChar char="ü"/>
            </a:pPr>
            <a:r>
              <a:rPr lang="en-US" sz="2000" dirty="0"/>
              <a:t>Any </a:t>
            </a:r>
            <a:r>
              <a:rPr lang="en-US" sz="2000" b="1" dirty="0"/>
              <a:t>change </a:t>
            </a:r>
            <a:r>
              <a:rPr lang="en-US" sz="2000" dirty="0"/>
              <a:t>in the work environment or in the way things are customarily done that enables an individual with a disability to enjoy equal employment opportunities </a:t>
            </a:r>
          </a:p>
          <a:p>
            <a:pPr>
              <a:lnSpc>
                <a:spcPct val="200000"/>
              </a:lnSpc>
              <a:buFont typeface="Wingdings" panose="05000000000000000000" pitchFamily="2" charset="2"/>
              <a:buChar char="ü"/>
            </a:pPr>
            <a:r>
              <a:rPr lang="en-US" sz="2000" dirty="0"/>
              <a:t>Equal employment opportunity to attain same level of </a:t>
            </a:r>
            <a:r>
              <a:rPr lang="en-US" sz="2000" b="1" dirty="0"/>
              <a:t>performance</a:t>
            </a:r>
            <a:r>
              <a:rPr lang="en-US" sz="2000" dirty="0"/>
              <a:t> or to enjoy equal </a:t>
            </a:r>
            <a:r>
              <a:rPr lang="en-US" sz="2000" b="1" dirty="0"/>
              <a:t>benefits and privileges </a:t>
            </a:r>
            <a:r>
              <a:rPr lang="en-US" sz="2000" dirty="0"/>
              <a:t>of employment</a:t>
            </a:r>
          </a:p>
        </p:txBody>
      </p:sp>
      <p:pic>
        <p:nvPicPr>
          <p:cNvPr id="5" name="Picture 5">
            <a:extLst>
              <a:ext uri="{FF2B5EF4-FFF2-40B4-BE49-F238E27FC236}">
                <a16:creationId xmlns:a16="http://schemas.microsoft.com/office/drawing/2014/main" id="{7C5B645C-1F5A-2C77-FE21-0706C972E1B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369C051-DB7C-493A-A65C-060F163330D1}"/>
              </a:ext>
            </a:extLst>
          </p:cNvPr>
          <p:cNvSpPr>
            <a:spLocks noGrp="1"/>
          </p:cNvSpPr>
          <p:nvPr>
            <p:ph type="sldNum" sz="quarter" idx="12"/>
          </p:nvPr>
        </p:nvSpPr>
        <p:spPr/>
        <p:txBody>
          <a:bodyPr/>
          <a:lstStyle/>
          <a:p>
            <a:fld id="{28D8CCD8-4271-4188-8519-0F52A648B77A}" type="slidenum">
              <a:rPr lang="en-US" smtClean="0"/>
              <a:t>21</a:t>
            </a:fld>
            <a:endParaRPr lang="en-US"/>
          </a:p>
        </p:txBody>
      </p:sp>
    </p:spTree>
    <p:extLst>
      <p:ext uri="{BB962C8B-B14F-4D97-AF65-F5344CB8AC3E}">
        <p14:creationId xmlns:p14="http://schemas.microsoft.com/office/powerpoint/2010/main" val="4027723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16BB6327-39E6-46C8-AA9A-8B48CD5B0028}"/>
              </a:ext>
            </a:extLst>
          </p:cNvPr>
          <p:cNvSpPr>
            <a:spLocks noGrp="1" noChangeArrowheads="1"/>
          </p:cNvSpPr>
          <p:nvPr>
            <p:ph type="title"/>
          </p:nvPr>
        </p:nvSpPr>
        <p:spPr>
          <a:xfrm>
            <a:off x="950700" y="909900"/>
            <a:ext cx="7482348" cy="713653"/>
          </a:xfrm>
        </p:spPr>
        <p:txBody>
          <a:bodyPr lIns="274320" anchor="t" anchorCtr="0">
            <a:normAutofit/>
          </a:bodyPr>
          <a:lstStyle/>
          <a:p>
            <a:r>
              <a:rPr lang="en-US" altLang="en-US" sz="3000" b="1" dirty="0"/>
              <a:t>Why Reasonable Accommodations? </a:t>
            </a:r>
          </a:p>
        </p:txBody>
      </p:sp>
      <p:sp>
        <p:nvSpPr>
          <p:cNvPr id="46083" name="Content Placeholder 2">
            <a:extLst>
              <a:ext uri="{FF2B5EF4-FFF2-40B4-BE49-F238E27FC236}">
                <a16:creationId xmlns:a16="http://schemas.microsoft.com/office/drawing/2014/main" id="{ECD30F36-275F-417E-9E9B-A00575721125}"/>
              </a:ext>
            </a:extLst>
          </p:cNvPr>
          <p:cNvSpPr>
            <a:spLocks noGrp="1" noChangeArrowheads="1"/>
          </p:cNvSpPr>
          <p:nvPr>
            <p:ph idx="1"/>
          </p:nvPr>
        </p:nvSpPr>
        <p:spPr>
          <a:xfrm>
            <a:off x="950700" y="1623553"/>
            <a:ext cx="7765026" cy="4167648"/>
          </a:xfrm>
        </p:spPr>
        <p:txBody>
          <a:bodyPr lIns="274320" anchor="t" anchorCtr="0"/>
          <a:lstStyle/>
          <a:p>
            <a:pPr>
              <a:lnSpc>
                <a:spcPct val="150000"/>
              </a:lnSpc>
              <a:buFont typeface="Wingdings" panose="05000000000000000000" pitchFamily="2" charset="2"/>
              <a:buChar char="Ø"/>
            </a:pPr>
            <a:r>
              <a:rPr lang="en-US" altLang="en-US" sz="2000" dirty="0"/>
              <a:t>Societies are simply not built for those who function physically or emotionally, or cognitively differently from the vast majority of people. </a:t>
            </a:r>
          </a:p>
          <a:p>
            <a:pPr>
              <a:lnSpc>
                <a:spcPct val="150000"/>
              </a:lnSpc>
              <a:buFont typeface="Wingdings" panose="05000000000000000000" pitchFamily="2" charset="2"/>
              <a:buChar char="Ø"/>
            </a:pPr>
            <a:r>
              <a:rPr lang="en-US" altLang="en-US" sz="2000" dirty="0"/>
              <a:t>These groups of people are less able to function in society due to </a:t>
            </a:r>
            <a:r>
              <a:rPr lang="en-US" sz="2000" dirty="0"/>
              <a:t>attitudinal, architectural, educational, communicational, and economical (employment) &amp; health care barriers.</a:t>
            </a:r>
            <a:endParaRPr lang="en-US" altLang="en-US" sz="2000" dirty="0"/>
          </a:p>
          <a:p>
            <a:pPr>
              <a:lnSpc>
                <a:spcPct val="150000"/>
              </a:lnSpc>
              <a:buFont typeface="Wingdings" panose="05000000000000000000" pitchFamily="2" charset="2"/>
              <a:buChar char="Ø"/>
            </a:pPr>
            <a:r>
              <a:rPr lang="en-US" altLang="en-US" sz="2000" dirty="0"/>
              <a:t>Reasonable accommodation in employment is barrier removal and creates </a:t>
            </a:r>
            <a:r>
              <a:rPr lang="en-US" altLang="en-US" sz="2000" b="1" u="sng" dirty="0"/>
              <a:t>equal</a:t>
            </a:r>
            <a:r>
              <a:rPr lang="en-US" altLang="en-US" sz="2000" b="1" dirty="0"/>
              <a:t> </a:t>
            </a:r>
            <a:r>
              <a:rPr lang="en-US" altLang="en-US" sz="2000" b="1" u="sng" dirty="0"/>
              <a:t>opportunity</a:t>
            </a:r>
            <a:r>
              <a:rPr lang="en-US" altLang="en-US" sz="2000" b="1" dirty="0"/>
              <a:t> </a:t>
            </a:r>
            <a:r>
              <a:rPr lang="en-US" altLang="en-US" sz="2000" dirty="0"/>
              <a:t>to succeed, be mediocre, or fail.</a:t>
            </a:r>
          </a:p>
        </p:txBody>
      </p:sp>
      <p:pic>
        <p:nvPicPr>
          <p:cNvPr id="3" name="Picture 5">
            <a:extLst>
              <a:ext uri="{FF2B5EF4-FFF2-40B4-BE49-F238E27FC236}">
                <a16:creationId xmlns:a16="http://schemas.microsoft.com/office/drawing/2014/main" id="{B40ECE5B-FCF7-FFDA-8D06-F98D4063BE0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7684A13-E72B-4AB5-875B-F23D609AAA24}"/>
              </a:ext>
            </a:extLst>
          </p:cNvPr>
          <p:cNvSpPr>
            <a:spLocks noGrp="1"/>
          </p:cNvSpPr>
          <p:nvPr>
            <p:ph type="sldNum" sz="quarter" idx="12"/>
          </p:nvPr>
        </p:nvSpPr>
        <p:spPr/>
        <p:txBody>
          <a:bodyPr/>
          <a:lstStyle/>
          <a:p>
            <a:fld id="{28D8CCD8-4271-4188-8519-0F52A648B77A}" type="slidenum">
              <a:rPr lang="en-US" smtClean="0"/>
              <a:t>22</a:t>
            </a:fld>
            <a:endParaRPr lang="en-US"/>
          </a:p>
        </p:txBody>
      </p:sp>
    </p:spTree>
    <p:extLst>
      <p:ext uri="{BB962C8B-B14F-4D97-AF65-F5344CB8AC3E}">
        <p14:creationId xmlns:p14="http://schemas.microsoft.com/office/powerpoint/2010/main" val="130469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7D129AC-EB53-47D4-B3FB-22CE700B8F15}"/>
              </a:ext>
            </a:extLst>
          </p:cNvPr>
          <p:cNvSpPr>
            <a:spLocks noGrp="1" noChangeArrowheads="1"/>
          </p:cNvSpPr>
          <p:nvPr>
            <p:ph type="title"/>
          </p:nvPr>
        </p:nvSpPr>
        <p:spPr>
          <a:xfrm>
            <a:off x="1219201" y="1465579"/>
            <a:ext cx="6921909" cy="1454601"/>
          </a:xfrm>
        </p:spPr>
        <p:txBody>
          <a:bodyPr lIns="365760" anchor="t">
            <a:normAutofit/>
          </a:bodyPr>
          <a:lstStyle/>
          <a:p>
            <a:r>
              <a:rPr lang="en-US" altLang="en-US" dirty="0"/>
              <a:t>Reasonable Accommodation Scenarios Preview</a:t>
            </a:r>
          </a:p>
        </p:txBody>
      </p:sp>
      <p:sp>
        <p:nvSpPr>
          <p:cNvPr id="59395" name="Content Placeholder 2">
            <a:extLst>
              <a:ext uri="{FF2B5EF4-FFF2-40B4-BE49-F238E27FC236}">
                <a16:creationId xmlns:a16="http://schemas.microsoft.com/office/drawing/2014/main" id="{15BC1628-C62D-446F-ACB6-651B956CE90D}"/>
              </a:ext>
            </a:extLst>
          </p:cNvPr>
          <p:cNvSpPr>
            <a:spLocks noGrp="1" noChangeArrowheads="1"/>
          </p:cNvSpPr>
          <p:nvPr>
            <p:ph idx="1"/>
          </p:nvPr>
        </p:nvSpPr>
        <p:spPr>
          <a:xfrm>
            <a:off x="788986" y="2701518"/>
            <a:ext cx="7782338" cy="3187993"/>
          </a:xfrm>
        </p:spPr>
        <p:txBody>
          <a:bodyPr lIns="274320" anchor="t" anchorCtr="0">
            <a:normAutofit/>
          </a:bodyPr>
          <a:lstStyle/>
          <a:p>
            <a:pPr marL="0" indent="0" algn="ctr">
              <a:lnSpc>
                <a:spcPct val="150000"/>
              </a:lnSpc>
              <a:buNone/>
            </a:pPr>
            <a:endParaRPr lang="en-US" altLang="en-US" sz="1350" b="1" dirty="0"/>
          </a:p>
          <a:p>
            <a:pPr marL="0" indent="0" algn="ctr">
              <a:lnSpc>
                <a:spcPct val="150000"/>
              </a:lnSpc>
              <a:buNone/>
            </a:pPr>
            <a:r>
              <a:rPr lang="en-US" altLang="en-US" sz="4950" b="1" dirty="0"/>
              <a:t>What would you do?</a:t>
            </a:r>
          </a:p>
          <a:p>
            <a:pPr marL="0" indent="0" algn="ctr">
              <a:lnSpc>
                <a:spcPct val="150000"/>
              </a:lnSpc>
              <a:buNone/>
            </a:pPr>
            <a:r>
              <a:rPr lang="en-US" altLang="en-US" sz="2500" b="1" dirty="0"/>
              <a:t>Apply ADA analysis as we go through the training</a:t>
            </a:r>
          </a:p>
        </p:txBody>
      </p:sp>
      <p:pic>
        <p:nvPicPr>
          <p:cNvPr id="3" name="Picture 5">
            <a:extLst>
              <a:ext uri="{FF2B5EF4-FFF2-40B4-BE49-F238E27FC236}">
                <a16:creationId xmlns:a16="http://schemas.microsoft.com/office/drawing/2014/main" id="{35A49E2E-B823-D6E0-4B43-A8E0E234874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6494E41-8387-4022-8763-AB0E6A626D98}"/>
              </a:ext>
            </a:extLst>
          </p:cNvPr>
          <p:cNvSpPr>
            <a:spLocks noGrp="1"/>
          </p:cNvSpPr>
          <p:nvPr>
            <p:ph type="sldNum" sz="quarter" idx="12"/>
          </p:nvPr>
        </p:nvSpPr>
        <p:spPr/>
        <p:txBody>
          <a:bodyPr/>
          <a:lstStyle/>
          <a:p>
            <a:fld id="{28D8CCD8-4271-4188-8519-0F52A648B77A}" type="slidenum">
              <a:rPr lang="en-US" smtClean="0"/>
              <a:t>23</a:t>
            </a:fld>
            <a:endParaRPr lang="en-US"/>
          </a:p>
        </p:txBody>
      </p:sp>
    </p:spTree>
    <p:extLst>
      <p:ext uri="{BB962C8B-B14F-4D97-AF65-F5344CB8AC3E}">
        <p14:creationId xmlns:p14="http://schemas.microsoft.com/office/powerpoint/2010/main" val="1057642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7D129AC-EB53-47D4-B3FB-22CE700B8F15}"/>
              </a:ext>
            </a:extLst>
          </p:cNvPr>
          <p:cNvSpPr>
            <a:spLocks noGrp="1" noChangeArrowheads="1"/>
          </p:cNvSpPr>
          <p:nvPr>
            <p:ph type="title"/>
          </p:nvPr>
        </p:nvSpPr>
        <p:spPr>
          <a:xfrm>
            <a:off x="1614487" y="799519"/>
            <a:ext cx="5915025" cy="1287465"/>
          </a:xfrm>
        </p:spPr>
        <p:txBody>
          <a:bodyPr lIns="274320" anchor="t">
            <a:normAutofit/>
          </a:bodyPr>
          <a:lstStyle/>
          <a:p>
            <a:r>
              <a:rPr lang="en-US" altLang="en-US" b="1" dirty="0"/>
              <a:t>Seizures</a:t>
            </a:r>
            <a:br>
              <a:rPr lang="en-US" altLang="en-US" b="1" dirty="0"/>
            </a:br>
            <a:r>
              <a:rPr lang="en-US" altLang="en-US" sz="2000" dirty="0"/>
              <a:t>(Preview)</a:t>
            </a:r>
          </a:p>
        </p:txBody>
      </p:sp>
      <p:sp>
        <p:nvSpPr>
          <p:cNvPr id="59395" name="Content Placeholder 2">
            <a:extLst>
              <a:ext uri="{FF2B5EF4-FFF2-40B4-BE49-F238E27FC236}">
                <a16:creationId xmlns:a16="http://schemas.microsoft.com/office/drawing/2014/main" id="{15BC1628-C62D-446F-ACB6-651B956CE90D}"/>
              </a:ext>
            </a:extLst>
          </p:cNvPr>
          <p:cNvSpPr>
            <a:spLocks noGrp="1" noChangeArrowheads="1"/>
          </p:cNvSpPr>
          <p:nvPr>
            <p:ph idx="1"/>
          </p:nvPr>
        </p:nvSpPr>
        <p:spPr>
          <a:xfrm>
            <a:off x="697166" y="2086984"/>
            <a:ext cx="8128818" cy="3263504"/>
          </a:xfrm>
        </p:spPr>
        <p:txBody>
          <a:bodyPr lIns="274320" anchor="t" anchorCtr="0">
            <a:normAutofit/>
          </a:bodyPr>
          <a:lstStyle/>
          <a:p>
            <a:pPr marL="0" indent="0">
              <a:lnSpc>
                <a:spcPct val="150000"/>
              </a:lnSpc>
              <a:buNone/>
            </a:pPr>
            <a:r>
              <a:rPr lang="en-US" altLang="en-US" dirty="0"/>
              <a:t>An employee, whose job it is to market the firm’s services by meeting with potential clients at their offices, develops a condition that results in occasional seizures.  As a result, the employee can no longer drive but wants to continue to do their job.  The employee has worked for the firm for 15 years and has been recognized as the “best salesperson” 5 years in a row.</a:t>
            </a:r>
          </a:p>
        </p:txBody>
      </p:sp>
      <p:pic>
        <p:nvPicPr>
          <p:cNvPr id="3" name="Picture 5">
            <a:extLst>
              <a:ext uri="{FF2B5EF4-FFF2-40B4-BE49-F238E27FC236}">
                <a16:creationId xmlns:a16="http://schemas.microsoft.com/office/drawing/2014/main" id="{DA735937-FBF1-7E0D-8B09-EE7864ED35E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1E6F41D-CC16-40B4-A6BB-9162C43D2F07}"/>
              </a:ext>
            </a:extLst>
          </p:cNvPr>
          <p:cNvSpPr>
            <a:spLocks noGrp="1"/>
          </p:cNvSpPr>
          <p:nvPr>
            <p:ph type="sldNum" sz="quarter" idx="12"/>
          </p:nvPr>
        </p:nvSpPr>
        <p:spPr/>
        <p:txBody>
          <a:bodyPr/>
          <a:lstStyle/>
          <a:p>
            <a:fld id="{28D8CCD8-4271-4188-8519-0F52A648B77A}" type="slidenum">
              <a:rPr lang="en-US" smtClean="0"/>
              <a:t>24</a:t>
            </a:fld>
            <a:endParaRPr lang="en-US"/>
          </a:p>
        </p:txBody>
      </p:sp>
    </p:spTree>
    <p:extLst>
      <p:ext uri="{BB962C8B-B14F-4D97-AF65-F5344CB8AC3E}">
        <p14:creationId xmlns:p14="http://schemas.microsoft.com/office/powerpoint/2010/main" val="3171200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90099C3-08D8-4FFD-B31E-491C6E2450F2}"/>
              </a:ext>
            </a:extLst>
          </p:cNvPr>
          <p:cNvSpPr>
            <a:spLocks noGrp="1" noChangeArrowheads="1"/>
          </p:cNvSpPr>
          <p:nvPr>
            <p:ph type="title"/>
          </p:nvPr>
        </p:nvSpPr>
        <p:spPr>
          <a:xfrm>
            <a:off x="1614487" y="622389"/>
            <a:ext cx="5915025" cy="1120350"/>
          </a:xfrm>
        </p:spPr>
        <p:txBody>
          <a:bodyPr lIns="274320" anchor="t" anchorCtr="0"/>
          <a:lstStyle/>
          <a:p>
            <a:r>
              <a:rPr lang="en-US" altLang="en-US" b="1" dirty="0"/>
              <a:t>Developmental</a:t>
            </a:r>
            <a:r>
              <a:rPr lang="en-US" altLang="en-US" dirty="0"/>
              <a:t> </a:t>
            </a:r>
            <a:r>
              <a:rPr lang="en-US" altLang="en-US" b="1" dirty="0"/>
              <a:t>Disability</a:t>
            </a:r>
            <a:br>
              <a:rPr lang="en-US" altLang="en-US" b="1" dirty="0"/>
            </a:br>
            <a:r>
              <a:rPr lang="en-US" altLang="en-US" sz="2000" dirty="0"/>
              <a:t>(Preview) 	</a:t>
            </a:r>
          </a:p>
        </p:txBody>
      </p:sp>
      <p:sp>
        <p:nvSpPr>
          <p:cNvPr id="64515" name="Content Placeholder 2">
            <a:extLst>
              <a:ext uri="{FF2B5EF4-FFF2-40B4-BE49-F238E27FC236}">
                <a16:creationId xmlns:a16="http://schemas.microsoft.com/office/drawing/2014/main" id="{8A3FC2CC-1AAB-49EC-BCDB-1969FFE93B47}"/>
              </a:ext>
            </a:extLst>
          </p:cNvPr>
          <p:cNvSpPr>
            <a:spLocks noGrp="1" noChangeArrowheads="1"/>
          </p:cNvSpPr>
          <p:nvPr>
            <p:ph idx="1"/>
          </p:nvPr>
        </p:nvSpPr>
        <p:spPr>
          <a:xfrm>
            <a:off x="1002890" y="1826854"/>
            <a:ext cx="8141110" cy="4408757"/>
          </a:xfrm>
        </p:spPr>
        <p:txBody>
          <a:bodyPr lIns="0" anchor="t" anchorCtr="0">
            <a:noAutofit/>
          </a:bodyPr>
          <a:lstStyle/>
          <a:p>
            <a:pPr marL="0" indent="0">
              <a:lnSpc>
                <a:spcPct val="150000"/>
              </a:lnSpc>
              <a:buNone/>
            </a:pPr>
            <a:r>
              <a:rPr lang="en-US" sz="2000" dirty="0"/>
              <a:t>A new restaurant manager visited one of the company's locations and observed that an employee with developmental disabilities was having a difficult time doing some of his work functions. When she questioned the employee, he responded that he is having a hard time because no one will listen to his mother. When the manager made inquires with the on-site supervisor about the situation, she was told that that the employee’s mother is really difficult to deal with and is always making  demands, such as making sure to use visual aides when explaining work tasks and to put written instructions in larger text and an easy-to-read font. The supervisor added “I don’t have time to deal with the mother nor do what she is asking.”</a:t>
            </a:r>
            <a:endParaRPr lang="en-US" altLang="en-US" sz="2000" dirty="0"/>
          </a:p>
        </p:txBody>
      </p:sp>
      <p:pic>
        <p:nvPicPr>
          <p:cNvPr id="3" name="Picture 5">
            <a:extLst>
              <a:ext uri="{FF2B5EF4-FFF2-40B4-BE49-F238E27FC236}">
                <a16:creationId xmlns:a16="http://schemas.microsoft.com/office/drawing/2014/main" id="{8D70C1F0-C898-10D6-C98D-E6CF34D8845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B61CAB4-8A7B-4236-B657-9620389F41C1}"/>
              </a:ext>
            </a:extLst>
          </p:cNvPr>
          <p:cNvSpPr>
            <a:spLocks noGrp="1"/>
          </p:cNvSpPr>
          <p:nvPr>
            <p:ph type="sldNum" sz="quarter" idx="12"/>
          </p:nvPr>
        </p:nvSpPr>
        <p:spPr/>
        <p:txBody>
          <a:bodyPr/>
          <a:lstStyle/>
          <a:p>
            <a:fld id="{28D8CCD8-4271-4188-8519-0F52A648B77A}" type="slidenum">
              <a:rPr lang="en-US" smtClean="0"/>
              <a:t>25</a:t>
            </a:fld>
            <a:endParaRPr lang="en-US"/>
          </a:p>
        </p:txBody>
      </p:sp>
    </p:spTree>
    <p:extLst>
      <p:ext uri="{BB962C8B-B14F-4D97-AF65-F5344CB8AC3E}">
        <p14:creationId xmlns:p14="http://schemas.microsoft.com/office/powerpoint/2010/main" val="49775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74CBEEB-4DB6-429D-BFDE-AC68F72A3625}"/>
              </a:ext>
            </a:extLst>
          </p:cNvPr>
          <p:cNvSpPr>
            <a:spLocks noGrp="1" noChangeArrowheads="1"/>
          </p:cNvSpPr>
          <p:nvPr>
            <p:ph type="title"/>
          </p:nvPr>
        </p:nvSpPr>
        <p:spPr>
          <a:xfrm>
            <a:off x="1290024" y="622389"/>
            <a:ext cx="6851086" cy="1038082"/>
          </a:xfrm>
        </p:spPr>
        <p:txBody>
          <a:bodyPr lIns="274320">
            <a:normAutofit/>
          </a:bodyPr>
          <a:lstStyle/>
          <a:p>
            <a:r>
              <a:rPr lang="en-US" altLang="en-US" b="1" dirty="0"/>
              <a:t>Seasonal Affective Disorder</a:t>
            </a:r>
            <a:br>
              <a:rPr lang="en-US" altLang="en-US" b="1" dirty="0"/>
            </a:br>
            <a:r>
              <a:rPr lang="en-US" altLang="en-US" sz="2000" dirty="0"/>
              <a:t>(Preview)</a:t>
            </a:r>
            <a:endParaRPr lang="en-US" altLang="en-US" sz="2000" b="1" dirty="0"/>
          </a:p>
        </p:txBody>
      </p:sp>
      <p:sp>
        <p:nvSpPr>
          <p:cNvPr id="65539" name="Content Placeholder 2">
            <a:extLst>
              <a:ext uri="{FF2B5EF4-FFF2-40B4-BE49-F238E27FC236}">
                <a16:creationId xmlns:a16="http://schemas.microsoft.com/office/drawing/2014/main" id="{59047F4D-317A-45AE-9A0A-75A140DC5CBD}"/>
              </a:ext>
            </a:extLst>
          </p:cNvPr>
          <p:cNvSpPr>
            <a:spLocks noGrp="1" noChangeArrowheads="1"/>
          </p:cNvSpPr>
          <p:nvPr>
            <p:ph idx="1"/>
          </p:nvPr>
        </p:nvSpPr>
        <p:spPr>
          <a:xfrm>
            <a:off x="888361" y="1769681"/>
            <a:ext cx="7990168" cy="4252490"/>
          </a:xfrm>
        </p:spPr>
        <p:txBody>
          <a:bodyPr lIns="274320" anchor="t" anchorCtr="0">
            <a:normAutofit/>
          </a:bodyPr>
          <a:lstStyle/>
          <a:p>
            <a:pPr>
              <a:lnSpc>
                <a:spcPct val="150000"/>
              </a:lnSpc>
            </a:pPr>
            <a:r>
              <a:rPr lang="en-US" altLang="en-US" dirty="0"/>
              <a:t>A teacher with seasonal affective disorder requested a classroom with natural light and identified other issues that exacerbated her condition, including noise distractions and inadequate ventilation.</a:t>
            </a:r>
          </a:p>
          <a:p>
            <a:pPr>
              <a:lnSpc>
                <a:spcPct val="150000"/>
              </a:lnSpc>
            </a:pPr>
            <a:r>
              <a:rPr lang="en-US" altLang="en-US" dirty="0"/>
              <a:t>Although the school remedied most of these issues, it did not reassign her to a room with natural light. </a:t>
            </a:r>
          </a:p>
          <a:p>
            <a:pPr>
              <a:lnSpc>
                <a:spcPct val="150000"/>
              </a:lnSpc>
            </a:pPr>
            <a:r>
              <a:rPr lang="en-US" altLang="en-US" dirty="0"/>
              <a:t>As a result, the teacher needed to take medical leave.</a:t>
            </a:r>
          </a:p>
        </p:txBody>
      </p:sp>
      <p:pic>
        <p:nvPicPr>
          <p:cNvPr id="3" name="Picture 5">
            <a:extLst>
              <a:ext uri="{FF2B5EF4-FFF2-40B4-BE49-F238E27FC236}">
                <a16:creationId xmlns:a16="http://schemas.microsoft.com/office/drawing/2014/main" id="{97C00DF0-1E62-957C-EB2D-5B2AAD9895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1AE013E-382C-4A3E-B414-6B8AEE3D3FCD}"/>
              </a:ext>
            </a:extLst>
          </p:cNvPr>
          <p:cNvSpPr>
            <a:spLocks noGrp="1"/>
          </p:cNvSpPr>
          <p:nvPr>
            <p:ph type="sldNum" sz="quarter" idx="12"/>
          </p:nvPr>
        </p:nvSpPr>
        <p:spPr/>
        <p:txBody>
          <a:bodyPr/>
          <a:lstStyle/>
          <a:p>
            <a:fld id="{28D8CCD8-4271-4188-8519-0F52A648B77A}" type="slidenum">
              <a:rPr lang="en-US" smtClean="0"/>
              <a:t>26</a:t>
            </a:fld>
            <a:endParaRPr lang="en-US"/>
          </a:p>
        </p:txBody>
      </p:sp>
    </p:spTree>
    <p:extLst>
      <p:ext uri="{BB962C8B-B14F-4D97-AF65-F5344CB8AC3E}">
        <p14:creationId xmlns:p14="http://schemas.microsoft.com/office/powerpoint/2010/main" val="2474581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C4B2DD3-741C-4768-B9D3-634135B49661}"/>
              </a:ext>
            </a:extLst>
          </p:cNvPr>
          <p:cNvSpPr>
            <a:spLocks noGrp="1" noChangeArrowheads="1"/>
          </p:cNvSpPr>
          <p:nvPr>
            <p:ph type="title"/>
          </p:nvPr>
        </p:nvSpPr>
        <p:spPr>
          <a:xfrm>
            <a:off x="1238865" y="156704"/>
            <a:ext cx="7020102" cy="1039936"/>
          </a:xfrm>
        </p:spPr>
        <p:txBody>
          <a:bodyPr lIns="274320" anchor="t" anchorCtr="0">
            <a:normAutofit/>
          </a:bodyPr>
          <a:lstStyle/>
          <a:p>
            <a:r>
              <a:rPr lang="en-US" altLang="en-US" b="1" dirty="0"/>
              <a:t>Telework after COVID</a:t>
            </a:r>
            <a:br>
              <a:rPr lang="en-US" altLang="en-US" b="1" dirty="0"/>
            </a:br>
            <a:r>
              <a:rPr lang="en-US" altLang="en-US" sz="2000" dirty="0"/>
              <a:t>(Preview)</a:t>
            </a:r>
            <a:endParaRPr lang="en-US" altLang="en-US" sz="2000" b="1" dirty="0"/>
          </a:p>
        </p:txBody>
      </p:sp>
      <p:sp>
        <p:nvSpPr>
          <p:cNvPr id="60419" name="Content Placeholder 2">
            <a:extLst>
              <a:ext uri="{FF2B5EF4-FFF2-40B4-BE49-F238E27FC236}">
                <a16:creationId xmlns:a16="http://schemas.microsoft.com/office/drawing/2014/main" id="{2DF88761-37D0-4833-B765-31257D6E268B}"/>
              </a:ext>
            </a:extLst>
          </p:cNvPr>
          <p:cNvSpPr>
            <a:spLocks noGrp="1" noChangeArrowheads="1"/>
          </p:cNvSpPr>
          <p:nvPr>
            <p:ph idx="1"/>
          </p:nvPr>
        </p:nvSpPr>
        <p:spPr>
          <a:xfrm>
            <a:off x="978946" y="1123372"/>
            <a:ext cx="8035845" cy="5373477"/>
          </a:xfrm>
        </p:spPr>
        <p:txBody>
          <a:bodyPr lIns="274320" anchor="t" anchorCtr="0">
            <a:noAutofit/>
          </a:bodyPr>
          <a:lstStyle/>
          <a:p>
            <a:pPr>
              <a:lnSpc>
                <a:spcPct val="150000"/>
              </a:lnSpc>
            </a:pPr>
            <a:r>
              <a:rPr lang="en-US" sz="2000" dirty="0">
                <a:solidFill>
                  <a:srgbClr val="1B1B1B"/>
                </a:solidFill>
              </a:rPr>
              <a:t>After COVID-related isolation subsided, the CEO of a large company required all employees to return to the workplace. </a:t>
            </a:r>
          </a:p>
          <a:p>
            <a:pPr>
              <a:lnSpc>
                <a:spcPct val="150000"/>
              </a:lnSpc>
            </a:pPr>
            <a:r>
              <a:rPr lang="en-US" sz="2000" dirty="0">
                <a:solidFill>
                  <a:srgbClr val="1B1B1B"/>
                </a:solidFill>
              </a:rPr>
              <a:t>An employee with chronic migraines and fibromyalgia requested to continue working from home as an ADA reasonable accommodation, citing her ability to perform all essential job functions while telecommuting (which she successfully did during COVID). </a:t>
            </a:r>
          </a:p>
          <a:p>
            <a:pPr>
              <a:lnSpc>
                <a:spcPct val="150000"/>
              </a:lnSpc>
            </a:pPr>
            <a:r>
              <a:rPr lang="en-US" sz="2000" dirty="0">
                <a:solidFill>
                  <a:srgbClr val="1B1B1B"/>
                </a:solidFill>
              </a:rPr>
              <a:t>Without discussing the request, the company denied it, stating that all employees must return as ordered. HR added that they were inundated with telecommuting requests and lacked the capacity to address them extensively. They also deemed her conditions "manageable" and episodic.</a:t>
            </a:r>
            <a:endParaRPr lang="en-US" sz="2000" b="0" i="0" dirty="0">
              <a:effectLst/>
            </a:endParaRPr>
          </a:p>
        </p:txBody>
      </p:sp>
      <p:pic>
        <p:nvPicPr>
          <p:cNvPr id="3" name="Picture 5">
            <a:extLst>
              <a:ext uri="{FF2B5EF4-FFF2-40B4-BE49-F238E27FC236}">
                <a16:creationId xmlns:a16="http://schemas.microsoft.com/office/drawing/2014/main" id="{37C145A4-FD8B-7C36-44F8-887DEF8C91F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266E243-6EF9-46F8-BAF3-621C9E6284F5}"/>
              </a:ext>
            </a:extLst>
          </p:cNvPr>
          <p:cNvSpPr>
            <a:spLocks noGrp="1"/>
          </p:cNvSpPr>
          <p:nvPr>
            <p:ph type="sldNum" sz="quarter" idx="12"/>
          </p:nvPr>
        </p:nvSpPr>
        <p:spPr/>
        <p:txBody>
          <a:bodyPr/>
          <a:lstStyle/>
          <a:p>
            <a:fld id="{28D8CCD8-4271-4188-8519-0F52A648B77A}" type="slidenum">
              <a:rPr lang="en-US" smtClean="0"/>
              <a:t>27</a:t>
            </a:fld>
            <a:endParaRPr lang="en-US"/>
          </a:p>
        </p:txBody>
      </p:sp>
    </p:spTree>
    <p:extLst>
      <p:ext uri="{BB962C8B-B14F-4D97-AF65-F5344CB8AC3E}">
        <p14:creationId xmlns:p14="http://schemas.microsoft.com/office/powerpoint/2010/main" val="1899368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C4B2DD3-741C-4768-B9D3-634135B49661}"/>
              </a:ext>
            </a:extLst>
          </p:cNvPr>
          <p:cNvSpPr>
            <a:spLocks noGrp="1" noChangeArrowheads="1"/>
          </p:cNvSpPr>
          <p:nvPr>
            <p:ph type="title"/>
          </p:nvPr>
        </p:nvSpPr>
        <p:spPr>
          <a:xfrm>
            <a:off x="1238865" y="384702"/>
            <a:ext cx="7020102" cy="1039936"/>
          </a:xfrm>
        </p:spPr>
        <p:txBody>
          <a:bodyPr lIns="274320" anchor="t" anchorCtr="0">
            <a:normAutofit/>
          </a:bodyPr>
          <a:lstStyle/>
          <a:p>
            <a:r>
              <a:rPr lang="en-US" altLang="en-US" b="1" dirty="0"/>
              <a:t>Chronic Fatigue Syndrome</a:t>
            </a:r>
            <a:br>
              <a:rPr lang="en-US" altLang="en-US" b="1" dirty="0"/>
            </a:br>
            <a:r>
              <a:rPr lang="en-US" altLang="en-US" sz="2000" dirty="0"/>
              <a:t>(Preview)</a:t>
            </a:r>
            <a:endParaRPr lang="en-US" altLang="en-US" sz="2000" b="1" dirty="0"/>
          </a:p>
        </p:txBody>
      </p:sp>
      <p:sp>
        <p:nvSpPr>
          <p:cNvPr id="60419" name="Content Placeholder 2">
            <a:extLst>
              <a:ext uri="{FF2B5EF4-FFF2-40B4-BE49-F238E27FC236}">
                <a16:creationId xmlns:a16="http://schemas.microsoft.com/office/drawing/2014/main" id="{2DF88761-37D0-4833-B765-31257D6E268B}"/>
              </a:ext>
            </a:extLst>
          </p:cNvPr>
          <p:cNvSpPr>
            <a:spLocks noGrp="1" noChangeArrowheads="1"/>
          </p:cNvSpPr>
          <p:nvPr>
            <p:ph idx="1"/>
          </p:nvPr>
        </p:nvSpPr>
        <p:spPr>
          <a:xfrm>
            <a:off x="978946" y="1327819"/>
            <a:ext cx="8035845" cy="5373477"/>
          </a:xfrm>
        </p:spPr>
        <p:txBody>
          <a:bodyPr lIns="274320" anchor="t" anchorCtr="0">
            <a:noAutofit/>
          </a:bodyPr>
          <a:lstStyle/>
          <a:p>
            <a:pPr>
              <a:lnSpc>
                <a:spcPct val="150000"/>
              </a:lnSpc>
            </a:pPr>
            <a:r>
              <a:rPr lang="en-US" altLang="en-US" sz="2000" dirty="0"/>
              <a:t>An employee, due to chronic fatigue syndrome, found it difficult to arrive at work on time early in the morning. For three years, the employee was given the accommodation of a later start time and received satisfactory job performance ratings all three years as a tax auditor. </a:t>
            </a:r>
          </a:p>
          <a:p>
            <a:pPr>
              <a:lnSpc>
                <a:spcPct val="150000"/>
              </a:lnSpc>
            </a:pPr>
            <a:r>
              <a:rPr lang="en-US" altLang="en-US" sz="2000" dirty="0"/>
              <a:t>A new supervisor decided that letting this employee come in later than the rest of the employees was bad for morale and that this employee could at least try to arrive at 8:00 am, so they removed the accommodation.</a:t>
            </a:r>
          </a:p>
          <a:p>
            <a:pPr>
              <a:lnSpc>
                <a:spcPct val="150000"/>
              </a:lnSpc>
            </a:pPr>
            <a:r>
              <a:rPr lang="en-US" altLang="en-US" sz="2000" dirty="0"/>
              <a:t>Plus, the new supervisor could not find any past documentation of the granted accommodation. </a:t>
            </a:r>
          </a:p>
        </p:txBody>
      </p:sp>
      <p:pic>
        <p:nvPicPr>
          <p:cNvPr id="3" name="Picture 5">
            <a:extLst>
              <a:ext uri="{FF2B5EF4-FFF2-40B4-BE49-F238E27FC236}">
                <a16:creationId xmlns:a16="http://schemas.microsoft.com/office/drawing/2014/main" id="{37C145A4-FD8B-7C36-44F8-887DEF8C91F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266E243-6EF9-46F8-BAF3-621C9E6284F5}"/>
              </a:ext>
            </a:extLst>
          </p:cNvPr>
          <p:cNvSpPr>
            <a:spLocks noGrp="1"/>
          </p:cNvSpPr>
          <p:nvPr>
            <p:ph type="sldNum" sz="quarter" idx="12"/>
          </p:nvPr>
        </p:nvSpPr>
        <p:spPr/>
        <p:txBody>
          <a:bodyPr/>
          <a:lstStyle/>
          <a:p>
            <a:fld id="{28D8CCD8-4271-4188-8519-0F52A648B77A}" type="slidenum">
              <a:rPr lang="en-US" smtClean="0"/>
              <a:t>28</a:t>
            </a:fld>
            <a:endParaRPr lang="en-US"/>
          </a:p>
        </p:txBody>
      </p:sp>
    </p:spTree>
    <p:extLst>
      <p:ext uri="{BB962C8B-B14F-4D97-AF65-F5344CB8AC3E}">
        <p14:creationId xmlns:p14="http://schemas.microsoft.com/office/powerpoint/2010/main" val="2424795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8CDC086-F31E-4851-B40C-412560C9DE56}"/>
              </a:ext>
            </a:extLst>
          </p:cNvPr>
          <p:cNvSpPr>
            <a:spLocks noGrp="1" noChangeArrowheads="1"/>
          </p:cNvSpPr>
          <p:nvPr>
            <p:ph type="title"/>
          </p:nvPr>
        </p:nvSpPr>
        <p:spPr>
          <a:xfrm>
            <a:off x="628651" y="198783"/>
            <a:ext cx="8079580" cy="1444806"/>
          </a:xfrm>
        </p:spPr>
        <p:txBody>
          <a:bodyPr lIns="274320" anchor="t" anchorCtr="0">
            <a:noAutofit/>
          </a:bodyPr>
          <a:lstStyle/>
          <a:p>
            <a:pPr eaLnBrk="1" hangingPunct="1"/>
            <a:br>
              <a:rPr lang="en-US" altLang="en-US" sz="3200" b="1" i="1" dirty="0">
                <a:latin typeface="Arial" panose="020B0604020202020204" pitchFamily="34" charset="0"/>
                <a:cs typeface="Arial" panose="020B0604020202020204" pitchFamily="34" charset="0"/>
              </a:rPr>
            </a:br>
            <a:r>
              <a:rPr lang="en-US" altLang="en-US" sz="2800" b="1" i="1" dirty="0">
                <a:cs typeface="Arial" panose="020B0604020202020204" pitchFamily="34" charset="0"/>
              </a:rPr>
              <a:t>The ADA </a:t>
            </a:r>
            <a:r>
              <a:rPr lang="en-US" altLang="en-US" sz="2800" b="1" i="1" u="sng" dirty="0">
                <a:cs typeface="Arial" panose="020B0604020202020204" pitchFamily="34" charset="0"/>
              </a:rPr>
              <a:t>requires</a:t>
            </a:r>
            <a:r>
              <a:rPr lang="en-US" altLang="en-US" sz="2800" b="1" i="1" dirty="0">
                <a:cs typeface="Arial" panose="020B0604020202020204" pitchFamily="34" charset="0"/>
              </a:rPr>
              <a:t> reasonable accommodation in </a:t>
            </a:r>
            <a:r>
              <a:rPr lang="en-US" altLang="en-US" sz="2800" b="1" i="1" u="sng" dirty="0">
                <a:cs typeface="Arial" panose="020B0604020202020204" pitchFamily="34" charset="0"/>
              </a:rPr>
              <a:t>three aspects</a:t>
            </a:r>
            <a:r>
              <a:rPr lang="en-US" altLang="en-US" sz="2800" b="1" i="1" dirty="0">
                <a:cs typeface="Arial" panose="020B0604020202020204" pitchFamily="34" charset="0"/>
              </a:rPr>
              <a:t> of employment</a:t>
            </a:r>
          </a:p>
        </p:txBody>
      </p:sp>
      <p:sp>
        <p:nvSpPr>
          <p:cNvPr id="47107" name="Rectangle 3">
            <a:extLst>
              <a:ext uri="{FF2B5EF4-FFF2-40B4-BE49-F238E27FC236}">
                <a16:creationId xmlns:a16="http://schemas.microsoft.com/office/drawing/2014/main" id="{CFD3B62A-D82C-48E5-8576-5A230675AD88}"/>
              </a:ext>
            </a:extLst>
          </p:cNvPr>
          <p:cNvSpPr>
            <a:spLocks noGrp="1" noChangeArrowheads="1"/>
          </p:cNvSpPr>
          <p:nvPr>
            <p:ph idx="1"/>
          </p:nvPr>
        </p:nvSpPr>
        <p:spPr>
          <a:xfrm>
            <a:off x="727280" y="1760535"/>
            <a:ext cx="7689440" cy="4595817"/>
          </a:xfrm>
        </p:spPr>
        <p:txBody>
          <a:bodyPr lIns="274320" anchor="t" anchorCtr="0">
            <a:normAutofit fontScale="77500" lnSpcReduction="20000"/>
          </a:bodyPr>
          <a:lstStyle/>
          <a:p>
            <a:pPr eaLnBrk="1" hangingPunct="1">
              <a:lnSpc>
                <a:spcPct val="170000"/>
              </a:lnSpc>
              <a:buClr>
                <a:schemeClr val="tx1"/>
              </a:buClr>
              <a:buFont typeface="Wingdings" panose="05000000000000000000" pitchFamily="2" charset="2"/>
              <a:buNone/>
            </a:pPr>
            <a:r>
              <a:rPr lang="en-US" altLang="en-US" sz="3100" b="1" dirty="0"/>
              <a:t>1.</a:t>
            </a:r>
            <a:r>
              <a:rPr lang="en-US" altLang="en-US" sz="3100" dirty="0"/>
              <a:t>  To ensure equal opportunity in the</a:t>
            </a:r>
            <a:r>
              <a:rPr lang="en-US" altLang="en-US" sz="3100" b="1" dirty="0"/>
              <a:t> </a:t>
            </a:r>
            <a:r>
              <a:rPr lang="en-US" altLang="en-US" sz="3100" b="1" u="sng" dirty="0">
                <a:solidFill>
                  <a:srgbClr val="000066"/>
                </a:solidFill>
              </a:rPr>
              <a:t>application</a:t>
            </a:r>
            <a:r>
              <a:rPr lang="en-US" altLang="en-US" sz="3100" u="sng" dirty="0">
                <a:solidFill>
                  <a:srgbClr val="000066"/>
                </a:solidFill>
              </a:rPr>
              <a:t> </a:t>
            </a:r>
            <a:r>
              <a:rPr lang="en-US" altLang="en-US" sz="3100" b="1" u="sng" dirty="0">
                <a:solidFill>
                  <a:srgbClr val="000066"/>
                </a:solidFill>
              </a:rPr>
              <a:t>process</a:t>
            </a:r>
            <a:endParaRPr lang="en-US" altLang="en-US" sz="3100" dirty="0"/>
          </a:p>
          <a:p>
            <a:pPr marL="514350" indent="-514350" eaLnBrk="1" hangingPunct="1">
              <a:lnSpc>
                <a:spcPct val="170000"/>
              </a:lnSpc>
              <a:buClr>
                <a:schemeClr val="tx1"/>
              </a:buClr>
              <a:buFont typeface="Wingdings" panose="05000000000000000000" pitchFamily="2" charset="2"/>
              <a:buAutoNum type="arabicPeriod" startAt="2"/>
            </a:pPr>
            <a:r>
              <a:rPr lang="en-US" altLang="en-US" sz="3100" dirty="0"/>
              <a:t>To enable a qualified individual with a disability to  </a:t>
            </a:r>
            <a:r>
              <a:rPr lang="en-US" altLang="en-US" sz="3100" b="1" u="sng" dirty="0">
                <a:solidFill>
                  <a:srgbClr val="000066"/>
                </a:solidFill>
              </a:rPr>
              <a:t>perform</a:t>
            </a:r>
            <a:r>
              <a:rPr lang="en-US" altLang="en-US" sz="3100" dirty="0"/>
              <a:t> the </a:t>
            </a:r>
            <a:r>
              <a:rPr lang="en-US" altLang="en-US" sz="3100" b="1" u="sng" dirty="0">
                <a:solidFill>
                  <a:srgbClr val="000066"/>
                </a:solidFill>
              </a:rPr>
              <a:t>essential functions</a:t>
            </a:r>
            <a:r>
              <a:rPr lang="en-US" altLang="en-US" sz="3100" dirty="0">
                <a:solidFill>
                  <a:srgbClr val="000066"/>
                </a:solidFill>
              </a:rPr>
              <a:t> </a:t>
            </a:r>
            <a:r>
              <a:rPr lang="en-US" altLang="en-US" sz="3100" dirty="0"/>
              <a:t>of a job</a:t>
            </a:r>
          </a:p>
          <a:p>
            <a:pPr lvl="1">
              <a:lnSpc>
                <a:spcPct val="170000"/>
              </a:lnSpc>
              <a:buClr>
                <a:schemeClr val="tx1"/>
              </a:buClr>
              <a:buFont typeface="Wingdings" panose="05000000000000000000" pitchFamily="2" charset="2"/>
              <a:buChar char="ü"/>
            </a:pPr>
            <a:r>
              <a:rPr lang="en-US" altLang="en-US" sz="2800" dirty="0"/>
              <a:t>A note regarding </a:t>
            </a:r>
            <a:r>
              <a:rPr lang="en-US" altLang="en-US" sz="2800" b="1" u="sng" dirty="0">
                <a:solidFill>
                  <a:srgbClr val="000066"/>
                </a:solidFill>
              </a:rPr>
              <a:t>marginal functions elimination</a:t>
            </a:r>
            <a:endParaRPr lang="en-US" altLang="en-US" sz="2800" dirty="0"/>
          </a:p>
          <a:p>
            <a:pPr eaLnBrk="1" hangingPunct="1">
              <a:lnSpc>
                <a:spcPct val="170000"/>
              </a:lnSpc>
              <a:buClr>
                <a:schemeClr val="tx1"/>
              </a:buClr>
              <a:buFont typeface="Wingdings" panose="05000000000000000000" pitchFamily="2" charset="2"/>
              <a:buNone/>
            </a:pPr>
            <a:r>
              <a:rPr lang="en-US" altLang="en-US" sz="3100" b="1" dirty="0"/>
              <a:t>3.  </a:t>
            </a:r>
            <a:r>
              <a:rPr lang="en-US" altLang="en-US" sz="3100" dirty="0"/>
              <a:t>To enable an employee with a disability to enjoy equal  </a:t>
            </a:r>
            <a:r>
              <a:rPr lang="en-US" altLang="en-US" sz="3100" b="1" u="sng" dirty="0">
                <a:solidFill>
                  <a:srgbClr val="000066"/>
                </a:solidFill>
              </a:rPr>
              <a:t>benefits and privileges</a:t>
            </a:r>
            <a:r>
              <a:rPr lang="en-US" altLang="en-US" sz="3100" dirty="0">
                <a:solidFill>
                  <a:srgbClr val="000066"/>
                </a:solidFill>
              </a:rPr>
              <a:t> </a:t>
            </a:r>
            <a:r>
              <a:rPr lang="en-US" altLang="en-US" sz="3100" dirty="0"/>
              <a:t>of employment</a:t>
            </a:r>
          </a:p>
          <a:p>
            <a:pPr>
              <a:lnSpc>
                <a:spcPct val="170000"/>
              </a:lnSpc>
              <a:buFont typeface="Wingdings" panose="05000000000000000000" pitchFamily="2" charset="2"/>
              <a:buChar char="v"/>
            </a:pPr>
            <a:r>
              <a:rPr lang="en-US" b="1" dirty="0">
                <a:solidFill>
                  <a:srgbClr val="FF0000"/>
                </a:solidFill>
              </a:rPr>
              <a:t>Handout</a:t>
            </a:r>
            <a:r>
              <a:rPr lang="en-US" dirty="0">
                <a:solidFill>
                  <a:srgbClr val="FF0000"/>
                </a:solidFill>
              </a:rPr>
              <a:t>:</a:t>
            </a:r>
            <a:r>
              <a:rPr lang="en-US" dirty="0">
                <a:solidFill>
                  <a:srgbClr val="C00000"/>
                </a:solidFill>
              </a:rPr>
              <a:t> </a:t>
            </a:r>
            <a:r>
              <a:rPr lang="en-US" b="1" i="1" dirty="0">
                <a:solidFill>
                  <a:srgbClr val="C00000"/>
                </a:solidFill>
              </a:rPr>
              <a:t>Employee Accommodation Request Form </a:t>
            </a:r>
            <a:r>
              <a:rPr lang="en-US" b="1" i="1" u="sng" dirty="0">
                <a:solidFill>
                  <a:srgbClr val="C00000"/>
                </a:solidFill>
              </a:rPr>
              <a:t>EXAMPLE</a:t>
            </a:r>
            <a:endParaRPr lang="en-US" b="1" i="1" dirty="0">
              <a:solidFill>
                <a:srgbClr val="C00000"/>
              </a:solidFill>
            </a:endParaRPr>
          </a:p>
          <a:p>
            <a:pPr eaLnBrk="1" hangingPunct="1">
              <a:lnSpc>
                <a:spcPct val="170000"/>
              </a:lnSpc>
            </a:pPr>
            <a:endParaRPr lang="en-US" altLang="en-US" sz="3100" b="1" u="sng" dirty="0">
              <a:solidFill>
                <a:srgbClr val="000066"/>
              </a:solidFill>
            </a:endParaRPr>
          </a:p>
          <a:p>
            <a:pPr marL="0" indent="0" eaLnBrk="1" hangingPunct="1">
              <a:lnSpc>
                <a:spcPct val="170000"/>
              </a:lnSpc>
              <a:buNone/>
            </a:pPr>
            <a:endParaRPr lang="en-US" altLang="en-US" sz="3100" b="1" u="sng" dirty="0">
              <a:solidFill>
                <a:srgbClr val="000066"/>
              </a:solidFill>
            </a:endParaRPr>
          </a:p>
          <a:p>
            <a:pPr eaLnBrk="1" hangingPunct="1">
              <a:buFont typeface="Wingdings" panose="05000000000000000000" pitchFamily="2" charset="2"/>
              <a:buNone/>
            </a:pPr>
            <a:endParaRPr lang="en-US" altLang="en-US" dirty="0"/>
          </a:p>
        </p:txBody>
      </p:sp>
      <p:pic>
        <p:nvPicPr>
          <p:cNvPr id="2" name="Picture 5">
            <a:extLst>
              <a:ext uri="{FF2B5EF4-FFF2-40B4-BE49-F238E27FC236}">
                <a16:creationId xmlns:a16="http://schemas.microsoft.com/office/drawing/2014/main" id="{5E8EC76A-7ABC-D6EB-974F-939E4E88352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FE7FDAC-D088-4743-BDF7-1740ABE393D5}"/>
              </a:ext>
            </a:extLst>
          </p:cNvPr>
          <p:cNvSpPr>
            <a:spLocks noGrp="1"/>
          </p:cNvSpPr>
          <p:nvPr>
            <p:ph type="sldNum" sz="quarter" idx="12"/>
          </p:nvPr>
        </p:nvSpPr>
        <p:spPr/>
        <p:txBody>
          <a:bodyPr/>
          <a:lstStyle/>
          <a:p>
            <a:fld id="{28D8CCD8-4271-4188-8519-0F52A648B77A}"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C921-CC52-5D3B-C532-9447651C2E5B}"/>
              </a:ext>
              <a:ext uri="{C183D7F6-B498-43B3-948B-1728B52AA6E4}">
                <adec:decorative xmlns:adec="http://schemas.microsoft.com/office/drawing/2017/decorative" val="0"/>
              </a:ext>
            </a:extLst>
          </p:cNvPr>
          <p:cNvSpPr>
            <a:spLocks noGrp="1"/>
          </p:cNvSpPr>
          <p:nvPr>
            <p:ph type="title"/>
          </p:nvPr>
        </p:nvSpPr>
        <p:spPr>
          <a:xfrm>
            <a:off x="982133" y="457202"/>
            <a:ext cx="7704667" cy="587578"/>
          </a:xfrm>
        </p:spPr>
        <p:txBody>
          <a:bodyPr>
            <a:normAutofit/>
          </a:bodyPr>
          <a:lstStyle/>
          <a:p>
            <a:r>
              <a:rPr lang="en-US" sz="500" dirty="0"/>
              <a:t>Southwest ADA Center</a:t>
            </a:r>
          </a:p>
        </p:txBody>
      </p:sp>
      <p:pic>
        <p:nvPicPr>
          <p:cNvPr id="5" name="Picture 4" descr="The Southwest ADA Center at ILRU logo">
            <a:extLst>
              <a:ext uri="{FF2B5EF4-FFF2-40B4-BE49-F238E27FC236}">
                <a16:creationId xmlns:a16="http://schemas.microsoft.com/office/drawing/2014/main" id="{9D110C45-4281-581F-F105-939B66A489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79829" y="516083"/>
            <a:ext cx="3132092" cy="937341"/>
          </a:xfrm>
          <a:prstGeom prst="rect">
            <a:avLst/>
          </a:prstGeom>
          <a:noFill/>
          <a:ln>
            <a:noFill/>
          </a:ln>
        </p:spPr>
      </p:pic>
      <p:sp>
        <p:nvSpPr>
          <p:cNvPr id="3" name="Content Placeholder 2">
            <a:extLst>
              <a:ext uri="{FF2B5EF4-FFF2-40B4-BE49-F238E27FC236}">
                <a16:creationId xmlns:a16="http://schemas.microsoft.com/office/drawing/2014/main" id="{E27A34DD-D10E-DC60-457B-62278DDAB260}"/>
              </a:ext>
            </a:extLst>
          </p:cNvPr>
          <p:cNvSpPr>
            <a:spLocks noGrp="1"/>
          </p:cNvSpPr>
          <p:nvPr>
            <p:ph idx="1"/>
          </p:nvPr>
        </p:nvSpPr>
        <p:spPr>
          <a:xfrm>
            <a:off x="783324" y="1644530"/>
            <a:ext cx="3976217" cy="4475816"/>
          </a:xfrm>
        </p:spPr>
        <p:txBody>
          <a:bodyPr/>
          <a:lstStyle/>
          <a:p>
            <a:pPr>
              <a:lnSpc>
                <a:spcPct val="150000"/>
              </a:lnSpc>
              <a:defRPr/>
            </a:pPr>
            <a:r>
              <a:rPr lang="en-US" b="1" dirty="0">
                <a:solidFill>
                  <a:schemeClr val="accent5">
                    <a:lumMod val="10000"/>
                  </a:schemeClr>
                </a:solidFill>
              </a:rPr>
              <a:t>The Leading Resource </a:t>
            </a:r>
            <a:endParaRPr lang="en-US" dirty="0">
              <a:solidFill>
                <a:schemeClr val="accent5">
                  <a:lumMod val="10000"/>
                </a:schemeClr>
              </a:solidFill>
            </a:endParaRPr>
          </a:p>
          <a:p>
            <a:pPr marL="428625" lvl="1">
              <a:lnSpc>
                <a:spcPct val="150000"/>
              </a:lnSpc>
              <a:defRPr/>
            </a:pPr>
            <a:r>
              <a:rPr lang="en-US" sz="1800" dirty="0"/>
              <a:t> ADA &amp; other disability related laws</a:t>
            </a:r>
          </a:p>
          <a:p>
            <a:pPr marL="210741" lvl="1" indent="-210741">
              <a:lnSpc>
                <a:spcPct val="150000"/>
              </a:lnSpc>
              <a:defRPr/>
            </a:pPr>
            <a:r>
              <a:rPr lang="en-US" sz="1800" b="1" dirty="0">
                <a:solidFill>
                  <a:schemeClr val="accent5">
                    <a:lumMod val="10000"/>
                  </a:schemeClr>
                </a:solidFill>
              </a:rPr>
              <a:t>Serves a wide range of audiences </a:t>
            </a:r>
            <a:endParaRPr lang="en-US" sz="1800" dirty="0"/>
          </a:p>
          <a:p>
            <a:pPr marL="480060" lvl="1">
              <a:defRPr/>
            </a:pPr>
            <a:r>
              <a:rPr lang="en-US" sz="1800" dirty="0"/>
              <a:t>employers</a:t>
            </a:r>
          </a:p>
          <a:p>
            <a:pPr marL="480060" lvl="1">
              <a:defRPr/>
            </a:pPr>
            <a:r>
              <a:rPr lang="en-US" sz="1800" dirty="0"/>
              <a:t>businesses</a:t>
            </a:r>
          </a:p>
          <a:p>
            <a:pPr marL="480060" lvl="1">
              <a:defRPr/>
            </a:pPr>
            <a:r>
              <a:rPr lang="en-US" sz="1800" dirty="0"/>
              <a:t>government agencies</a:t>
            </a:r>
          </a:p>
          <a:p>
            <a:pPr marL="480060" lvl="1">
              <a:defRPr/>
            </a:pPr>
            <a:r>
              <a:rPr lang="en-US" sz="1800" dirty="0"/>
              <a:t>justice system</a:t>
            </a:r>
          </a:p>
          <a:p>
            <a:pPr marL="480060" lvl="1">
              <a:defRPr/>
            </a:pPr>
            <a:r>
              <a:rPr lang="en-US" sz="1800" dirty="0"/>
              <a:t>schools </a:t>
            </a:r>
          </a:p>
          <a:p>
            <a:pPr marL="480060" lvl="1">
              <a:defRPr/>
            </a:pPr>
            <a:r>
              <a:rPr lang="en-US" sz="1800" dirty="0"/>
              <a:t>nonprofits</a:t>
            </a:r>
          </a:p>
          <a:p>
            <a:pPr marL="480060" lvl="1">
              <a:defRPr/>
            </a:pPr>
            <a:r>
              <a:rPr lang="en-US" sz="1800" dirty="0"/>
              <a:t>people with disabilities </a:t>
            </a:r>
          </a:p>
          <a:p>
            <a:pPr marL="0" indent="0">
              <a:buNone/>
            </a:pPr>
            <a:endParaRPr lang="en-US" dirty="0"/>
          </a:p>
        </p:txBody>
      </p:sp>
      <p:sp>
        <p:nvSpPr>
          <p:cNvPr id="7" name="TextBox 6">
            <a:extLst>
              <a:ext uri="{FF2B5EF4-FFF2-40B4-BE49-F238E27FC236}">
                <a16:creationId xmlns:a16="http://schemas.microsoft.com/office/drawing/2014/main" id="{66B205DE-FB48-F92F-264A-9DE9B47DC870}"/>
              </a:ext>
            </a:extLst>
          </p:cNvPr>
          <p:cNvSpPr txBox="1"/>
          <p:nvPr/>
        </p:nvSpPr>
        <p:spPr>
          <a:xfrm>
            <a:off x="4971393" y="1453424"/>
            <a:ext cx="3715407" cy="4985980"/>
          </a:xfrm>
          <a:prstGeom prst="rect">
            <a:avLst/>
          </a:prstGeom>
          <a:noFill/>
        </p:spPr>
        <p:txBody>
          <a:bodyPr wrap="square">
            <a:spAutoFit/>
          </a:bodyPr>
          <a:lstStyle/>
          <a:p>
            <a:pPr eaLnBrk="1" hangingPunct="1">
              <a:lnSpc>
                <a:spcPct val="150000"/>
              </a:lnSpc>
            </a:pPr>
            <a:r>
              <a:rPr lang="en-US" altLang="en-US" b="1" dirty="0"/>
              <a:t>Expert staff </a:t>
            </a:r>
            <a:r>
              <a:rPr lang="en-US" altLang="en-US" dirty="0"/>
              <a:t>are available to provide </a:t>
            </a:r>
            <a:r>
              <a:rPr lang="en-US" altLang="en-US" b="1" u="sng" dirty="0"/>
              <a:t>training</a:t>
            </a:r>
            <a:r>
              <a:rPr lang="en-US" altLang="en-US" dirty="0"/>
              <a:t>, </a:t>
            </a:r>
            <a:r>
              <a:rPr lang="en-US" altLang="en-US" b="1" u="sng" dirty="0"/>
              <a:t>publications</a:t>
            </a:r>
            <a:r>
              <a:rPr lang="en-US" altLang="en-US" b="1" dirty="0"/>
              <a:t> </a:t>
            </a:r>
            <a:r>
              <a:rPr lang="en-US" altLang="en-US" dirty="0"/>
              <a:t>and respond to your </a:t>
            </a:r>
            <a:r>
              <a:rPr lang="en-US" altLang="en-US" b="1" u="sng" dirty="0"/>
              <a:t>inquiries.</a:t>
            </a:r>
            <a:endParaRPr lang="en-US" altLang="en-US" dirty="0"/>
          </a:p>
          <a:p>
            <a:pPr eaLnBrk="1" hangingPunct="1">
              <a:lnSpc>
                <a:spcPct val="150000"/>
              </a:lnSpc>
            </a:pPr>
            <a:r>
              <a:rPr lang="en-US" altLang="en-US" dirty="0"/>
              <a:t>Web Site: </a:t>
            </a:r>
            <a:r>
              <a:rPr lang="en-US" altLang="en-US" dirty="0">
                <a:hlinkClick r:id="rId4"/>
              </a:rPr>
              <a:t>www.southwestADA.org</a:t>
            </a:r>
            <a:endParaRPr lang="en-US" altLang="en-US" dirty="0"/>
          </a:p>
          <a:p>
            <a:pPr>
              <a:lnSpc>
                <a:spcPct val="150000"/>
              </a:lnSpc>
            </a:pPr>
            <a:r>
              <a:rPr lang="en-US" altLang="en-US" dirty="0"/>
              <a:t>Hot Line:</a:t>
            </a:r>
            <a:r>
              <a:rPr lang="en-US" altLang="en-US" sz="2400" dirty="0"/>
              <a:t> </a:t>
            </a:r>
            <a:r>
              <a:rPr lang="en-US" altLang="en-US" sz="2400" dirty="0">
                <a:highlight>
                  <a:srgbClr val="FFFF00"/>
                </a:highlight>
              </a:rPr>
              <a:t>1-800-949-4232</a:t>
            </a:r>
            <a:r>
              <a:rPr lang="en-US" altLang="en-US" sz="2400" dirty="0"/>
              <a:t> </a:t>
            </a: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400" i="1" dirty="0">
              <a:ea typeface="Calibri" panose="020F0502020204030204" pitchFamily="34" charset="0"/>
              <a:cs typeface="Times New Roman" panose="02020603050405020304" pitchFamily="18" charset="0"/>
            </a:endParaRPr>
          </a:p>
          <a:p>
            <a:pPr marL="0" indent="0">
              <a:buNone/>
            </a:pPr>
            <a:endParaRPr lang="en-US" sz="1400" i="1" dirty="0">
              <a:ea typeface="Calibri" panose="020F0502020204030204" pitchFamily="34" charset="0"/>
              <a:cs typeface="Times New Roman" panose="02020603050405020304" pitchFamily="18" charset="0"/>
            </a:endParaRPr>
          </a:p>
          <a:p>
            <a:pPr marL="0" indent="0">
              <a:buNone/>
            </a:pPr>
            <a:endParaRPr lang="en-US" sz="1400" i="1" dirty="0">
              <a:ea typeface="Calibri" panose="020F0502020204030204" pitchFamily="34" charset="0"/>
              <a:cs typeface="Times New Roman" panose="02020603050405020304" pitchFamily="18" charset="0"/>
            </a:endParaRPr>
          </a:p>
          <a:p>
            <a:pPr marL="0" indent="0">
              <a:buNone/>
            </a:pPr>
            <a:endParaRPr lang="en-US" sz="1400" i="1" dirty="0">
              <a:ea typeface="Calibri" panose="020F0502020204030204" pitchFamily="34" charset="0"/>
              <a:cs typeface="Times New Roman" panose="02020603050405020304" pitchFamily="18" charset="0"/>
            </a:endParaRPr>
          </a:p>
          <a:p>
            <a:pPr marL="0" indent="0">
              <a:buNone/>
            </a:pPr>
            <a:endParaRPr lang="en-US" sz="1400" i="1" dirty="0">
              <a:ea typeface="Calibri" panose="020F0502020204030204" pitchFamily="34" charset="0"/>
              <a:cs typeface="Times New Roman" panose="02020603050405020304" pitchFamily="18" charset="0"/>
            </a:endParaRPr>
          </a:p>
          <a:p>
            <a:pPr marL="0" indent="0">
              <a:buNone/>
            </a:pPr>
            <a:r>
              <a:rPr lang="en-US" sz="1400" i="1" dirty="0">
                <a:ea typeface="Calibri" panose="020F0502020204030204" pitchFamily="34" charset="0"/>
                <a:cs typeface="Times New Roman" panose="02020603050405020304" pitchFamily="18" charset="0"/>
              </a:rPr>
              <a:t>The Center is part of the </a:t>
            </a:r>
            <a:r>
              <a:rPr lang="en-US" sz="1400" i="1" u="sng" dirty="0">
                <a:solidFill>
                  <a:srgbClr val="0563C1"/>
                </a:solidFill>
                <a:ea typeface="Calibri" panose="020F0502020204030204" pitchFamily="34" charset="0"/>
                <a:cs typeface="Times New Roman" panose="02020603050405020304" pitchFamily="18" charset="0"/>
                <a:hlinkClick r:id="rId5"/>
              </a:rPr>
              <a:t>ADA National Network</a:t>
            </a:r>
            <a:r>
              <a:rPr lang="en-US" sz="1400" i="1" dirty="0">
                <a:solidFill>
                  <a:srgbClr val="0563C1"/>
                </a:solidFill>
                <a:ea typeface="Calibri" panose="020F0502020204030204" pitchFamily="34" charset="0"/>
                <a:cs typeface="Times New Roman" panose="02020603050405020304" pitchFamily="18" charset="0"/>
              </a:rPr>
              <a:t> </a:t>
            </a:r>
            <a:r>
              <a:rPr lang="en-US" sz="1400" i="1" dirty="0">
                <a:ea typeface="Calibri" panose="020F0502020204030204" pitchFamily="34" charset="0"/>
                <a:cs typeface="Times New Roman" panose="02020603050405020304" pitchFamily="18" charset="0"/>
              </a:rPr>
              <a:t>funded by the National Institute on Disability, Independent Living, and Rehabilitation Research (</a:t>
            </a:r>
            <a:r>
              <a:rPr lang="en-US" sz="1400" i="1" dirty="0" err="1">
                <a:ea typeface="Calibri" panose="020F0502020204030204" pitchFamily="34" charset="0"/>
                <a:cs typeface="Times New Roman" panose="02020603050405020304" pitchFamily="18" charset="0"/>
              </a:rPr>
              <a:t>NIDILRR</a:t>
            </a:r>
            <a:r>
              <a:rPr lang="en-US" sz="1400" i="1" dirty="0">
                <a:ea typeface="Calibri" panose="020F0502020204030204" pitchFamily="34" charset="0"/>
                <a:cs typeface="Times New Roman" panose="02020603050405020304" pitchFamily="18" charset="0"/>
              </a:rPr>
              <a:t>) of the US Department of Health and Human Services</a:t>
            </a:r>
            <a:r>
              <a:rPr lang="en-US" i="1" dirty="0">
                <a:ea typeface="Calibri" panose="020F0502020204030204" pitchFamily="34" charset="0"/>
                <a:cs typeface="Times New Roman" panose="02020603050405020304" pitchFamily="18" charset="0"/>
              </a:rPr>
              <a:t>.</a:t>
            </a:r>
            <a:endParaRPr lang="en-US" i="1" u="sng" dirty="0">
              <a:ea typeface="Calibri" panose="020F0502020204030204" pitchFamily="34" charset="0"/>
              <a:cs typeface="Times New Roman" panose="02020603050405020304" pitchFamily="18" charset="0"/>
            </a:endParaRPr>
          </a:p>
        </p:txBody>
      </p:sp>
      <p:pic>
        <p:nvPicPr>
          <p:cNvPr id="8" name="Picture 7" descr="10 ADA regional centers as shown on a map of the U.S.">
            <a:extLst>
              <a:ext uri="{FF2B5EF4-FFF2-40B4-BE49-F238E27FC236}">
                <a16:creationId xmlns:a16="http://schemas.microsoft.com/office/drawing/2014/main" id="{99B6D41C-D2B4-187A-FDF5-BA98B2834DC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6471" y="3807203"/>
            <a:ext cx="2425249" cy="1463040"/>
          </a:xfrm>
          <a:prstGeom prst="rect">
            <a:avLst/>
          </a:prstGeom>
          <a:noFill/>
          <a:ln>
            <a:noFill/>
          </a:ln>
        </p:spPr>
      </p:pic>
      <p:sp>
        <p:nvSpPr>
          <p:cNvPr id="4" name="Slide Number Placeholder 3">
            <a:extLst>
              <a:ext uri="{FF2B5EF4-FFF2-40B4-BE49-F238E27FC236}">
                <a16:creationId xmlns:a16="http://schemas.microsoft.com/office/drawing/2014/main" id="{271B0750-0D08-8A80-D32E-4C75F2C04259}"/>
              </a:ext>
            </a:extLst>
          </p:cNvPr>
          <p:cNvSpPr>
            <a:spLocks noGrp="1"/>
          </p:cNvSpPr>
          <p:nvPr>
            <p:ph type="sldNum" sz="quarter" idx="12"/>
          </p:nvPr>
        </p:nvSpPr>
        <p:spPr/>
        <p:txBody>
          <a:bodyPr/>
          <a:lstStyle/>
          <a:p>
            <a:fld id="{28D8CCD8-4271-4188-8519-0F52A648B77A}" type="slidenum">
              <a:rPr lang="en-US" smtClean="0"/>
              <a:t>3</a:t>
            </a:fld>
            <a:endParaRPr lang="en-US"/>
          </a:p>
        </p:txBody>
      </p:sp>
    </p:spTree>
    <p:extLst>
      <p:ext uri="{BB962C8B-B14F-4D97-AF65-F5344CB8AC3E}">
        <p14:creationId xmlns:p14="http://schemas.microsoft.com/office/powerpoint/2010/main" val="3646346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634B108-574C-4069-9B82-DAF206A991F5}"/>
              </a:ext>
            </a:extLst>
          </p:cNvPr>
          <p:cNvSpPr>
            <a:spLocks noGrp="1" noChangeArrowheads="1"/>
          </p:cNvSpPr>
          <p:nvPr>
            <p:ph type="title"/>
          </p:nvPr>
        </p:nvSpPr>
        <p:spPr>
          <a:xfrm>
            <a:off x="797028" y="622389"/>
            <a:ext cx="7718939" cy="857251"/>
          </a:xfrm>
        </p:spPr>
        <p:txBody>
          <a:bodyPr lIns="274320" anchor="t" anchorCtr="0">
            <a:noAutofit/>
          </a:bodyPr>
          <a:lstStyle/>
          <a:p>
            <a:pPr eaLnBrk="1" hangingPunct="1"/>
            <a:r>
              <a:rPr lang="en-US" altLang="en-US" sz="3000" b="1" dirty="0">
                <a:cs typeface="Arial" panose="020B0604020202020204" pitchFamily="34" charset="0"/>
              </a:rPr>
              <a:t>Determining If You Have an ADA Issue</a:t>
            </a:r>
            <a:br>
              <a:rPr lang="en-US" altLang="en-US" sz="3000" b="1" dirty="0">
                <a:cs typeface="Arial" panose="020B0604020202020204" pitchFamily="34" charset="0"/>
              </a:rPr>
            </a:br>
            <a:r>
              <a:rPr lang="en-US" altLang="en-US" sz="3200" b="1" dirty="0">
                <a:cs typeface="Arial" panose="020B0604020202020204" pitchFamily="34" charset="0"/>
              </a:rPr>
              <a:t>      </a:t>
            </a:r>
            <a:r>
              <a:rPr lang="en-US" altLang="en-US" sz="2000" b="1" dirty="0">
                <a:cs typeface="Arial" panose="020B0604020202020204" pitchFamily="34" charset="0"/>
              </a:rPr>
              <a:t>Always do the analysis.  Always stay with this order!</a:t>
            </a:r>
          </a:p>
        </p:txBody>
      </p:sp>
      <p:sp>
        <p:nvSpPr>
          <p:cNvPr id="49155" name="Rectangle 3">
            <a:extLst>
              <a:ext uri="{FF2B5EF4-FFF2-40B4-BE49-F238E27FC236}">
                <a16:creationId xmlns:a16="http://schemas.microsoft.com/office/drawing/2014/main" id="{93768DAE-A65B-43C3-AC00-809EC161A264}"/>
              </a:ext>
            </a:extLst>
          </p:cNvPr>
          <p:cNvSpPr>
            <a:spLocks noGrp="1" noChangeArrowheads="1"/>
          </p:cNvSpPr>
          <p:nvPr>
            <p:ph idx="1"/>
          </p:nvPr>
        </p:nvSpPr>
        <p:spPr>
          <a:xfrm>
            <a:off x="894606" y="1717380"/>
            <a:ext cx="8023252" cy="4518231"/>
          </a:xfrm>
        </p:spPr>
        <p:txBody>
          <a:bodyPr lIns="274320" anchor="t" anchorCtr="0">
            <a:normAutofit fontScale="92500"/>
          </a:bodyPr>
          <a:lstStyle/>
          <a:p>
            <a:pPr eaLnBrk="1" hangingPunct="1">
              <a:lnSpc>
                <a:spcPct val="150000"/>
              </a:lnSpc>
              <a:buFont typeface="Wingdings" panose="05000000000000000000" pitchFamily="2" charset="2"/>
              <a:buNone/>
            </a:pPr>
            <a:r>
              <a:rPr lang="en-US" altLang="en-US" sz="2200" dirty="0"/>
              <a:t>Relevant portions of the ADA require:</a:t>
            </a:r>
          </a:p>
          <a:p>
            <a:pPr eaLnBrk="1" hangingPunct="1">
              <a:lnSpc>
                <a:spcPct val="150000"/>
              </a:lnSpc>
              <a:buFont typeface="Wingdings" panose="05000000000000000000" pitchFamily="2" charset="2"/>
              <a:buChar char="ü"/>
            </a:pPr>
            <a:r>
              <a:rPr lang="en-US" altLang="en-US" sz="2200" b="1" dirty="0"/>
              <a:t>a covered employer; </a:t>
            </a:r>
          </a:p>
          <a:p>
            <a:pPr eaLnBrk="1" hangingPunct="1">
              <a:lnSpc>
                <a:spcPct val="150000"/>
              </a:lnSpc>
              <a:buFont typeface="Wingdings" panose="05000000000000000000" pitchFamily="2" charset="2"/>
              <a:buChar char="ü"/>
            </a:pPr>
            <a:r>
              <a:rPr lang="en-US" altLang="en-US" sz="2200" b="1" dirty="0"/>
              <a:t>to provide reasonable accommodation; </a:t>
            </a:r>
          </a:p>
          <a:p>
            <a:pPr eaLnBrk="1" hangingPunct="1">
              <a:lnSpc>
                <a:spcPct val="150000"/>
              </a:lnSpc>
              <a:buFont typeface="Wingdings" panose="05000000000000000000" pitchFamily="2" charset="2"/>
              <a:buChar char="ü"/>
            </a:pPr>
            <a:r>
              <a:rPr lang="en-US" altLang="en-US" sz="2200" b="1" dirty="0"/>
              <a:t>to otherwise qualified individuals; </a:t>
            </a:r>
          </a:p>
          <a:p>
            <a:pPr eaLnBrk="1" hangingPunct="1">
              <a:lnSpc>
                <a:spcPct val="150000"/>
              </a:lnSpc>
              <a:buFont typeface="Wingdings" panose="05000000000000000000" pitchFamily="2" charset="2"/>
              <a:buChar char="ü"/>
            </a:pPr>
            <a:r>
              <a:rPr lang="en-US" altLang="en-US" sz="2200" b="1" dirty="0"/>
              <a:t>with disabilities;</a:t>
            </a:r>
          </a:p>
          <a:p>
            <a:pPr eaLnBrk="1" hangingPunct="1">
              <a:lnSpc>
                <a:spcPct val="150000"/>
              </a:lnSpc>
              <a:buFont typeface="Wingdings" panose="05000000000000000000" pitchFamily="2" charset="2"/>
              <a:buChar char="ü"/>
            </a:pPr>
            <a:r>
              <a:rPr lang="en-US" altLang="en-US" sz="2200" b="1" dirty="0"/>
              <a:t>who are employees or applicants for employment;</a:t>
            </a:r>
          </a:p>
          <a:p>
            <a:pPr eaLnBrk="1" hangingPunct="1">
              <a:lnSpc>
                <a:spcPct val="150000"/>
              </a:lnSpc>
              <a:buFont typeface="Wingdings" panose="05000000000000000000" pitchFamily="2" charset="2"/>
              <a:buChar char="ü"/>
            </a:pPr>
            <a:r>
              <a:rPr lang="en-US" altLang="en-US" sz="2200" b="1" dirty="0"/>
              <a:t>to perform essential job functions or apply for a job;</a:t>
            </a:r>
          </a:p>
          <a:p>
            <a:pPr eaLnBrk="1" hangingPunct="1">
              <a:lnSpc>
                <a:spcPct val="150000"/>
              </a:lnSpc>
              <a:buFont typeface="Wingdings" panose="05000000000000000000" pitchFamily="2" charset="2"/>
              <a:buChar char="ü"/>
            </a:pPr>
            <a:r>
              <a:rPr lang="en-US" altLang="en-US" sz="2200" b="1" dirty="0"/>
              <a:t>unless to do so would cause undue hardship or is unreasonable.</a:t>
            </a:r>
          </a:p>
          <a:p>
            <a:pPr eaLnBrk="1" hangingPunct="1"/>
            <a:endParaRPr lang="en-US" altLang="en-US" b="1" dirty="0"/>
          </a:p>
        </p:txBody>
      </p:sp>
      <p:pic>
        <p:nvPicPr>
          <p:cNvPr id="2" name="Picture 5">
            <a:extLst>
              <a:ext uri="{FF2B5EF4-FFF2-40B4-BE49-F238E27FC236}">
                <a16:creationId xmlns:a16="http://schemas.microsoft.com/office/drawing/2014/main" id="{37C70F68-B8A5-D764-FF8F-1E296C360F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78C8DB1-096B-402C-80D7-E1F47CBE0CA3}"/>
              </a:ext>
              <a:ext uri="{C183D7F6-B498-43B3-948B-1728B52AA6E4}">
                <adec:decorative xmlns:adec="http://schemas.microsoft.com/office/drawing/2017/decorative" val="0"/>
              </a:ext>
            </a:extLst>
          </p:cNvPr>
          <p:cNvSpPr>
            <a:spLocks noGrp="1"/>
          </p:cNvSpPr>
          <p:nvPr>
            <p:ph type="sldNum" sz="quarter" idx="12"/>
          </p:nvPr>
        </p:nvSpPr>
        <p:spPr/>
        <p:txBody>
          <a:bodyPr/>
          <a:lstStyle/>
          <a:p>
            <a:fld id="{28D8CCD8-4271-4188-8519-0F52A648B77A}"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57E3B39-6BB1-4D1A-A8FF-87A34F537964}"/>
              </a:ext>
            </a:extLst>
          </p:cNvPr>
          <p:cNvSpPr>
            <a:spLocks noGrp="1" noChangeArrowheads="1"/>
          </p:cNvSpPr>
          <p:nvPr>
            <p:ph type="title"/>
          </p:nvPr>
        </p:nvSpPr>
        <p:spPr>
          <a:xfrm>
            <a:off x="628650" y="794121"/>
            <a:ext cx="7886700" cy="548879"/>
          </a:xfrm>
        </p:spPr>
        <p:txBody>
          <a:bodyPr lIns="274320" anchor="t" anchorCtr="0">
            <a:noAutofit/>
          </a:bodyPr>
          <a:lstStyle/>
          <a:p>
            <a:pPr eaLnBrk="1" hangingPunct="1"/>
            <a:r>
              <a:rPr lang="en-US" altLang="en-US" sz="3000" b="1" dirty="0">
                <a:cs typeface="Arial" panose="020B0604020202020204" pitchFamily="34" charset="0"/>
              </a:rPr>
              <a:t>For Each Employee Go Back to the Basics!</a:t>
            </a:r>
          </a:p>
        </p:txBody>
      </p:sp>
      <p:sp>
        <p:nvSpPr>
          <p:cNvPr id="50179" name="Rectangle 3">
            <a:extLst>
              <a:ext uri="{FF2B5EF4-FFF2-40B4-BE49-F238E27FC236}">
                <a16:creationId xmlns:a16="http://schemas.microsoft.com/office/drawing/2014/main" id="{EDF5DD51-8AAF-4EC2-80CD-1B9C4C15B2DF}"/>
              </a:ext>
            </a:extLst>
          </p:cNvPr>
          <p:cNvSpPr>
            <a:spLocks noGrp="1" noChangeArrowheads="1"/>
          </p:cNvSpPr>
          <p:nvPr>
            <p:ph idx="1"/>
          </p:nvPr>
        </p:nvSpPr>
        <p:spPr>
          <a:xfrm>
            <a:off x="757084" y="1581127"/>
            <a:ext cx="8150942" cy="4355314"/>
          </a:xfrm>
        </p:spPr>
        <p:txBody>
          <a:bodyPr lIns="274320" anchor="t" anchorCtr="0">
            <a:normAutofit lnSpcReduction="10000"/>
          </a:bodyPr>
          <a:lstStyle/>
          <a:p>
            <a:pPr eaLnBrk="1" hangingPunct="1">
              <a:lnSpc>
                <a:spcPct val="110000"/>
              </a:lnSpc>
            </a:pPr>
            <a:r>
              <a:rPr lang="en-US" altLang="en-US" sz="2200" dirty="0"/>
              <a:t>Does the individual have a </a:t>
            </a:r>
            <a:r>
              <a:rPr lang="en-US" altLang="en-US" sz="2200" b="1" dirty="0"/>
              <a:t>Disability</a:t>
            </a:r>
            <a:r>
              <a:rPr lang="en-US" altLang="en-US" sz="2200" dirty="0"/>
              <a:t>?</a:t>
            </a:r>
          </a:p>
          <a:p>
            <a:pPr eaLnBrk="1" hangingPunct="1">
              <a:lnSpc>
                <a:spcPct val="110000"/>
              </a:lnSpc>
            </a:pPr>
            <a:r>
              <a:rPr lang="en-US" altLang="en-US" sz="2200" dirty="0"/>
              <a:t>Is the individual otherwise </a:t>
            </a:r>
            <a:r>
              <a:rPr lang="en-US" altLang="en-US" sz="2200" b="1" dirty="0"/>
              <a:t>Qualified</a:t>
            </a:r>
            <a:r>
              <a:rPr lang="en-US" altLang="en-US" sz="2200" dirty="0"/>
              <a:t>? </a:t>
            </a:r>
          </a:p>
          <a:p>
            <a:pPr lvl="1">
              <a:lnSpc>
                <a:spcPct val="110000"/>
              </a:lnSpc>
            </a:pPr>
            <a:r>
              <a:rPr lang="en-US" altLang="en-US" sz="2200" dirty="0"/>
              <a:t>M</a:t>
            </a:r>
            <a:r>
              <a:rPr lang="en-US" sz="2200" dirty="0"/>
              <a:t>eets skill, experience, education &amp; can perform the "essential functions" with or without reasonable accommodation</a:t>
            </a:r>
            <a:endParaRPr lang="en-US" altLang="en-US" sz="2200" dirty="0"/>
          </a:p>
          <a:p>
            <a:pPr eaLnBrk="1" hangingPunct="1">
              <a:lnSpc>
                <a:spcPct val="110000"/>
              </a:lnSpc>
            </a:pPr>
            <a:r>
              <a:rPr lang="en-US" altLang="en-US" sz="2200" dirty="0"/>
              <a:t>Does the accommodation </a:t>
            </a:r>
            <a:r>
              <a:rPr lang="en-US" altLang="en-US" sz="2200" b="1" dirty="0"/>
              <a:t>Remove</a:t>
            </a:r>
            <a:r>
              <a:rPr lang="en-US" altLang="en-US" sz="2200" dirty="0"/>
              <a:t> application or employment barriers?</a:t>
            </a:r>
          </a:p>
          <a:p>
            <a:pPr>
              <a:lnSpc>
                <a:spcPct val="110000"/>
              </a:lnSpc>
            </a:pPr>
            <a:r>
              <a:rPr lang="en-US" altLang="en-US" sz="2200" dirty="0"/>
              <a:t>Is the accommodation needed </a:t>
            </a:r>
            <a:r>
              <a:rPr lang="en-US" altLang="en-US" sz="2200" b="1" dirty="0"/>
              <a:t>Reasonable </a:t>
            </a:r>
            <a:r>
              <a:rPr lang="en-US" altLang="en-US" sz="2200" dirty="0"/>
              <a:t>or an </a:t>
            </a:r>
            <a:r>
              <a:rPr lang="en-US" altLang="en-US" sz="2200" b="1" dirty="0"/>
              <a:t>Undue Hardship </a:t>
            </a:r>
            <a:r>
              <a:rPr lang="en-US" altLang="en-US" sz="2200" dirty="0"/>
              <a:t>to do the essential job functions or to apply for the job? </a:t>
            </a:r>
          </a:p>
          <a:p>
            <a:pPr eaLnBrk="1" hangingPunct="1">
              <a:lnSpc>
                <a:spcPct val="110000"/>
              </a:lnSpc>
            </a:pPr>
            <a:r>
              <a:rPr lang="en-US" altLang="en-US" sz="2200" dirty="0"/>
              <a:t>Is the accommodation made being monitored to make sure it </a:t>
            </a:r>
            <a:r>
              <a:rPr lang="en-US" altLang="en-US" sz="2200" b="1" dirty="0"/>
              <a:t>Remains</a:t>
            </a:r>
            <a:r>
              <a:rPr lang="en-US" altLang="en-US" sz="2200" dirty="0"/>
              <a:t> </a:t>
            </a:r>
            <a:r>
              <a:rPr lang="en-US" altLang="en-US" sz="2200" b="1" dirty="0"/>
              <a:t>Effective</a:t>
            </a:r>
            <a:r>
              <a:rPr lang="en-US" altLang="en-US" sz="2200" dirty="0"/>
              <a:t>?</a:t>
            </a:r>
          </a:p>
          <a:p>
            <a:pPr eaLnBrk="1" hangingPunct="1">
              <a:lnSpc>
                <a:spcPct val="160000"/>
              </a:lnSpc>
            </a:pPr>
            <a:endParaRPr lang="en-US" altLang="en-US" dirty="0"/>
          </a:p>
        </p:txBody>
      </p:sp>
      <p:pic>
        <p:nvPicPr>
          <p:cNvPr id="2" name="Picture 5">
            <a:extLst>
              <a:ext uri="{FF2B5EF4-FFF2-40B4-BE49-F238E27FC236}">
                <a16:creationId xmlns:a16="http://schemas.microsoft.com/office/drawing/2014/main" id="{F93CDE1E-95C6-7346-EADB-4CA6E26B7E5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2AA2BFA-DE5E-4568-B2FD-7663BDBB0D87}"/>
              </a:ext>
            </a:extLst>
          </p:cNvPr>
          <p:cNvSpPr>
            <a:spLocks noGrp="1"/>
          </p:cNvSpPr>
          <p:nvPr>
            <p:ph type="sldNum" sz="quarter" idx="12"/>
          </p:nvPr>
        </p:nvSpPr>
        <p:spPr/>
        <p:txBody>
          <a:bodyPr/>
          <a:lstStyle/>
          <a:p>
            <a:fld id="{28D8CCD8-4271-4188-8519-0F52A648B77A}"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2FB5E8E5-7B55-44F1-BE82-52FD9A384288}"/>
              </a:ext>
            </a:extLst>
          </p:cNvPr>
          <p:cNvSpPr>
            <a:spLocks noGrp="1" noChangeArrowheads="1"/>
          </p:cNvSpPr>
          <p:nvPr>
            <p:ph type="title"/>
          </p:nvPr>
        </p:nvSpPr>
        <p:spPr>
          <a:xfrm>
            <a:off x="628650" y="856595"/>
            <a:ext cx="7886700" cy="734218"/>
          </a:xfrm>
        </p:spPr>
        <p:txBody>
          <a:bodyPr lIns="274320" anchor="t" anchorCtr="0">
            <a:normAutofit/>
          </a:bodyPr>
          <a:lstStyle/>
          <a:p>
            <a:r>
              <a:rPr lang="en-US" altLang="en-US" sz="3000" b="1" dirty="0">
                <a:cs typeface="Arial" panose="020B0604020202020204" pitchFamily="34" charset="0"/>
              </a:rPr>
              <a:t>RA Interactive Process</a:t>
            </a:r>
          </a:p>
        </p:txBody>
      </p:sp>
      <p:sp>
        <p:nvSpPr>
          <p:cNvPr id="51203" name="Content Placeholder 2">
            <a:extLst>
              <a:ext uri="{FF2B5EF4-FFF2-40B4-BE49-F238E27FC236}">
                <a16:creationId xmlns:a16="http://schemas.microsoft.com/office/drawing/2014/main" id="{7BD9653E-611C-4BD1-BD8F-EEEB1ACC257E}"/>
              </a:ext>
            </a:extLst>
          </p:cNvPr>
          <p:cNvSpPr>
            <a:spLocks noGrp="1" noChangeArrowheads="1"/>
          </p:cNvSpPr>
          <p:nvPr>
            <p:ph idx="1"/>
          </p:nvPr>
        </p:nvSpPr>
        <p:spPr>
          <a:xfrm>
            <a:off x="628650" y="1497227"/>
            <a:ext cx="8246114" cy="4704533"/>
          </a:xfrm>
        </p:spPr>
        <p:txBody>
          <a:bodyPr lIns="274320" anchor="t" anchorCtr="0"/>
          <a:lstStyle/>
          <a:p>
            <a:pPr>
              <a:lnSpc>
                <a:spcPct val="150000"/>
              </a:lnSpc>
            </a:pPr>
            <a:r>
              <a:rPr lang="en-US" altLang="en-US" sz="1951" dirty="0"/>
              <a:t> </a:t>
            </a:r>
            <a:r>
              <a:rPr lang="en-US" altLang="en-US" sz="2200" dirty="0"/>
              <a:t>According to EEOC guidance and case law, the ADA generally requires the employer and employee to engage in a flexible, cooperative, interactive process in order to identify a reasonable accommodation = Good Faith Effort.</a:t>
            </a:r>
          </a:p>
          <a:p>
            <a:pPr>
              <a:lnSpc>
                <a:spcPct val="150000"/>
              </a:lnSpc>
            </a:pPr>
            <a:r>
              <a:rPr lang="en-US" altLang="en-US" sz="2200" dirty="0"/>
              <a:t>The employer’s obligation to do so is normally triggered by an accommodation request. </a:t>
            </a:r>
          </a:p>
          <a:p>
            <a:pPr>
              <a:lnSpc>
                <a:spcPct val="150000"/>
              </a:lnSpc>
            </a:pPr>
            <a:r>
              <a:rPr lang="en-US" altLang="en-US" sz="2200" b="1" dirty="0"/>
              <a:t>Courts often rule in favor of the party who tried to engage in this process in good faith, and against the party who did not.</a:t>
            </a:r>
          </a:p>
        </p:txBody>
      </p:sp>
      <p:pic>
        <p:nvPicPr>
          <p:cNvPr id="2" name="Picture 5">
            <a:extLst>
              <a:ext uri="{FF2B5EF4-FFF2-40B4-BE49-F238E27FC236}">
                <a16:creationId xmlns:a16="http://schemas.microsoft.com/office/drawing/2014/main" id="{0C977FBD-9C5A-5BC2-DBC6-DC935D79279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BDFC9F4-EAA8-41E7-BDAD-65AF0DD5AE44}"/>
              </a:ext>
            </a:extLst>
          </p:cNvPr>
          <p:cNvSpPr>
            <a:spLocks noGrp="1"/>
          </p:cNvSpPr>
          <p:nvPr>
            <p:ph type="sldNum" sz="quarter" idx="12"/>
          </p:nvPr>
        </p:nvSpPr>
        <p:spPr/>
        <p:txBody>
          <a:bodyPr/>
          <a:lstStyle/>
          <a:p>
            <a:fld id="{28D8CCD8-4271-4188-8519-0F52A648B77A}"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E00781B-93FE-4336-8F59-342B0006C204}"/>
              </a:ext>
            </a:extLst>
          </p:cNvPr>
          <p:cNvSpPr>
            <a:spLocks noGrp="1" noChangeArrowheads="1"/>
          </p:cNvSpPr>
          <p:nvPr>
            <p:ph type="title"/>
          </p:nvPr>
        </p:nvSpPr>
        <p:spPr>
          <a:xfrm>
            <a:off x="913711" y="617254"/>
            <a:ext cx="7089057" cy="727280"/>
          </a:xfrm>
        </p:spPr>
        <p:txBody>
          <a:bodyPr lIns="274320" anchor="t" anchorCtr="0">
            <a:noAutofit/>
          </a:bodyPr>
          <a:lstStyle/>
          <a:p>
            <a:pPr eaLnBrk="1" hangingPunct="1"/>
            <a:r>
              <a:rPr lang="en-US" altLang="en-US" sz="3000" b="1" dirty="0">
                <a:cs typeface="Arial" panose="020B0604020202020204" pitchFamily="34" charset="0"/>
              </a:rPr>
              <a:t>Getting The Interactive Process Started</a:t>
            </a:r>
            <a:endParaRPr lang="en-US" altLang="en-US" sz="3000" b="1" i="1" dirty="0">
              <a:cs typeface="Arial" panose="020B0604020202020204" pitchFamily="34" charset="0"/>
            </a:endParaRPr>
          </a:p>
        </p:txBody>
      </p:sp>
      <p:sp>
        <p:nvSpPr>
          <p:cNvPr id="52227" name="Rectangle 3">
            <a:extLst>
              <a:ext uri="{FF2B5EF4-FFF2-40B4-BE49-F238E27FC236}">
                <a16:creationId xmlns:a16="http://schemas.microsoft.com/office/drawing/2014/main" id="{3233A78D-0A96-4963-97A7-B2A3934B942C}"/>
              </a:ext>
            </a:extLst>
          </p:cNvPr>
          <p:cNvSpPr>
            <a:spLocks noGrp="1" noChangeArrowheads="1"/>
          </p:cNvSpPr>
          <p:nvPr>
            <p:ph idx="1"/>
          </p:nvPr>
        </p:nvSpPr>
        <p:spPr>
          <a:xfrm>
            <a:off x="457200" y="1296861"/>
            <a:ext cx="8529403" cy="4943885"/>
          </a:xfrm>
        </p:spPr>
        <p:txBody>
          <a:bodyPr lIns="274320" anchor="t" anchorCtr="0">
            <a:noAutofit/>
          </a:bodyPr>
          <a:lstStyle/>
          <a:p>
            <a:pPr eaLnBrk="1" hangingPunct="1">
              <a:lnSpc>
                <a:spcPct val="150000"/>
              </a:lnSpc>
            </a:pPr>
            <a:r>
              <a:rPr lang="en-US" altLang="en-US" sz="2200" dirty="0"/>
              <a:t>RA </a:t>
            </a:r>
            <a:r>
              <a:rPr lang="en-US" altLang="en-US" sz="2200" b="1" dirty="0"/>
              <a:t>Policies &amp;Procedures</a:t>
            </a:r>
          </a:p>
          <a:p>
            <a:pPr lvl="1" eaLnBrk="1" hangingPunct="1">
              <a:lnSpc>
                <a:spcPct val="150000"/>
              </a:lnSpc>
            </a:pPr>
            <a:r>
              <a:rPr lang="en-US" altLang="en-US" sz="2200" dirty="0"/>
              <a:t>Make sure to include a process to monitor how accommodations are working and how leave as an RA interacts with FMLA </a:t>
            </a:r>
          </a:p>
          <a:p>
            <a:pPr eaLnBrk="1" hangingPunct="1">
              <a:lnSpc>
                <a:spcPct val="150000"/>
              </a:lnSpc>
            </a:pPr>
            <a:r>
              <a:rPr lang="en-US" altLang="en-US" sz="2200" dirty="0"/>
              <a:t>Individual </a:t>
            </a:r>
            <a:r>
              <a:rPr lang="en-US" altLang="en-US" sz="2200" b="1" dirty="0"/>
              <a:t>must let employer know </a:t>
            </a:r>
            <a:r>
              <a:rPr lang="en-US" altLang="en-US" sz="2200" dirty="0"/>
              <a:t>that an adjustment or change is needed for a disability/medical condition</a:t>
            </a:r>
          </a:p>
          <a:p>
            <a:pPr lvl="1" eaLnBrk="1" hangingPunct="1">
              <a:lnSpc>
                <a:spcPct val="150000"/>
              </a:lnSpc>
            </a:pPr>
            <a:r>
              <a:rPr lang="en-US" altLang="en-US" sz="2200" dirty="0"/>
              <a:t>Employer is not required to assume disability</a:t>
            </a:r>
          </a:p>
          <a:p>
            <a:pPr lvl="1">
              <a:lnSpc>
                <a:spcPct val="150000"/>
              </a:lnSpc>
              <a:spcBef>
                <a:spcPct val="25000"/>
              </a:spcBef>
              <a:spcAft>
                <a:spcPct val="25000"/>
              </a:spcAft>
            </a:pPr>
            <a:r>
              <a:rPr lang="en-US" altLang="en-US" sz="2200" dirty="0"/>
              <a:t>Not </a:t>
            </a:r>
            <a:r>
              <a:rPr lang="en-US" altLang="en-US" sz="2200" b="1" dirty="0"/>
              <a:t>obligated to observe </a:t>
            </a:r>
            <a:r>
              <a:rPr lang="en-US" altLang="en-US" sz="2200" dirty="0"/>
              <a:t>an employee for any behavior that may be disability related, and then decide the employee is disabled</a:t>
            </a:r>
          </a:p>
          <a:p>
            <a:pPr marL="0" indent="0" eaLnBrk="1" hangingPunct="1">
              <a:lnSpc>
                <a:spcPct val="100000"/>
              </a:lnSpc>
              <a:buNone/>
            </a:pPr>
            <a:endParaRPr lang="en-US" altLang="en-US" sz="2000" dirty="0"/>
          </a:p>
          <a:p>
            <a:pPr eaLnBrk="1" hangingPunct="1">
              <a:lnSpc>
                <a:spcPct val="150000"/>
              </a:lnSpc>
              <a:buFont typeface="Wingdings" panose="05000000000000000000" pitchFamily="2" charset="2"/>
              <a:buNone/>
            </a:pPr>
            <a:endParaRPr lang="en-US" altLang="en-US" sz="1800" dirty="0"/>
          </a:p>
        </p:txBody>
      </p:sp>
      <p:pic>
        <p:nvPicPr>
          <p:cNvPr id="2" name="Picture 5">
            <a:extLst>
              <a:ext uri="{FF2B5EF4-FFF2-40B4-BE49-F238E27FC236}">
                <a16:creationId xmlns:a16="http://schemas.microsoft.com/office/drawing/2014/main" id="{1ED2727F-1397-254C-82F6-8A3AE8A79E0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BBF2097-1765-4698-8519-11C154CDC760}"/>
              </a:ext>
            </a:extLst>
          </p:cNvPr>
          <p:cNvSpPr>
            <a:spLocks noGrp="1"/>
          </p:cNvSpPr>
          <p:nvPr>
            <p:ph type="sldNum" sz="quarter" idx="12"/>
          </p:nvPr>
        </p:nvSpPr>
        <p:spPr/>
        <p:txBody>
          <a:bodyPr/>
          <a:lstStyle/>
          <a:p>
            <a:fld id="{28D8CCD8-4271-4188-8519-0F52A648B77A}"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E00781B-93FE-4336-8F59-342B0006C204}"/>
              </a:ext>
            </a:extLst>
          </p:cNvPr>
          <p:cNvSpPr>
            <a:spLocks noGrp="1" noChangeArrowheads="1"/>
          </p:cNvSpPr>
          <p:nvPr>
            <p:ph type="title"/>
          </p:nvPr>
        </p:nvSpPr>
        <p:spPr>
          <a:xfrm>
            <a:off x="1027471" y="709854"/>
            <a:ext cx="7089057" cy="727280"/>
          </a:xfrm>
        </p:spPr>
        <p:txBody>
          <a:bodyPr lIns="274320" anchor="t" anchorCtr="0">
            <a:noAutofit/>
          </a:bodyPr>
          <a:lstStyle/>
          <a:p>
            <a:pPr eaLnBrk="1" hangingPunct="1"/>
            <a:r>
              <a:rPr lang="en-US" altLang="en-US" sz="3000" b="1" dirty="0">
                <a:cs typeface="Arial" panose="020B0604020202020204" pitchFamily="34" charset="0"/>
              </a:rPr>
              <a:t>Getting the interactive process started</a:t>
            </a:r>
            <a:r>
              <a:rPr lang="en-US" altLang="en-US" sz="2800" b="1" dirty="0">
                <a:cs typeface="Arial" panose="020B0604020202020204" pitchFamily="34" charset="0"/>
              </a:rPr>
              <a:t> </a:t>
            </a:r>
            <a:r>
              <a:rPr lang="en-US" altLang="en-US" sz="1400" b="1" dirty="0">
                <a:latin typeface="+mn-lt"/>
                <a:cs typeface="Arial" panose="020B0604020202020204" pitchFamily="34" charset="0"/>
              </a:rPr>
              <a:t>(continued)</a:t>
            </a:r>
            <a:endParaRPr lang="en-US" altLang="en-US" sz="1400" b="1" i="1" dirty="0">
              <a:latin typeface="+mn-lt"/>
              <a:cs typeface="Arial" panose="020B0604020202020204" pitchFamily="34" charset="0"/>
            </a:endParaRPr>
          </a:p>
        </p:txBody>
      </p:sp>
      <p:sp>
        <p:nvSpPr>
          <p:cNvPr id="52227" name="Rectangle 3">
            <a:extLst>
              <a:ext uri="{FF2B5EF4-FFF2-40B4-BE49-F238E27FC236}">
                <a16:creationId xmlns:a16="http://schemas.microsoft.com/office/drawing/2014/main" id="{3233A78D-0A96-4963-97A7-B2A3934B942C}"/>
              </a:ext>
            </a:extLst>
          </p:cNvPr>
          <p:cNvSpPr>
            <a:spLocks noGrp="1" noChangeArrowheads="1"/>
          </p:cNvSpPr>
          <p:nvPr>
            <p:ph idx="1"/>
          </p:nvPr>
        </p:nvSpPr>
        <p:spPr>
          <a:xfrm>
            <a:off x="457200" y="1508739"/>
            <a:ext cx="8529403" cy="4943885"/>
          </a:xfrm>
        </p:spPr>
        <p:txBody>
          <a:bodyPr lIns="274320" anchor="t" anchorCtr="0">
            <a:noAutofit/>
          </a:bodyPr>
          <a:lstStyle/>
          <a:p>
            <a:pPr eaLnBrk="1" hangingPunct="1">
              <a:lnSpc>
                <a:spcPct val="150000"/>
              </a:lnSpc>
              <a:spcBef>
                <a:spcPct val="25000"/>
              </a:spcBef>
              <a:spcAft>
                <a:spcPct val="25000"/>
              </a:spcAft>
            </a:pPr>
            <a:r>
              <a:rPr lang="en-US" altLang="en-US" sz="2200" dirty="0"/>
              <a:t>HOWEVER - the Request (</a:t>
            </a:r>
            <a:r>
              <a:rPr lang="en-US" altLang="en-US" sz="2200" dirty="0">
                <a:solidFill>
                  <a:srgbClr val="000066"/>
                </a:solidFill>
              </a:rPr>
              <a:t>No Magic Words</a:t>
            </a:r>
            <a:r>
              <a:rPr lang="en-US" altLang="en-US" sz="2200" dirty="0"/>
              <a:t>) is the </a:t>
            </a:r>
            <a:r>
              <a:rPr lang="en-US" altLang="en-US" sz="2200" u="sng" dirty="0">
                <a:solidFill>
                  <a:srgbClr val="000066"/>
                </a:solidFill>
              </a:rPr>
              <a:t>First Step</a:t>
            </a:r>
            <a:r>
              <a:rPr lang="en-US" altLang="en-US" sz="2200" dirty="0">
                <a:solidFill>
                  <a:srgbClr val="000066"/>
                </a:solidFill>
              </a:rPr>
              <a:t> </a:t>
            </a:r>
            <a:r>
              <a:rPr lang="en-US" altLang="en-US" sz="2200" dirty="0"/>
              <a:t>in the </a:t>
            </a:r>
            <a:r>
              <a:rPr lang="en-US" altLang="en-US" sz="2200" b="1" i="1" u="sng" dirty="0">
                <a:solidFill>
                  <a:srgbClr val="FF0000"/>
                </a:solidFill>
              </a:rPr>
              <a:t>interactive</a:t>
            </a:r>
            <a:r>
              <a:rPr lang="en-US" altLang="en-US" sz="2200" dirty="0"/>
              <a:t> process between the individual and employer</a:t>
            </a:r>
          </a:p>
          <a:p>
            <a:pPr lvl="1" eaLnBrk="1" hangingPunct="1">
              <a:lnSpc>
                <a:spcPct val="150000"/>
              </a:lnSpc>
            </a:pPr>
            <a:r>
              <a:rPr lang="en-US" altLang="en-US" sz="2200" dirty="0"/>
              <a:t>Can be made </a:t>
            </a:r>
            <a:r>
              <a:rPr lang="en-US" altLang="en-US" sz="2200" b="1" dirty="0"/>
              <a:t>by others </a:t>
            </a:r>
            <a:r>
              <a:rPr lang="en-US" altLang="en-US" sz="2200" dirty="0"/>
              <a:t>(family member, friend) or by employer or other employee observation</a:t>
            </a:r>
          </a:p>
          <a:p>
            <a:pPr eaLnBrk="1" hangingPunct="1">
              <a:lnSpc>
                <a:spcPct val="150000"/>
              </a:lnSpc>
            </a:pPr>
            <a:r>
              <a:rPr lang="en-US" altLang="en-US" sz="2200" dirty="0"/>
              <a:t>Does </a:t>
            </a:r>
            <a:r>
              <a:rPr lang="en-US" altLang="en-US" sz="2200" b="1" dirty="0"/>
              <a:t>not need to be in writing </a:t>
            </a:r>
            <a:r>
              <a:rPr lang="en-US" altLang="en-US" sz="2200" dirty="0"/>
              <a:t>to </a:t>
            </a:r>
            <a:r>
              <a:rPr lang="en-US" altLang="en-US" sz="2200" u="sng" dirty="0"/>
              <a:t>start</a:t>
            </a:r>
            <a:r>
              <a:rPr lang="en-US" altLang="en-US" sz="2200" dirty="0"/>
              <a:t> the process</a:t>
            </a:r>
          </a:p>
          <a:p>
            <a:pPr>
              <a:lnSpc>
                <a:spcPct val="150000"/>
              </a:lnSpc>
            </a:pPr>
            <a:r>
              <a:rPr lang="en-US" altLang="en-US" sz="2200" b="1" dirty="0"/>
              <a:t>NOTE: </a:t>
            </a:r>
            <a:r>
              <a:rPr lang="en-US" altLang="en-US" sz="2200" dirty="0"/>
              <a:t>If employer knows RA is needed, even when employee does not identify or ask, then initiate – why? Because </a:t>
            </a:r>
            <a:r>
              <a:rPr lang="en-US" altLang="en-US" sz="2200" b="1" i="1" dirty="0"/>
              <a:t>you know that you know</a:t>
            </a:r>
            <a:r>
              <a:rPr lang="en-US" altLang="en-US" sz="2200" dirty="0"/>
              <a:t>…</a:t>
            </a:r>
          </a:p>
        </p:txBody>
      </p:sp>
      <p:pic>
        <p:nvPicPr>
          <p:cNvPr id="2" name="Picture 5">
            <a:extLst>
              <a:ext uri="{FF2B5EF4-FFF2-40B4-BE49-F238E27FC236}">
                <a16:creationId xmlns:a16="http://schemas.microsoft.com/office/drawing/2014/main" id="{14A8B0B0-8115-5DCD-1A43-F7EBCB23418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EBD3C2B-A919-4A46-B3FB-13AB35383447}"/>
              </a:ext>
            </a:extLst>
          </p:cNvPr>
          <p:cNvSpPr>
            <a:spLocks noGrp="1"/>
          </p:cNvSpPr>
          <p:nvPr>
            <p:ph type="sldNum" sz="quarter" idx="12"/>
          </p:nvPr>
        </p:nvSpPr>
        <p:spPr/>
        <p:txBody>
          <a:bodyPr/>
          <a:lstStyle/>
          <a:p>
            <a:fld id="{28D8CCD8-4271-4188-8519-0F52A648B77A}" type="slidenum">
              <a:rPr lang="en-US" smtClean="0"/>
              <a:t>34</a:t>
            </a:fld>
            <a:endParaRPr lang="en-US"/>
          </a:p>
        </p:txBody>
      </p:sp>
    </p:spTree>
    <p:extLst>
      <p:ext uri="{BB962C8B-B14F-4D97-AF65-F5344CB8AC3E}">
        <p14:creationId xmlns:p14="http://schemas.microsoft.com/office/powerpoint/2010/main" val="1654076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43048649-35F0-4C25-9D12-9F5672885DA5}"/>
              </a:ext>
            </a:extLst>
          </p:cNvPr>
          <p:cNvSpPr>
            <a:spLocks noGrp="1" noChangeArrowheads="1"/>
          </p:cNvSpPr>
          <p:nvPr>
            <p:ph type="title"/>
          </p:nvPr>
        </p:nvSpPr>
        <p:spPr>
          <a:xfrm>
            <a:off x="628650" y="686468"/>
            <a:ext cx="7886700" cy="654018"/>
          </a:xfrm>
        </p:spPr>
        <p:txBody>
          <a:bodyPr lIns="274320" anchor="t" anchorCtr="0">
            <a:normAutofit/>
          </a:bodyPr>
          <a:lstStyle/>
          <a:p>
            <a:r>
              <a:rPr lang="en-US" altLang="en-US" sz="3000" b="1" dirty="0">
                <a:cs typeface="Arial" panose="020B0604020202020204" pitchFamily="34" charset="0"/>
              </a:rPr>
              <a:t>Reasonable Accommodations </a:t>
            </a:r>
            <a:r>
              <a:rPr lang="en-US" altLang="en-US" sz="3000" b="1" u="sng" dirty="0">
                <a:cs typeface="Arial" panose="020B0604020202020204" pitchFamily="34" charset="0"/>
              </a:rPr>
              <a:t>Inquiries</a:t>
            </a:r>
          </a:p>
        </p:txBody>
      </p:sp>
      <p:sp>
        <p:nvSpPr>
          <p:cNvPr id="32771" name="Content Placeholder 2">
            <a:extLst>
              <a:ext uri="{FF2B5EF4-FFF2-40B4-BE49-F238E27FC236}">
                <a16:creationId xmlns:a16="http://schemas.microsoft.com/office/drawing/2014/main" id="{E28B4BA4-383B-421B-9569-0D94C81559AE}"/>
              </a:ext>
            </a:extLst>
          </p:cNvPr>
          <p:cNvSpPr>
            <a:spLocks noGrp="1" noChangeArrowheads="1"/>
          </p:cNvSpPr>
          <p:nvPr>
            <p:ph idx="1"/>
          </p:nvPr>
        </p:nvSpPr>
        <p:spPr>
          <a:xfrm>
            <a:off x="576763" y="1340486"/>
            <a:ext cx="8131468" cy="5053080"/>
          </a:xfrm>
        </p:spPr>
        <p:txBody>
          <a:bodyPr lIns="274320" anchor="t" anchorCtr="0">
            <a:normAutofit lnSpcReduction="10000"/>
          </a:bodyPr>
          <a:lstStyle/>
          <a:p>
            <a:pPr>
              <a:lnSpc>
                <a:spcPct val="150000"/>
              </a:lnSpc>
              <a:buFont typeface="Arial" panose="020B0604020202020204" pitchFamily="34" charset="0"/>
              <a:buChar char="•"/>
              <a:defRPr/>
            </a:pPr>
            <a:r>
              <a:rPr lang="en-US" altLang="en-US" sz="2200" dirty="0"/>
              <a:t>The employer is </a:t>
            </a:r>
            <a:r>
              <a:rPr lang="en-US" altLang="en-US" sz="2200" b="1" dirty="0"/>
              <a:t>entitled to know </a:t>
            </a:r>
            <a:r>
              <a:rPr lang="en-US" altLang="en-US" sz="2200" dirty="0"/>
              <a:t>that an employee is covered under the ADA</a:t>
            </a:r>
            <a:endParaRPr lang="en-US" altLang="en-US" sz="2200" baseline="30000" dirty="0"/>
          </a:p>
          <a:p>
            <a:pPr>
              <a:lnSpc>
                <a:spcPct val="150000"/>
              </a:lnSpc>
              <a:buFont typeface="Arial" panose="020B0604020202020204" pitchFamily="34" charset="0"/>
              <a:buChar char="•"/>
              <a:defRPr/>
            </a:pPr>
            <a:r>
              <a:rPr lang="en-US" altLang="en-US" sz="2000" dirty="0"/>
              <a:t> </a:t>
            </a:r>
            <a:r>
              <a:rPr lang="en-US" altLang="en-US" sz="2200" dirty="0"/>
              <a:t>When the </a:t>
            </a:r>
            <a:r>
              <a:rPr lang="en-US" altLang="en-US" sz="2200" b="1" dirty="0"/>
              <a:t>disability </a:t>
            </a:r>
            <a:r>
              <a:rPr lang="en-US" altLang="en-US" sz="2200" dirty="0"/>
              <a:t>or the </a:t>
            </a:r>
            <a:r>
              <a:rPr lang="en-US" altLang="en-US" sz="2200" b="1" dirty="0"/>
              <a:t>need for the accommodation is </a:t>
            </a:r>
            <a:r>
              <a:rPr lang="en-US" altLang="en-US" sz="2200" b="1" u="sng" dirty="0"/>
              <a:t>NOT</a:t>
            </a:r>
            <a:r>
              <a:rPr lang="en-US" altLang="en-US" sz="2200" b="1" dirty="0"/>
              <a:t> known or obvious</a:t>
            </a:r>
            <a:r>
              <a:rPr lang="en-US" altLang="en-US" sz="2200" dirty="0"/>
              <a:t> </a:t>
            </a:r>
          </a:p>
          <a:p>
            <a:pPr>
              <a:lnSpc>
                <a:spcPct val="150000"/>
              </a:lnSpc>
              <a:buFont typeface="Arial" panose="020B0604020202020204" pitchFamily="34" charset="0"/>
              <a:buChar char="•"/>
              <a:defRPr/>
            </a:pPr>
            <a:r>
              <a:rPr lang="en-US" altLang="en-US" sz="2200" dirty="0"/>
              <a:t>Can ask an employee for </a:t>
            </a:r>
            <a:r>
              <a:rPr lang="en-US" altLang="en-US" sz="2200" b="1" u="sng" dirty="0"/>
              <a:t>reasonable documentation </a:t>
            </a:r>
            <a:r>
              <a:rPr lang="en-US" altLang="en-US" sz="2200" dirty="0"/>
              <a:t>about disability and its functional limitations as it </a:t>
            </a:r>
            <a:r>
              <a:rPr lang="en-US" altLang="en-US" sz="2200" b="1" u="sng" dirty="0"/>
              <a:t>relates</a:t>
            </a:r>
            <a:r>
              <a:rPr lang="en-US" altLang="en-US" sz="2200" dirty="0"/>
              <a:t> to the reasonable accommodation and job</a:t>
            </a:r>
          </a:p>
          <a:p>
            <a:pPr>
              <a:lnSpc>
                <a:spcPct val="150000"/>
              </a:lnSpc>
              <a:buFont typeface="Arial" panose="020B0604020202020204" pitchFamily="34" charset="0"/>
              <a:buChar char="•"/>
              <a:defRPr/>
            </a:pPr>
            <a:r>
              <a:rPr lang="en-US" altLang="en-US" sz="2200" baseline="30000" dirty="0"/>
              <a:t>Example – next slide</a:t>
            </a:r>
          </a:p>
          <a:p>
            <a:pPr algn="ctr">
              <a:lnSpc>
                <a:spcPct val="110000"/>
              </a:lnSpc>
              <a:buSzPct val="100000"/>
              <a:buFont typeface="Wingdings" panose="05000000000000000000" pitchFamily="2" charset="2"/>
              <a:buChar char="v"/>
              <a:defRPr/>
            </a:pPr>
            <a:r>
              <a:rPr lang="en-US" sz="2200" b="1" dirty="0">
                <a:solidFill>
                  <a:srgbClr val="FF0000"/>
                </a:solidFill>
              </a:rPr>
              <a:t>Handout</a:t>
            </a:r>
            <a:r>
              <a:rPr lang="en-US" sz="2200" dirty="0">
                <a:solidFill>
                  <a:srgbClr val="FF0000"/>
                </a:solidFill>
              </a:rPr>
              <a:t>: </a:t>
            </a:r>
            <a:r>
              <a:rPr lang="en-US" sz="2200" b="1" i="1" dirty="0">
                <a:solidFill>
                  <a:srgbClr val="C00000"/>
                </a:solidFill>
              </a:rPr>
              <a:t>Best Practices Regarding Medical Inquiries In Order To Determine Reasonable Accommodations</a:t>
            </a:r>
          </a:p>
          <a:p>
            <a:pPr>
              <a:lnSpc>
                <a:spcPct val="150000"/>
              </a:lnSpc>
              <a:buFont typeface="Arial" panose="020B0604020202020204" pitchFamily="34" charset="0"/>
              <a:buChar char="•"/>
              <a:defRPr/>
            </a:pPr>
            <a:endParaRPr lang="en-US" altLang="en-US" sz="1651" baseline="30000" dirty="0"/>
          </a:p>
          <a:p>
            <a:pPr>
              <a:buFont typeface="Arial" panose="020B0604020202020204" pitchFamily="34" charset="0"/>
              <a:buChar char="•"/>
              <a:defRPr/>
            </a:pPr>
            <a:endParaRPr lang="en-US" altLang="en-US" sz="1651" dirty="0"/>
          </a:p>
          <a:p>
            <a:pPr>
              <a:buFont typeface="Arial" panose="020B0604020202020204" pitchFamily="34" charset="0"/>
              <a:buChar char="•"/>
              <a:defRPr/>
            </a:pPr>
            <a:endParaRPr lang="en-US" altLang="en-US" dirty="0"/>
          </a:p>
        </p:txBody>
      </p:sp>
      <p:pic>
        <p:nvPicPr>
          <p:cNvPr id="2" name="Picture 5">
            <a:extLst>
              <a:ext uri="{FF2B5EF4-FFF2-40B4-BE49-F238E27FC236}">
                <a16:creationId xmlns:a16="http://schemas.microsoft.com/office/drawing/2014/main" id="{5F2D7CAE-CF9F-0253-E1AC-0A69FC8D1D6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40E251E-387A-4D31-B0B1-96D3D773CD8C}"/>
              </a:ext>
            </a:extLst>
          </p:cNvPr>
          <p:cNvSpPr>
            <a:spLocks noGrp="1"/>
          </p:cNvSpPr>
          <p:nvPr>
            <p:ph type="sldNum" sz="quarter" idx="12"/>
          </p:nvPr>
        </p:nvSpPr>
        <p:spPr/>
        <p:txBody>
          <a:bodyPr/>
          <a:lstStyle/>
          <a:p>
            <a:fld id="{28D8CCD8-4271-4188-8519-0F52A648B77A}"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0E16379-CEF4-44F8-8985-357C6D7685DB}"/>
              </a:ext>
            </a:extLst>
          </p:cNvPr>
          <p:cNvSpPr>
            <a:spLocks noGrp="1" noChangeArrowheads="1"/>
          </p:cNvSpPr>
          <p:nvPr>
            <p:ph type="title"/>
          </p:nvPr>
        </p:nvSpPr>
        <p:spPr>
          <a:xfrm>
            <a:off x="829026" y="658747"/>
            <a:ext cx="7886700" cy="676045"/>
          </a:xfrm>
        </p:spPr>
        <p:txBody>
          <a:bodyPr lIns="274320" anchor="t" anchorCtr="0">
            <a:normAutofit/>
          </a:bodyPr>
          <a:lstStyle/>
          <a:p>
            <a:r>
              <a:rPr lang="en-US" altLang="en-US" sz="3000" b="1" dirty="0">
                <a:cs typeface="Arial" panose="020B0604020202020204" pitchFamily="34" charset="0"/>
              </a:rPr>
              <a:t>RA Example</a:t>
            </a:r>
          </a:p>
        </p:txBody>
      </p:sp>
      <p:sp>
        <p:nvSpPr>
          <p:cNvPr id="28675" name="Content Placeholder 2">
            <a:extLst>
              <a:ext uri="{FF2B5EF4-FFF2-40B4-BE49-F238E27FC236}">
                <a16:creationId xmlns:a16="http://schemas.microsoft.com/office/drawing/2014/main" id="{7DAA0A74-6A19-42FB-B39A-16D0675DC4D7}"/>
              </a:ext>
            </a:extLst>
          </p:cNvPr>
          <p:cNvSpPr>
            <a:spLocks noGrp="1" noChangeArrowheads="1"/>
          </p:cNvSpPr>
          <p:nvPr>
            <p:ph idx="1"/>
          </p:nvPr>
        </p:nvSpPr>
        <p:spPr>
          <a:xfrm>
            <a:off x="561195" y="1433296"/>
            <a:ext cx="7886700" cy="4351338"/>
          </a:xfrm>
        </p:spPr>
        <p:txBody>
          <a:bodyPr lIns="274320" anchor="t" anchorCtr="0">
            <a:normAutofit lnSpcReduction="10000"/>
          </a:bodyPr>
          <a:lstStyle/>
          <a:p>
            <a:pPr marL="85723" lvl="1" indent="0">
              <a:lnSpc>
                <a:spcPct val="150000"/>
              </a:lnSpc>
              <a:buClr>
                <a:schemeClr val="accent1"/>
              </a:buClr>
              <a:buNone/>
            </a:pPr>
            <a:r>
              <a:rPr lang="en-US" altLang="en-US" sz="2400" dirty="0"/>
              <a:t>An employee who had COVID-19 and only experienced mild symptoms, is now experiencing bad headaches and intense light sensitivity to her office fluorescent lights, especially when the lights flicker.  She requests that these lights be replaced with lighting that is more natural. This employee also makes it clear that indirect sunlight would be the best solution, so she wants to be moved to an office with windows that have light filtering shades.</a:t>
            </a:r>
          </a:p>
          <a:p>
            <a:endParaRPr lang="en-US" altLang="en-US" dirty="0"/>
          </a:p>
        </p:txBody>
      </p:sp>
      <p:pic>
        <p:nvPicPr>
          <p:cNvPr id="2" name="Picture 5">
            <a:extLst>
              <a:ext uri="{FF2B5EF4-FFF2-40B4-BE49-F238E27FC236}">
                <a16:creationId xmlns:a16="http://schemas.microsoft.com/office/drawing/2014/main" id="{379289BF-1CAD-7793-207F-70B8F960B0B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D8BCB98-069C-46F2-89DB-5C507D2FD765}"/>
              </a:ext>
            </a:extLst>
          </p:cNvPr>
          <p:cNvSpPr>
            <a:spLocks noGrp="1"/>
          </p:cNvSpPr>
          <p:nvPr>
            <p:ph type="sldNum" sz="quarter" idx="12"/>
          </p:nvPr>
        </p:nvSpPr>
        <p:spPr/>
        <p:txBody>
          <a:bodyPr/>
          <a:lstStyle/>
          <a:p>
            <a:fld id="{28D8CCD8-4271-4188-8519-0F52A648B77A}" type="slidenum">
              <a:rPr lang="en-US" smtClean="0"/>
              <a:t>36</a:t>
            </a:fld>
            <a:endParaRPr 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5E119B3-4F58-4415-86DB-9F04CDE3AB52}"/>
              </a:ext>
            </a:extLst>
          </p:cNvPr>
          <p:cNvSpPr>
            <a:spLocks noGrp="1" noChangeArrowheads="1"/>
          </p:cNvSpPr>
          <p:nvPr>
            <p:ph type="title"/>
          </p:nvPr>
        </p:nvSpPr>
        <p:spPr>
          <a:xfrm>
            <a:off x="628649" y="872885"/>
            <a:ext cx="8210551" cy="636126"/>
          </a:xfrm>
        </p:spPr>
        <p:txBody>
          <a:bodyPr lIns="274320" anchor="t" anchorCtr="0">
            <a:normAutofit/>
          </a:bodyPr>
          <a:lstStyle/>
          <a:p>
            <a:r>
              <a:rPr lang="en-US" altLang="en-US" sz="3000" b="1" dirty="0">
                <a:cs typeface="Arial" panose="020B0604020202020204" pitchFamily="34" charset="0"/>
              </a:rPr>
              <a:t>Not Obvious And How Barrier Will Be Removed</a:t>
            </a:r>
          </a:p>
        </p:txBody>
      </p:sp>
      <p:sp>
        <p:nvSpPr>
          <p:cNvPr id="29699" name="Content Placeholder 2">
            <a:extLst>
              <a:ext uri="{FF2B5EF4-FFF2-40B4-BE49-F238E27FC236}">
                <a16:creationId xmlns:a16="http://schemas.microsoft.com/office/drawing/2014/main" id="{B05AD366-F256-4F07-91C3-B957046C67F2}"/>
              </a:ext>
            </a:extLst>
          </p:cNvPr>
          <p:cNvSpPr>
            <a:spLocks noGrp="1" noChangeArrowheads="1"/>
          </p:cNvSpPr>
          <p:nvPr>
            <p:ph idx="1"/>
          </p:nvPr>
        </p:nvSpPr>
        <p:spPr>
          <a:xfrm>
            <a:off x="628648" y="1654932"/>
            <a:ext cx="8210551" cy="4351338"/>
          </a:xfrm>
        </p:spPr>
        <p:txBody>
          <a:bodyPr lIns="274320" anchor="t" anchorCtr="0"/>
          <a:lstStyle/>
          <a:p>
            <a:pPr marL="257168" lvl="1">
              <a:lnSpc>
                <a:spcPct val="200000"/>
              </a:lnSpc>
              <a:buClr>
                <a:schemeClr val="accent1"/>
              </a:buClr>
            </a:pPr>
            <a:r>
              <a:rPr lang="en-US" altLang="en-US" sz="2200" dirty="0"/>
              <a:t>Because this employee’s disability (bad headaches and light sensitivity) are not readily obvious, as well as how the requested RA is related to her disability, the employer may make disability-related inquiries and require the employee to provide, from her </a:t>
            </a:r>
            <a:r>
              <a:rPr lang="en-US" altLang="en-US" sz="2200" b="1" dirty="0"/>
              <a:t>appropriate </a:t>
            </a:r>
            <a:r>
              <a:rPr lang="en-US" altLang="en-US" sz="2200" dirty="0"/>
              <a:t>health care provider, disability documentation and how the RA request will remove the workplace barrier.</a:t>
            </a:r>
          </a:p>
          <a:p>
            <a:endParaRPr lang="en-US" altLang="en-US" dirty="0"/>
          </a:p>
        </p:txBody>
      </p:sp>
      <p:pic>
        <p:nvPicPr>
          <p:cNvPr id="2" name="Picture 5">
            <a:extLst>
              <a:ext uri="{FF2B5EF4-FFF2-40B4-BE49-F238E27FC236}">
                <a16:creationId xmlns:a16="http://schemas.microsoft.com/office/drawing/2014/main" id="{BE26A621-14CE-78A4-DB23-0A6D32D2BC3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C441663-C8C6-48F9-B7D0-770D8ED2015A}"/>
              </a:ext>
            </a:extLst>
          </p:cNvPr>
          <p:cNvSpPr>
            <a:spLocks noGrp="1"/>
          </p:cNvSpPr>
          <p:nvPr>
            <p:ph type="sldNum" sz="quarter" idx="12"/>
          </p:nvPr>
        </p:nvSpPr>
        <p:spPr/>
        <p:txBody>
          <a:bodyPr/>
          <a:lstStyle/>
          <a:p>
            <a:fld id="{28D8CCD8-4271-4188-8519-0F52A648B77A}" type="slidenum">
              <a:rPr lang="en-US" smtClean="0"/>
              <a:t>37</a:t>
            </a:fld>
            <a:endParaRPr 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C38BC89-FA95-4C06-A66B-2C980D6E31FF}"/>
              </a:ext>
            </a:extLst>
          </p:cNvPr>
          <p:cNvSpPr>
            <a:spLocks noGrp="1" noChangeArrowheads="1"/>
          </p:cNvSpPr>
          <p:nvPr>
            <p:ph type="title"/>
          </p:nvPr>
        </p:nvSpPr>
        <p:spPr>
          <a:xfrm>
            <a:off x="629267" y="479029"/>
            <a:ext cx="7886700" cy="1259758"/>
          </a:xfrm>
        </p:spPr>
        <p:txBody>
          <a:bodyPr lIns="274320" anchor="t" anchorCtr="0">
            <a:noAutofit/>
          </a:bodyPr>
          <a:lstStyle/>
          <a:p>
            <a:pPr>
              <a:lnSpc>
                <a:spcPct val="150000"/>
              </a:lnSpc>
            </a:pPr>
            <a:r>
              <a:rPr lang="en-US" altLang="en-US" sz="3000" b="1" dirty="0">
                <a:cs typeface="Arial" panose="020B0604020202020204" pitchFamily="34" charset="0"/>
              </a:rPr>
              <a:t>Medical Inquiries </a:t>
            </a:r>
            <a:br>
              <a:rPr lang="en-US" altLang="en-US" sz="2400" b="1" dirty="0">
                <a:cs typeface="Arial" panose="020B0604020202020204" pitchFamily="34" charset="0"/>
              </a:rPr>
            </a:br>
            <a:r>
              <a:rPr lang="en-US" altLang="en-US" sz="2400" b="1" dirty="0">
                <a:cs typeface="Arial" panose="020B0604020202020204" pitchFamily="34" charset="0"/>
              </a:rPr>
              <a:t>In Order To Determine Reasonable Accommodations</a:t>
            </a:r>
          </a:p>
        </p:txBody>
      </p:sp>
      <p:sp>
        <p:nvSpPr>
          <p:cNvPr id="3" name="Content Placeholder 2">
            <a:extLst>
              <a:ext uri="{FF2B5EF4-FFF2-40B4-BE49-F238E27FC236}">
                <a16:creationId xmlns:a16="http://schemas.microsoft.com/office/drawing/2014/main" id="{2FF1EA86-112E-43EA-8897-9F757B9B1971}"/>
              </a:ext>
            </a:extLst>
          </p:cNvPr>
          <p:cNvSpPr>
            <a:spLocks noGrp="1"/>
          </p:cNvSpPr>
          <p:nvPr>
            <p:ph idx="1"/>
          </p:nvPr>
        </p:nvSpPr>
        <p:spPr>
          <a:xfrm>
            <a:off x="629267" y="1914905"/>
            <a:ext cx="8337752" cy="4351338"/>
          </a:xfrm>
        </p:spPr>
        <p:txBody>
          <a:bodyPr lIns="274320" anchor="t" anchorCtr="0"/>
          <a:lstStyle/>
          <a:p>
            <a:pPr>
              <a:lnSpc>
                <a:spcPct val="150000"/>
              </a:lnSpc>
              <a:defRPr/>
            </a:pPr>
            <a:r>
              <a:rPr lang="en-US" sz="2200" dirty="0"/>
              <a:t>Employer can know enough about the disability/medical condition to know they are soliciting information from an </a:t>
            </a:r>
            <a:r>
              <a:rPr lang="en-US" sz="2200" b="1" dirty="0"/>
              <a:t>Appropriate Professional </a:t>
            </a:r>
            <a:r>
              <a:rPr lang="en-US" sz="2200" dirty="0"/>
              <a:t>(which is not always the PCP).</a:t>
            </a:r>
          </a:p>
          <a:p>
            <a:pPr>
              <a:lnSpc>
                <a:spcPct val="150000"/>
              </a:lnSpc>
              <a:defRPr/>
            </a:pPr>
            <a:r>
              <a:rPr lang="en-US" sz="2200" dirty="0"/>
              <a:t>The employer can require the professional to</a:t>
            </a:r>
            <a:r>
              <a:rPr lang="en-US" sz="2200" b="1" dirty="0"/>
              <a:t> </a:t>
            </a:r>
            <a:r>
              <a:rPr lang="en-US" sz="2200" dirty="0"/>
              <a:t>have at least an </a:t>
            </a:r>
            <a:r>
              <a:rPr lang="en-US" sz="2200" b="1" dirty="0"/>
              <a:t>adequate expertise </a:t>
            </a:r>
            <a:r>
              <a:rPr lang="en-US" sz="2200" dirty="0"/>
              <a:t>in the employee's specific condition(s).</a:t>
            </a:r>
          </a:p>
          <a:p>
            <a:pPr>
              <a:lnSpc>
                <a:spcPct val="150000"/>
              </a:lnSpc>
              <a:defRPr/>
            </a:pPr>
            <a:r>
              <a:rPr lang="en-US" sz="2200" dirty="0"/>
              <a:t>Can the employer know the diagnosis?</a:t>
            </a:r>
          </a:p>
          <a:p>
            <a:pPr lvl="1">
              <a:lnSpc>
                <a:spcPct val="150000"/>
              </a:lnSpc>
              <a:defRPr/>
            </a:pPr>
            <a:r>
              <a:rPr lang="en-US" sz="2000" dirty="0"/>
              <a:t>Get to know enough to know:</a:t>
            </a:r>
          </a:p>
          <a:p>
            <a:pPr lvl="2">
              <a:lnSpc>
                <a:spcPct val="150000"/>
              </a:lnSpc>
              <a:defRPr/>
            </a:pPr>
            <a:r>
              <a:rPr lang="en-US" dirty="0"/>
              <a:t>Covered under ADA?  Is an appropriate professional?</a:t>
            </a:r>
          </a:p>
          <a:p>
            <a:pPr>
              <a:lnSpc>
                <a:spcPct val="150000"/>
              </a:lnSpc>
              <a:defRPr/>
            </a:pPr>
            <a:endParaRPr lang="en-US" sz="2200" dirty="0"/>
          </a:p>
          <a:p>
            <a:pPr marL="0" indent="0">
              <a:buNone/>
              <a:defRPr/>
            </a:pPr>
            <a:endParaRPr lang="en-US" dirty="0"/>
          </a:p>
        </p:txBody>
      </p:sp>
      <p:pic>
        <p:nvPicPr>
          <p:cNvPr id="2" name="Picture 5">
            <a:extLst>
              <a:ext uri="{FF2B5EF4-FFF2-40B4-BE49-F238E27FC236}">
                <a16:creationId xmlns:a16="http://schemas.microsoft.com/office/drawing/2014/main" id="{0FE1C62D-0DDC-985C-E0AE-32C4BB9B169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A24D497-2A02-4E72-AAC4-A105D40E503A}"/>
              </a:ext>
            </a:extLst>
          </p:cNvPr>
          <p:cNvSpPr>
            <a:spLocks noGrp="1"/>
          </p:cNvSpPr>
          <p:nvPr>
            <p:ph type="sldNum" sz="quarter" idx="12"/>
          </p:nvPr>
        </p:nvSpPr>
        <p:spPr/>
        <p:txBody>
          <a:bodyPr/>
          <a:lstStyle/>
          <a:p>
            <a:fld id="{28D8CCD8-4271-4188-8519-0F52A648B77A}"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4BFE9D24-208D-4B41-B626-75F961EB988B}"/>
              </a:ext>
            </a:extLst>
          </p:cNvPr>
          <p:cNvSpPr>
            <a:spLocks noGrp="1" noChangeArrowheads="1"/>
          </p:cNvSpPr>
          <p:nvPr>
            <p:ph type="title"/>
          </p:nvPr>
        </p:nvSpPr>
        <p:spPr>
          <a:xfrm>
            <a:off x="829026" y="1014934"/>
            <a:ext cx="7886700" cy="653411"/>
          </a:xfrm>
        </p:spPr>
        <p:txBody>
          <a:bodyPr lIns="274320" anchor="t" anchorCtr="0">
            <a:normAutofit/>
          </a:bodyPr>
          <a:lstStyle/>
          <a:p>
            <a:r>
              <a:rPr lang="en-US" altLang="en-US" sz="2800" b="1" dirty="0">
                <a:cs typeface="Arial" panose="020B0604020202020204" pitchFamily="34" charset="0"/>
              </a:rPr>
              <a:t>Information Solicited Should Be Narrow In Scope</a:t>
            </a:r>
          </a:p>
        </p:txBody>
      </p:sp>
      <p:sp>
        <p:nvSpPr>
          <p:cNvPr id="31747" name="Content Placeholder 2">
            <a:extLst>
              <a:ext uri="{FF2B5EF4-FFF2-40B4-BE49-F238E27FC236}">
                <a16:creationId xmlns:a16="http://schemas.microsoft.com/office/drawing/2014/main" id="{A3A06EEE-1E4A-42D6-B46C-F61D0B0F09BF}"/>
              </a:ext>
            </a:extLst>
          </p:cNvPr>
          <p:cNvSpPr>
            <a:spLocks noGrp="1" noChangeArrowheads="1"/>
          </p:cNvSpPr>
          <p:nvPr>
            <p:ph idx="1"/>
          </p:nvPr>
        </p:nvSpPr>
        <p:spPr>
          <a:xfrm>
            <a:off x="628649" y="1697842"/>
            <a:ext cx="8230216" cy="4351338"/>
          </a:xfrm>
        </p:spPr>
        <p:txBody>
          <a:bodyPr lIns="274320" anchor="t" anchorCtr="0"/>
          <a:lstStyle/>
          <a:p>
            <a:pPr>
              <a:lnSpc>
                <a:spcPct val="150000"/>
              </a:lnSpc>
            </a:pPr>
            <a:r>
              <a:rPr lang="en-US" altLang="en-US" sz="2400" dirty="0"/>
              <a:t>All the employer needs to learn from the professional is the following when the disability/medical condition or the need for the accommodation</a:t>
            </a:r>
            <a:r>
              <a:rPr lang="en-US" altLang="en-US" sz="2400" b="1" dirty="0"/>
              <a:t> is NOT known and/or obvious.</a:t>
            </a:r>
            <a:r>
              <a:rPr lang="en-US" altLang="en-US" sz="2400" dirty="0"/>
              <a:t>  </a:t>
            </a:r>
          </a:p>
          <a:p>
            <a:pPr>
              <a:lnSpc>
                <a:spcPct val="150000"/>
              </a:lnSpc>
            </a:pPr>
            <a:r>
              <a:rPr lang="en-US" altLang="en-US" sz="2400" dirty="0"/>
              <a:t>Is the employee </a:t>
            </a:r>
            <a:r>
              <a:rPr lang="en-US" altLang="en-US" sz="2400" b="1" dirty="0"/>
              <a:t>protected</a:t>
            </a:r>
            <a:r>
              <a:rPr lang="en-US" altLang="en-US" sz="2400" dirty="0"/>
              <a:t> under the ADA?</a:t>
            </a:r>
          </a:p>
          <a:p>
            <a:pPr>
              <a:lnSpc>
                <a:spcPct val="150000"/>
              </a:lnSpc>
            </a:pPr>
            <a:r>
              <a:rPr lang="en-US" altLang="en-US" sz="2400" u="sng" dirty="0"/>
              <a:t>When the manifestations or </a:t>
            </a:r>
            <a:r>
              <a:rPr lang="en-US" altLang="en-US" sz="2400" dirty="0"/>
              <a:t>symptoms of the medical condition/disability </a:t>
            </a:r>
            <a:r>
              <a:rPr lang="en-US" altLang="en-US" sz="2400" b="1" u="sng" dirty="0"/>
              <a:t>comes into contact</a:t>
            </a:r>
            <a:r>
              <a:rPr lang="en-US" altLang="en-US" sz="2400" dirty="0"/>
              <a:t> with the </a:t>
            </a:r>
            <a:r>
              <a:rPr lang="en-US" altLang="en-US" sz="2400" b="1" u="sng" dirty="0"/>
              <a:t>job’s essential function</a:t>
            </a:r>
            <a:r>
              <a:rPr lang="en-US" altLang="en-US" sz="2400" dirty="0"/>
              <a:t>(s) WHAT </a:t>
            </a:r>
            <a:r>
              <a:rPr lang="en-US" altLang="en-US" sz="2400" b="1" dirty="0"/>
              <a:t>BARRIERS</a:t>
            </a:r>
            <a:r>
              <a:rPr lang="en-US" altLang="en-US" sz="2400" dirty="0"/>
              <a:t> are created?</a:t>
            </a:r>
          </a:p>
          <a:p>
            <a:pPr marL="0" indent="0">
              <a:buNone/>
            </a:pPr>
            <a:endParaRPr lang="en-US" altLang="en-US" dirty="0"/>
          </a:p>
        </p:txBody>
      </p:sp>
      <p:pic>
        <p:nvPicPr>
          <p:cNvPr id="2" name="Picture 5">
            <a:extLst>
              <a:ext uri="{FF2B5EF4-FFF2-40B4-BE49-F238E27FC236}">
                <a16:creationId xmlns:a16="http://schemas.microsoft.com/office/drawing/2014/main" id="{F10ABB24-8782-14B8-DF67-43955BB3C22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EDF0331-BCD3-416D-B793-3A9F36D7034D}"/>
              </a:ext>
            </a:extLst>
          </p:cNvPr>
          <p:cNvSpPr>
            <a:spLocks noGrp="1"/>
          </p:cNvSpPr>
          <p:nvPr>
            <p:ph type="sldNum" sz="quarter" idx="12"/>
          </p:nvPr>
        </p:nvSpPr>
        <p:spPr/>
        <p:txBody>
          <a:bodyPr/>
          <a:lstStyle/>
          <a:p>
            <a:fld id="{28D8CCD8-4271-4188-8519-0F52A648B77A}"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5326A2C-6380-4765-B5E5-3C5AAC826328}"/>
              </a:ext>
            </a:extLst>
          </p:cNvPr>
          <p:cNvSpPr>
            <a:spLocks noGrp="1" noChangeArrowheads="1"/>
          </p:cNvSpPr>
          <p:nvPr>
            <p:ph type="title"/>
          </p:nvPr>
        </p:nvSpPr>
        <p:spPr>
          <a:xfrm>
            <a:off x="1370662" y="809243"/>
            <a:ext cx="6172200" cy="548880"/>
          </a:xfrm>
        </p:spPr>
        <p:txBody>
          <a:bodyPr lIns="365760" anchor="t" anchorCtr="0">
            <a:normAutofit/>
          </a:bodyPr>
          <a:lstStyle/>
          <a:p>
            <a:pPr algn="ctr" eaLnBrk="1" hangingPunct="1"/>
            <a:r>
              <a:rPr lang="en-US" altLang="en-US" sz="3000" b="1" dirty="0"/>
              <a:t>Handouts</a:t>
            </a:r>
          </a:p>
        </p:txBody>
      </p:sp>
      <p:sp>
        <p:nvSpPr>
          <p:cNvPr id="9219" name="Rectangle 3">
            <a:extLst>
              <a:ext uri="{FF2B5EF4-FFF2-40B4-BE49-F238E27FC236}">
                <a16:creationId xmlns:a16="http://schemas.microsoft.com/office/drawing/2014/main" id="{BF830C19-937C-443F-994A-047D3E566191}"/>
              </a:ext>
            </a:extLst>
          </p:cNvPr>
          <p:cNvSpPr>
            <a:spLocks noGrp="1" noChangeArrowheads="1"/>
          </p:cNvSpPr>
          <p:nvPr>
            <p:ph idx="1"/>
          </p:nvPr>
        </p:nvSpPr>
        <p:spPr>
          <a:xfrm>
            <a:off x="367862" y="1441494"/>
            <a:ext cx="8555421" cy="4687935"/>
          </a:xfrm>
        </p:spPr>
        <p:txBody>
          <a:bodyPr lIns="365760" anchor="t">
            <a:noAutofit/>
          </a:bodyPr>
          <a:lstStyle/>
          <a:p>
            <a:pPr marL="858837" lvl="1" indent="-514350">
              <a:lnSpc>
                <a:spcPct val="150000"/>
              </a:lnSpc>
              <a:spcBef>
                <a:spcPts val="0"/>
              </a:spcBef>
              <a:buClr>
                <a:srgbClr val="003399"/>
              </a:buClr>
              <a:buSzPct val="100000"/>
              <a:buFont typeface="+mj-lt"/>
              <a:buAutoNum type="arabicPeriod"/>
              <a:defRPr/>
            </a:pPr>
            <a:r>
              <a:rPr lang="en-US" altLang="en-US" sz="2600" dirty="0">
                <a:cs typeface="Arial" panose="020B0604020202020204" pitchFamily="34" charset="0"/>
              </a:rPr>
              <a:t>Title I Employment Guidelines </a:t>
            </a:r>
            <a:r>
              <a:rPr lang="en-US" altLang="en-US" sz="2600" dirty="0"/>
              <a:t>Presentation</a:t>
            </a:r>
            <a:endParaRPr lang="en-US" sz="1500" dirty="0"/>
          </a:p>
          <a:p>
            <a:pPr marL="858838" lvl="1" indent="-514350" eaLnBrk="1" hangingPunct="1">
              <a:lnSpc>
                <a:spcPct val="150000"/>
              </a:lnSpc>
              <a:spcBef>
                <a:spcPts val="0"/>
              </a:spcBef>
              <a:buClr>
                <a:srgbClr val="003399"/>
              </a:buClr>
              <a:buSzPct val="100000"/>
              <a:buFont typeface="+mj-lt"/>
              <a:buAutoNum type="arabicPeriod"/>
              <a:defRPr/>
            </a:pPr>
            <a:r>
              <a:rPr lang="en-US" sz="2600" dirty="0"/>
              <a:t>Employee Accommodation Request Form </a:t>
            </a:r>
            <a:r>
              <a:rPr lang="en-US" sz="2600" u="sng" dirty="0"/>
              <a:t>EXAMPLE</a:t>
            </a:r>
          </a:p>
          <a:p>
            <a:pPr marL="858838" lvl="1" indent="-514350">
              <a:lnSpc>
                <a:spcPct val="150000"/>
              </a:lnSpc>
              <a:spcBef>
                <a:spcPts val="0"/>
              </a:spcBef>
              <a:buClr>
                <a:srgbClr val="003399"/>
              </a:buClr>
              <a:buSzPct val="100000"/>
              <a:buFont typeface="+mj-lt"/>
              <a:buAutoNum type="arabicPeriod"/>
              <a:defRPr/>
            </a:pPr>
            <a:r>
              <a:rPr lang="en-US" sz="2600" dirty="0"/>
              <a:t>Best Practices Regarding Medical Inquiries In Order To Determine Reasonable Accommodation</a:t>
            </a:r>
          </a:p>
          <a:p>
            <a:pPr marL="344488" lvl="1" indent="0">
              <a:lnSpc>
                <a:spcPct val="150000"/>
              </a:lnSpc>
              <a:spcBef>
                <a:spcPts val="0"/>
              </a:spcBef>
              <a:buClr>
                <a:srgbClr val="003399"/>
              </a:buClr>
              <a:buSzPct val="100000"/>
              <a:buNone/>
              <a:defRPr/>
            </a:pPr>
            <a:endParaRPr lang="en-US" sz="2600" u="sng" dirty="0"/>
          </a:p>
          <a:p>
            <a:pPr marL="741363" lvl="1" indent="-396875" eaLnBrk="1" hangingPunct="1">
              <a:lnSpc>
                <a:spcPct val="150000"/>
              </a:lnSpc>
              <a:spcBef>
                <a:spcPts val="0"/>
              </a:spcBef>
              <a:buClr>
                <a:srgbClr val="FF0000"/>
              </a:buClr>
              <a:buFont typeface="Wingdings" panose="05000000000000000000" pitchFamily="2" charset="2"/>
              <a:buChar char="Ø"/>
              <a:defRPr/>
            </a:pPr>
            <a:r>
              <a:rPr lang="en-US" sz="2400" dirty="0"/>
              <a:t>This session is being recorded and will be posted on the </a:t>
            </a:r>
            <a:r>
              <a:rPr lang="en-US" sz="2400" b="1" dirty="0">
                <a:solidFill>
                  <a:srgbClr val="000000"/>
                </a:solidFill>
                <a:ea typeface="Calibri" panose="020F0502020204030204" pitchFamily="34" charset="0"/>
              </a:rPr>
              <a:t>NM Governor’s Commission on Disability </a:t>
            </a:r>
            <a:r>
              <a:rPr lang="en-US" sz="2400" dirty="0">
                <a:solidFill>
                  <a:srgbClr val="000000"/>
                </a:solidFill>
                <a:ea typeface="Calibri" panose="020F0502020204030204" pitchFamily="34" charset="0"/>
              </a:rPr>
              <a:t>w</a:t>
            </a:r>
            <a:r>
              <a:rPr lang="en-US" sz="2400" dirty="0"/>
              <a:t>ebsite.</a:t>
            </a:r>
          </a:p>
          <a:p>
            <a:pPr marL="914389" lvl="1" indent="-457200" eaLnBrk="1" hangingPunct="1">
              <a:buFont typeface="+mj-lt"/>
              <a:buAutoNum type="arabicPeriod"/>
              <a:defRPr/>
            </a:pPr>
            <a:endParaRPr lang="en-US" sz="2800" dirty="0"/>
          </a:p>
        </p:txBody>
      </p:sp>
      <p:pic>
        <p:nvPicPr>
          <p:cNvPr id="2" name="Picture 5">
            <a:extLst>
              <a:ext uri="{FF2B5EF4-FFF2-40B4-BE49-F238E27FC236}">
                <a16:creationId xmlns:a16="http://schemas.microsoft.com/office/drawing/2014/main" id="{873FD829-2705-C499-F7C0-DAFA7995D29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C634D9F-F869-400E-8955-EBDD552FBC30}"/>
              </a:ext>
            </a:extLst>
          </p:cNvPr>
          <p:cNvSpPr>
            <a:spLocks noGrp="1"/>
          </p:cNvSpPr>
          <p:nvPr>
            <p:ph type="sldNum" sz="quarter" idx="12"/>
          </p:nvPr>
        </p:nvSpPr>
        <p:spPr/>
        <p:txBody>
          <a:bodyPr/>
          <a:lstStyle/>
          <a:p>
            <a:fld id="{28D8CCD8-4271-4188-8519-0F52A648B77A}"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D527AAE-3AB5-415F-97DE-C42B5B54B191}"/>
              </a:ext>
            </a:extLst>
          </p:cNvPr>
          <p:cNvSpPr>
            <a:spLocks noGrp="1" noChangeArrowheads="1"/>
          </p:cNvSpPr>
          <p:nvPr>
            <p:ph type="title"/>
          </p:nvPr>
        </p:nvSpPr>
        <p:spPr>
          <a:xfrm>
            <a:off x="628647" y="520744"/>
            <a:ext cx="7886700" cy="888059"/>
          </a:xfrm>
        </p:spPr>
        <p:txBody>
          <a:bodyPr lIns="274320" anchor="t" anchorCtr="0">
            <a:normAutofit/>
          </a:bodyPr>
          <a:lstStyle/>
          <a:p>
            <a:r>
              <a:rPr lang="en-US" altLang="en-US" sz="3000" b="1" dirty="0">
                <a:cs typeface="Arial" panose="020B0604020202020204" pitchFamily="34" charset="0"/>
              </a:rPr>
              <a:t>Interactive Process </a:t>
            </a:r>
            <a:br>
              <a:rPr lang="en-US" altLang="en-US" sz="3200" b="1" dirty="0">
                <a:cs typeface="Arial" panose="020B0604020202020204" pitchFamily="34" charset="0"/>
              </a:rPr>
            </a:br>
            <a:r>
              <a:rPr lang="en-US" altLang="en-US" sz="1800" dirty="0">
                <a:cs typeface="Arial" panose="020B0604020202020204" pitchFamily="34" charset="0"/>
              </a:rPr>
              <a:t>(including medical information)</a:t>
            </a:r>
          </a:p>
        </p:txBody>
      </p:sp>
      <p:sp>
        <p:nvSpPr>
          <p:cNvPr id="32771" name="Content Placeholder 2">
            <a:extLst>
              <a:ext uri="{FF2B5EF4-FFF2-40B4-BE49-F238E27FC236}">
                <a16:creationId xmlns:a16="http://schemas.microsoft.com/office/drawing/2014/main" id="{7E7D83FF-9795-4151-9A35-BC3532F63158}"/>
              </a:ext>
            </a:extLst>
          </p:cNvPr>
          <p:cNvSpPr>
            <a:spLocks noGrp="1" noChangeArrowheads="1"/>
          </p:cNvSpPr>
          <p:nvPr>
            <p:ph idx="1"/>
          </p:nvPr>
        </p:nvSpPr>
        <p:spPr>
          <a:xfrm>
            <a:off x="206474" y="1435923"/>
            <a:ext cx="8731045" cy="5037375"/>
          </a:xfrm>
        </p:spPr>
        <p:txBody>
          <a:bodyPr lIns="274320" anchor="t" anchorCtr="0">
            <a:noAutofit/>
          </a:bodyPr>
          <a:lstStyle/>
          <a:p>
            <a:pPr lvl="1">
              <a:lnSpc>
                <a:spcPct val="150000"/>
              </a:lnSpc>
            </a:pPr>
            <a:r>
              <a:rPr lang="en-US" altLang="en-US" dirty="0"/>
              <a:t>What is the </a:t>
            </a:r>
            <a:r>
              <a:rPr lang="en-US" altLang="en-US" b="1" dirty="0"/>
              <a:t>duration </a:t>
            </a:r>
            <a:r>
              <a:rPr lang="en-US" altLang="en-US" dirty="0"/>
              <a:t>of the impairment?</a:t>
            </a:r>
          </a:p>
          <a:p>
            <a:pPr lvl="1">
              <a:lnSpc>
                <a:spcPct val="150000"/>
              </a:lnSpc>
            </a:pPr>
            <a:r>
              <a:rPr lang="en-US" altLang="en-US" dirty="0"/>
              <a:t>What </a:t>
            </a:r>
            <a:r>
              <a:rPr lang="en-US" altLang="en-US" b="1" u="sng" dirty="0"/>
              <a:t>specific</a:t>
            </a:r>
            <a:r>
              <a:rPr lang="en-US" altLang="en-US" dirty="0"/>
              <a:t> disability </a:t>
            </a:r>
            <a:r>
              <a:rPr lang="en-US" altLang="en-US" b="1" dirty="0"/>
              <a:t>symptoms</a:t>
            </a:r>
            <a:r>
              <a:rPr lang="en-US" altLang="en-US" dirty="0"/>
              <a:t>/</a:t>
            </a:r>
            <a:r>
              <a:rPr lang="en-US" altLang="en-US" b="1" dirty="0"/>
              <a:t>manifestations</a:t>
            </a:r>
            <a:r>
              <a:rPr lang="en-US" altLang="en-US" dirty="0"/>
              <a:t> happen that affect doing the job?</a:t>
            </a:r>
          </a:p>
          <a:p>
            <a:pPr lvl="1">
              <a:lnSpc>
                <a:spcPct val="150000"/>
              </a:lnSpc>
            </a:pPr>
            <a:r>
              <a:rPr lang="en-US" altLang="en-US" dirty="0"/>
              <a:t>What </a:t>
            </a:r>
            <a:r>
              <a:rPr lang="en-US" altLang="en-US" b="1" dirty="0"/>
              <a:t>essential functions </a:t>
            </a:r>
            <a:r>
              <a:rPr lang="en-US" altLang="en-US" dirty="0"/>
              <a:t>are involved? </a:t>
            </a:r>
          </a:p>
          <a:p>
            <a:pPr lvl="1">
              <a:lnSpc>
                <a:spcPct val="150000"/>
              </a:lnSpc>
            </a:pPr>
            <a:r>
              <a:rPr lang="en-US" altLang="en-US" dirty="0"/>
              <a:t>As a result, what are the particular </a:t>
            </a:r>
            <a:r>
              <a:rPr lang="en-US" altLang="en-US" b="1" dirty="0"/>
              <a:t>barriers</a:t>
            </a:r>
            <a:r>
              <a:rPr lang="en-US" altLang="en-US" dirty="0"/>
              <a:t> that are created?</a:t>
            </a:r>
          </a:p>
          <a:p>
            <a:pPr lvl="1">
              <a:lnSpc>
                <a:spcPct val="150000"/>
              </a:lnSpc>
            </a:pPr>
            <a:r>
              <a:rPr lang="en-US" altLang="en-US" dirty="0"/>
              <a:t>What barrier </a:t>
            </a:r>
            <a:r>
              <a:rPr lang="en-US" altLang="en-US" b="1" dirty="0"/>
              <a:t>removal </a:t>
            </a:r>
            <a:r>
              <a:rPr lang="en-US" altLang="en-US" dirty="0"/>
              <a:t>(reasonable accommodation) suggested solutions can be implemented? </a:t>
            </a:r>
          </a:p>
          <a:p>
            <a:pPr lvl="1">
              <a:lnSpc>
                <a:spcPct val="150000"/>
              </a:lnSpc>
            </a:pPr>
            <a:r>
              <a:rPr lang="en-US" altLang="en-US" b="1" dirty="0"/>
              <a:t>Periodic follow-up </a:t>
            </a:r>
            <a:r>
              <a:rPr lang="en-US" altLang="en-US" dirty="0"/>
              <a:t>to assure the accommodation effectiveness</a:t>
            </a:r>
          </a:p>
          <a:p>
            <a:pPr marL="457189" lvl="1" indent="0" algn="ctr">
              <a:lnSpc>
                <a:spcPct val="150000"/>
              </a:lnSpc>
              <a:buNone/>
            </a:pPr>
            <a:r>
              <a:rPr lang="en-US" altLang="en-US" dirty="0"/>
              <a:t>(don’t forget about </a:t>
            </a:r>
            <a:r>
              <a:rPr lang="en-US" altLang="en-US" b="1" dirty="0"/>
              <a:t>elimination </a:t>
            </a:r>
            <a:r>
              <a:rPr lang="en-US" altLang="en-US" dirty="0"/>
              <a:t>of marginal functions)</a:t>
            </a:r>
          </a:p>
        </p:txBody>
      </p:sp>
      <p:pic>
        <p:nvPicPr>
          <p:cNvPr id="2" name="Picture 5">
            <a:extLst>
              <a:ext uri="{FF2B5EF4-FFF2-40B4-BE49-F238E27FC236}">
                <a16:creationId xmlns:a16="http://schemas.microsoft.com/office/drawing/2014/main" id="{8AD5572F-AF29-B9C2-4868-B632765AEAD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F77212F-3365-49B6-A202-EE928DC0D01D}"/>
              </a:ext>
              <a:ext uri="{C183D7F6-B498-43B3-948B-1728B52AA6E4}">
                <adec:decorative xmlns:adec="http://schemas.microsoft.com/office/drawing/2017/decorative" val="0"/>
              </a:ext>
            </a:extLst>
          </p:cNvPr>
          <p:cNvSpPr>
            <a:spLocks noGrp="1"/>
          </p:cNvSpPr>
          <p:nvPr>
            <p:ph type="sldNum" sz="quarter" idx="12"/>
          </p:nvPr>
        </p:nvSpPr>
        <p:spPr/>
        <p:txBody>
          <a:bodyPr/>
          <a:lstStyle/>
          <a:p>
            <a:fld id="{28D8CCD8-4271-4188-8519-0F52A648B77A}" type="slidenum">
              <a:rPr lang="en-US" smtClean="0"/>
              <a:t>40</a:t>
            </a:fld>
            <a:endParaRPr lang="en-US"/>
          </a:p>
        </p:txBody>
      </p:sp>
    </p:spTree>
    <p:extLst>
      <p:ext uri="{BB962C8B-B14F-4D97-AF65-F5344CB8AC3E}">
        <p14:creationId xmlns:p14="http://schemas.microsoft.com/office/powerpoint/2010/main" val="4291581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D8A72D31-2B1B-482D-8043-0AAED5C70AB7}"/>
              </a:ext>
            </a:extLst>
          </p:cNvPr>
          <p:cNvSpPr>
            <a:spLocks noGrp="1" noChangeArrowheads="1"/>
          </p:cNvSpPr>
          <p:nvPr>
            <p:ph type="title"/>
          </p:nvPr>
        </p:nvSpPr>
        <p:spPr>
          <a:xfrm>
            <a:off x="628650" y="769348"/>
            <a:ext cx="7886700" cy="813954"/>
          </a:xfrm>
        </p:spPr>
        <p:txBody>
          <a:bodyPr lIns="274320" anchor="t" anchorCtr="0">
            <a:normAutofit/>
          </a:bodyPr>
          <a:lstStyle/>
          <a:p>
            <a:r>
              <a:rPr lang="en-US" altLang="en-US" sz="3000" b="1" dirty="0">
                <a:cs typeface="Arial" panose="020B0604020202020204" pitchFamily="34" charset="0"/>
              </a:rPr>
              <a:t>Let The Professional Know</a:t>
            </a:r>
          </a:p>
        </p:txBody>
      </p:sp>
      <p:sp>
        <p:nvSpPr>
          <p:cNvPr id="33795" name="Content Placeholder 2">
            <a:extLst>
              <a:ext uri="{FF2B5EF4-FFF2-40B4-BE49-F238E27FC236}">
                <a16:creationId xmlns:a16="http://schemas.microsoft.com/office/drawing/2014/main" id="{38E9484C-BCC7-46EE-ADF5-7AB5B9D1FD72}"/>
              </a:ext>
            </a:extLst>
          </p:cNvPr>
          <p:cNvSpPr>
            <a:spLocks noGrp="1" noChangeArrowheads="1"/>
          </p:cNvSpPr>
          <p:nvPr>
            <p:ph idx="1"/>
          </p:nvPr>
        </p:nvSpPr>
        <p:spPr>
          <a:xfrm>
            <a:off x="829026" y="1631630"/>
            <a:ext cx="7886700" cy="4351338"/>
          </a:xfrm>
        </p:spPr>
        <p:txBody>
          <a:bodyPr lIns="274320" anchor="t" anchorCtr="0"/>
          <a:lstStyle/>
          <a:p>
            <a:pPr>
              <a:lnSpc>
                <a:spcPct val="150000"/>
              </a:lnSpc>
            </a:pPr>
            <a:r>
              <a:rPr lang="en-US" altLang="en-US" sz="2400" dirty="0"/>
              <a:t>That, if at all possible, solutions should allow the employee to do the job. Solutions that will fundamentally alter the job should be of last resort.</a:t>
            </a:r>
          </a:p>
          <a:p>
            <a:pPr>
              <a:lnSpc>
                <a:spcPct val="150000"/>
              </a:lnSpc>
            </a:pPr>
            <a:r>
              <a:rPr lang="en-US" altLang="en-US" sz="2400" dirty="0"/>
              <a:t>If a leave of absence is required, would it be continuous and/or intermittent (specify when and estimate how long leave will be needed).</a:t>
            </a:r>
          </a:p>
          <a:p>
            <a:pPr>
              <a:lnSpc>
                <a:spcPct val="150000"/>
              </a:lnSpc>
            </a:pPr>
            <a:r>
              <a:rPr lang="en-US" altLang="en-US" sz="2400" b="1" dirty="0"/>
              <a:t>Do NOT ask for unrelated documentation!</a:t>
            </a:r>
            <a:endParaRPr lang="en-US" altLang="en-US" sz="2400" dirty="0"/>
          </a:p>
          <a:p>
            <a:endParaRPr lang="en-US" altLang="en-US" dirty="0"/>
          </a:p>
        </p:txBody>
      </p:sp>
      <p:pic>
        <p:nvPicPr>
          <p:cNvPr id="2" name="Picture 5">
            <a:extLst>
              <a:ext uri="{FF2B5EF4-FFF2-40B4-BE49-F238E27FC236}">
                <a16:creationId xmlns:a16="http://schemas.microsoft.com/office/drawing/2014/main" id="{8B54FCAE-E51C-36CD-33F4-D622EEC613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0DF2202-8357-4AE0-993F-539D0E6E3423}"/>
              </a:ext>
            </a:extLst>
          </p:cNvPr>
          <p:cNvSpPr>
            <a:spLocks noGrp="1"/>
          </p:cNvSpPr>
          <p:nvPr>
            <p:ph type="sldNum" sz="quarter" idx="12"/>
          </p:nvPr>
        </p:nvSpPr>
        <p:spPr/>
        <p:txBody>
          <a:bodyPr/>
          <a:lstStyle/>
          <a:p>
            <a:fld id="{28D8CCD8-4271-4188-8519-0F52A648B77A}"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43459A5-2C8B-49F0-97D0-92111150FE8C}"/>
              </a:ext>
            </a:extLst>
          </p:cNvPr>
          <p:cNvSpPr>
            <a:spLocks noGrp="1" noChangeArrowheads="1"/>
          </p:cNvSpPr>
          <p:nvPr>
            <p:ph type="title"/>
          </p:nvPr>
        </p:nvSpPr>
        <p:spPr>
          <a:xfrm>
            <a:off x="628650" y="726358"/>
            <a:ext cx="7886700" cy="925461"/>
          </a:xfrm>
        </p:spPr>
        <p:txBody>
          <a:bodyPr lIns="274320" anchor="t" anchorCtr="0">
            <a:normAutofit/>
          </a:bodyPr>
          <a:lstStyle/>
          <a:p>
            <a:r>
              <a:rPr lang="en-US" altLang="en-US" sz="2400" b="1" dirty="0">
                <a:cs typeface="Arial" panose="020B0604020202020204" pitchFamily="34" charset="0"/>
              </a:rPr>
              <a:t>As EEOC phrases it:</a:t>
            </a:r>
            <a:br>
              <a:rPr lang="en-US" altLang="en-US" sz="3200" b="1" dirty="0">
                <a:cs typeface="Arial" panose="020B0604020202020204" pitchFamily="34" charset="0"/>
              </a:rPr>
            </a:br>
            <a:r>
              <a:rPr lang="en-US" altLang="en-US" sz="3000" b="1" dirty="0">
                <a:cs typeface="Arial" panose="020B0604020202020204" pitchFamily="34" charset="0"/>
              </a:rPr>
              <a:t>Documentation is sufficient if it</a:t>
            </a:r>
          </a:p>
        </p:txBody>
      </p:sp>
      <p:sp>
        <p:nvSpPr>
          <p:cNvPr id="34819" name="Content Placeholder 2">
            <a:extLst>
              <a:ext uri="{FF2B5EF4-FFF2-40B4-BE49-F238E27FC236}">
                <a16:creationId xmlns:a16="http://schemas.microsoft.com/office/drawing/2014/main" id="{493673B5-2177-4A14-86DF-7BF7290A93CE}"/>
              </a:ext>
            </a:extLst>
          </p:cNvPr>
          <p:cNvSpPr>
            <a:spLocks noGrp="1" noChangeArrowheads="1"/>
          </p:cNvSpPr>
          <p:nvPr>
            <p:ph idx="1"/>
          </p:nvPr>
        </p:nvSpPr>
        <p:spPr>
          <a:xfrm>
            <a:off x="707307" y="1780304"/>
            <a:ext cx="8181054" cy="4351338"/>
          </a:xfrm>
        </p:spPr>
        <p:txBody>
          <a:bodyPr lIns="274320" anchor="t" anchorCtr="0">
            <a:noAutofit/>
          </a:bodyPr>
          <a:lstStyle/>
          <a:p>
            <a:pPr marL="342891" indent="-342891">
              <a:lnSpc>
                <a:spcPct val="150000"/>
              </a:lnSpc>
              <a:buSzPct val="100000"/>
              <a:buFont typeface="+mj-lt"/>
              <a:buAutoNum type="arabicPeriod"/>
              <a:defRPr/>
            </a:pPr>
            <a:r>
              <a:rPr lang="en-US" altLang="en-US" sz="2400" dirty="0"/>
              <a:t>describes the nature, severity, and duration of the employee's impairment, the activity or activities that the impairment limits, and the extent to which the impairment limits the employee's ability to perform the activity or activities; and, </a:t>
            </a:r>
          </a:p>
          <a:p>
            <a:pPr marL="342891" indent="-342891">
              <a:lnSpc>
                <a:spcPct val="150000"/>
              </a:lnSpc>
              <a:buSzPct val="100000"/>
              <a:buFont typeface="+mj-lt"/>
              <a:buAutoNum type="arabicPeriod"/>
              <a:defRPr/>
            </a:pPr>
            <a:r>
              <a:rPr lang="en-US" altLang="en-US" sz="2400" dirty="0"/>
              <a:t>substantiates why the requested reasonable accommodation is needed.</a:t>
            </a:r>
            <a:br>
              <a:rPr lang="en-US" altLang="en-US" sz="2400" dirty="0"/>
            </a:br>
            <a:endParaRPr lang="en-US" altLang="en-US" sz="2400" dirty="0"/>
          </a:p>
        </p:txBody>
      </p:sp>
      <p:pic>
        <p:nvPicPr>
          <p:cNvPr id="2" name="Picture 5">
            <a:extLst>
              <a:ext uri="{FF2B5EF4-FFF2-40B4-BE49-F238E27FC236}">
                <a16:creationId xmlns:a16="http://schemas.microsoft.com/office/drawing/2014/main" id="{485AC10F-220D-1FA0-2A5A-9A975D57F5B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A2EE39C-E759-40CD-BCD4-45B0C6DF1684}"/>
              </a:ext>
            </a:extLst>
          </p:cNvPr>
          <p:cNvSpPr>
            <a:spLocks noGrp="1"/>
          </p:cNvSpPr>
          <p:nvPr>
            <p:ph type="sldNum" sz="quarter" idx="12"/>
          </p:nvPr>
        </p:nvSpPr>
        <p:spPr/>
        <p:txBody>
          <a:bodyPr/>
          <a:lstStyle/>
          <a:p>
            <a:fld id="{28D8CCD8-4271-4188-8519-0F52A648B77A}"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376C994-61A4-4F10-8E21-F1366B570B39}"/>
              </a:ext>
            </a:extLst>
          </p:cNvPr>
          <p:cNvSpPr>
            <a:spLocks noGrp="1" noChangeArrowheads="1"/>
          </p:cNvSpPr>
          <p:nvPr>
            <p:ph type="title"/>
          </p:nvPr>
        </p:nvSpPr>
        <p:spPr>
          <a:xfrm>
            <a:off x="628650" y="480090"/>
            <a:ext cx="7886700" cy="984917"/>
          </a:xfrm>
        </p:spPr>
        <p:txBody>
          <a:bodyPr lIns="274320" anchor="t" anchorCtr="0">
            <a:normAutofit/>
          </a:bodyPr>
          <a:lstStyle/>
          <a:p>
            <a:pPr eaLnBrk="1" hangingPunct="1"/>
            <a:r>
              <a:rPr lang="en-US" altLang="en-US" sz="3000" b="1" dirty="0">
                <a:cs typeface="Arial" panose="020B0604020202020204" pitchFamily="34" charset="0"/>
              </a:rPr>
              <a:t>What Satisfies </a:t>
            </a:r>
            <a:br>
              <a:rPr lang="en-US" altLang="en-US" sz="3000" b="1" dirty="0">
                <a:cs typeface="Arial" panose="020B0604020202020204" pitchFamily="34" charset="0"/>
              </a:rPr>
            </a:br>
            <a:r>
              <a:rPr lang="en-US" altLang="en-US" sz="3000" b="1" dirty="0">
                <a:cs typeface="Arial" panose="020B0604020202020204" pitchFamily="34" charset="0"/>
              </a:rPr>
              <a:t>Accommodation Requirements?</a:t>
            </a:r>
          </a:p>
        </p:txBody>
      </p:sp>
      <p:sp>
        <p:nvSpPr>
          <p:cNvPr id="24580" name="Rectangle 3">
            <a:extLst>
              <a:ext uri="{FF2B5EF4-FFF2-40B4-BE49-F238E27FC236}">
                <a16:creationId xmlns:a16="http://schemas.microsoft.com/office/drawing/2014/main" id="{417DC09C-B4CC-4010-B883-715A9C13AA0D}"/>
              </a:ext>
            </a:extLst>
          </p:cNvPr>
          <p:cNvSpPr>
            <a:spLocks noGrp="1" noChangeArrowheads="1"/>
          </p:cNvSpPr>
          <p:nvPr>
            <p:ph idx="1"/>
          </p:nvPr>
        </p:nvSpPr>
        <p:spPr>
          <a:xfrm>
            <a:off x="628650" y="1394272"/>
            <a:ext cx="8407196" cy="4369772"/>
          </a:xfrm>
        </p:spPr>
        <p:txBody>
          <a:bodyPr lIns="274320" anchor="t" anchorCtr="0">
            <a:normAutofit fontScale="92500"/>
          </a:bodyPr>
          <a:lstStyle/>
          <a:p>
            <a:pPr eaLnBrk="1" hangingPunct="1">
              <a:lnSpc>
                <a:spcPct val="150000"/>
              </a:lnSpc>
              <a:defRPr/>
            </a:pPr>
            <a:r>
              <a:rPr lang="en-US" altLang="en-US" sz="2200" b="1" dirty="0"/>
              <a:t>Don’t have to </a:t>
            </a:r>
            <a:r>
              <a:rPr lang="en-US" altLang="en-US" sz="2200" dirty="0"/>
              <a:t>give accommodation requested by employee</a:t>
            </a:r>
            <a:r>
              <a:rPr lang="en-US" altLang="en-US" sz="2200" b="1" dirty="0">
                <a:solidFill>
                  <a:srgbClr val="FF0000"/>
                </a:solidFill>
              </a:rPr>
              <a:t>*</a:t>
            </a:r>
            <a:r>
              <a:rPr lang="en-US" altLang="en-US" sz="2200" dirty="0">
                <a:solidFill>
                  <a:srgbClr val="FF0000"/>
                </a:solidFill>
              </a:rPr>
              <a:t> </a:t>
            </a:r>
            <a:r>
              <a:rPr lang="en-US" altLang="en-US" sz="2200" dirty="0"/>
              <a:t>but the</a:t>
            </a:r>
          </a:p>
          <a:p>
            <a:pPr eaLnBrk="1" hangingPunct="1">
              <a:lnSpc>
                <a:spcPct val="150000"/>
              </a:lnSpc>
              <a:defRPr/>
            </a:pPr>
            <a:r>
              <a:rPr lang="en-US" altLang="en-US" sz="2200" dirty="0"/>
              <a:t>Accommodation must be </a:t>
            </a:r>
            <a:r>
              <a:rPr lang="en-US" altLang="en-US" sz="2200" b="1" dirty="0"/>
              <a:t>EFFECTIVE</a:t>
            </a:r>
            <a:r>
              <a:rPr lang="en-US" altLang="en-US" sz="2200" dirty="0"/>
              <a:t> </a:t>
            </a:r>
          </a:p>
          <a:p>
            <a:pPr marL="548865" lvl="1">
              <a:lnSpc>
                <a:spcPct val="150000"/>
              </a:lnSpc>
              <a:defRPr/>
            </a:pPr>
            <a:r>
              <a:rPr lang="en-US" altLang="en-US" sz="2200" dirty="0"/>
              <a:t>must enable the employee to perform the </a:t>
            </a:r>
            <a:r>
              <a:rPr lang="en-US" altLang="en-US" sz="2200" b="1" dirty="0"/>
              <a:t>essential functions</a:t>
            </a:r>
            <a:r>
              <a:rPr lang="en-US" altLang="en-US" sz="2200" dirty="0"/>
              <a:t> of the job; </a:t>
            </a:r>
            <a:endParaRPr lang="en-US" altLang="en-US" sz="1500" dirty="0"/>
          </a:p>
          <a:p>
            <a:pPr marL="548865" lvl="1">
              <a:lnSpc>
                <a:spcPct val="150000"/>
              </a:lnSpc>
              <a:defRPr/>
            </a:pPr>
            <a:r>
              <a:rPr lang="en-US" altLang="en-US" sz="2200" dirty="0"/>
              <a:t>must enable applicant with a disability to have an equal opportunity to participate in the </a:t>
            </a:r>
            <a:r>
              <a:rPr lang="en-US" altLang="en-US" sz="2200" b="1" dirty="0"/>
              <a:t>application process</a:t>
            </a:r>
            <a:r>
              <a:rPr lang="en-US" altLang="en-US" sz="2200" dirty="0"/>
              <a:t>; and</a:t>
            </a:r>
            <a:endParaRPr lang="en-US" altLang="en-US" sz="1500" dirty="0"/>
          </a:p>
          <a:p>
            <a:pPr marL="548865" lvl="1">
              <a:lnSpc>
                <a:spcPct val="150000"/>
              </a:lnSpc>
              <a:defRPr/>
            </a:pPr>
            <a:r>
              <a:rPr lang="en-US" altLang="en-US" sz="2200" dirty="0"/>
              <a:t>must enable employee to enjoy </a:t>
            </a:r>
            <a:r>
              <a:rPr lang="en-US" altLang="en-US" sz="2200" b="1" dirty="0"/>
              <a:t>privileges and benefits </a:t>
            </a:r>
            <a:r>
              <a:rPr lang="en-US" altLang="en-US" sz="2200" dirty="0"/>
              <a:t>of employment</a:t>
            </a:r>
            <a:endParaRPr lang="en-US" altLang="en-US" sz="1600" dirty="0"/>
          </a:p>
          <a:p>
            <a:pPr marL="338130" lvl="1">
              <a:lnSpc>
                <a:spcPct val="150000"/>
              </a:lnSpc>
              <a:buNone/>
              <a:defRPr/>
            </a:pPr>
            <a:r>
              <a:rPr lang="en-US" altLang="en-US" sz="2200" b="1" dirty="0">
                <a:solidFill>
                  <a:srgbClr val="FF0000"/>
                </a:solidFill>
              </a:rPr>
              <a:t>*</a:t>
            </a:r>
            <a:r>
              <a:rPr lang="en-US" altLang="en-US" sz="2200" dirty="0"/>
              <a:t>If more than one RA is effective, the preference of the individual with a disability should be given </a:t>
            </a:r>
            <a:r>
              <a:rPr lang="en-US" altLang="en-US" sz="2200" b="1" u="sng" dirty="0">
                <a:solidFill>
                  <a:srgbClr val="FF0000"/>
                </a:solidFill>
              </a:rPr>
              <a:t>primary consideration</a:t>
            </a:r>
            <a:r>
              <a:rPr lang="en-US" altLang="en-US" sz="2200" b="1" dirty="0"/>
              <a:t>.</a:t>
            </a:r>
          </a:p>
          <a:p>
            <a:pPr eaLnBrk="1" hangingPunct="1">
              <a:lnSpc>
                <a:spcPct val="150000"/>
              </a:lnSpc>
              <a:defRPr/>
            </a:pPr>
            <a:endParaRPr lang="en-US" altLang="en-US" sz="1651" dirty="0"/>
          </a:p>
        </p:txBody>
      </p:sp>
      <p:pic>
        <p:nvPicPr>
          <p:cNvPr id="2" name="Picture 5">
            <a:extLst>
              <a:ext uri="{FF2B5EF4-FFF2-40B4-BE49-F238E27FC236}">
                <a16:creationId xmlns:a16="http://schemas.microsoft.com/office/drawing/2014/main" id="{2AF3E516-7445-57FC-ECAE-F555FFA4B88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B927A52-AA5A-46B9-8510-69B97FFD82A2}"/>
              </a:ext>
            </a:extLst>
          </p:cNvPr>
          <p:cNvSpPr>
            <a:spLocks noGrp="1"/>
          </p:cNvSpPr>
          <p:nvPr>
            <p:ph type="sldNum" sz="quarter" idx="12"/>
          </p:nvPr>
        </p:nvSpPr>
        <p:spPr/>
        <p:txBody>
          <a:bodyPr/>
          <a:lstStyle/>
          <a:p>
            <a:fld id="{28D8CCD8-4271-4188-8519-0F52A648B77A}"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946F-9690-4776-A2C7-BF1D4367C737}"/>
              </a:ext>
            </a:extLst>
          </p:cNvPr>
          <p:cNvSpPr>
            <a:spLocks noGrp="1"/>
          </p:cNvSpPr>
          <p:nvPr>
            <p:ph type="title"/>
          </p:nvPr>
        </p:nvSpPr>
        <p:spPr>
          <a:xfrm>
            <a:off x="725556" y="622389"/>
            <a:ext cx="7886700" cy="1011987"/>
          </a:xfrm>
        </p:spPr>
        <p:txBody>
          <a:bodyPr lIns="274320" anchor="t" anchorCtr="0"/>
          <a:lstStyle/>
          <a:p>
            <a:r>
              <a:rPr lang="en-US" sz="3000" b="1" dirty="0"/>
              <a:t>Steps - Reasonable Accommodation Interactive Process</a:t>
            </a:r>
            <a:br>
              <a:rPr lang="en-US" dirty="0"/>
            </a:br>
            <a:endParaRPr lang="en-US" dirty="0"/>
          </a:p>
        </p:txBody>
      </p:sp>
      <p:sp>
        <p:nvSpPr>
          <p:cNvPr id="3" name="Content Placeholder 2">
            <a:extLst>
              <a:ext uri="{FF2B5EF4-FFF2-40B4-BE49-F238E27FC236}">
                <a16:creationId xmlns:a16="http://schemas.microsoft.com/office/drawing/2014/main" id="{0BF89A6A-8D39-4860-A8E5-73FBBECF27EB}"/>
              </a:ext>
            </a:extLst>
          </p:cNvPr>
          <p:cNvSpPr>
            <a:spLocks noGrp="1"/>
          </p:cNvSpPr>
          <p:nvPr>
            <p:ph idx="1"/>
          </p:nvPr>
        </p:nvSpPr>
        <p:spPr>
          <a:xfrm>
            <a:off x="800100" y="1634376"/>
            <a:ext cx="7737612" cy="4770737"/>
          </a:xfrm>
        </p:spPr>
        <p:txBody>
          <a:bodyPr lIns="274320" anchor="t" anchorCtr="0">
            <a:noAutofit/>
          </a:bodyPr>
          <a:lstStyle/>
          <a:p>
            <a:pPr marL="514350" indent="-514350">
              <a:lnSpc>
                <a:spcPct val="150000"/>
              </a:lnSpc>
              <a:buClr>
                <a:srgbClr val="FF0000"/>
              </a:buClr>
              <a:buSzPct val="100000"/>
              <a:buFont typeface="+mj-lt"/>
              <a:buAutoNum type="arabicPeriod"/>
            </a:pPr>
            <a:r>
              <a:rPr lang="en-US" sz="2200" dirty="0"/>
              <a:t>Individual is covered by the ADA</a:t>
            </a:r>
          </a:p>
          <a:p>
            <a:pPr marL="514350" indent="-514350">
              <a:lnSpc>
                <a:spcPct val="150000"/>
              </a:lnSpc>
              <a:buClr>
                <a:srgbClr val="FF0000"/>
              </a:buClr>
              <a:buSzPct val="100000"/>
              <a:buFont typeface="+mj-lt"/>
              <a:buAutoNum type="arabicPeriod"/>
            </a:pPr>
            <a:r>
              <a:rPr lang="en-US" sz="2200" dirty="0"/>
              <a:t>Need for barrier removal related to disability</a:t>
            </a:r>
          </a:p>
          <a:p>
            <a:pPr marL="514350" indent="-514350">
              <a:lnSpc>
                <a:spcPct val="150000"/>
              </a:lnSpc>
              <a:buClr>
                <a:srgbClr val="FF0000"/>
              </a:buClr>
              <a:buSzPct val="100000"/>
              <a:buFont typeface="+mj-lt"/>
              <a:buAutoNum type="arabicPeriod"/>
            </a:pPr>
            <a:r>
              <a:rPr lang="en-US" sz="2200" dirty="0"/>
              <a:t>Medical documentation, if not obvious</a:t>
            </a:r>
          </a:p>
          <a:p>
            <a:pPr marL="514350" indent="-514350">
              <a:lnSpc>
                <a:spcPct val="150000"/>
              </a:lnSpc>
              <a:buClr>
                <a:srgbClr val="FF0000"/>
              </a:buClr>
              <a:buSzPct val="100000"/>
              <a:buFont typeface="+mj-lt"/>
              <a:buAutoNum type="arabicPeriod"/>
            </a:pPr>
            <a:r>
              <a:rPr lang="en-US" sz="2200" dirty="0"/>
              <a:t>Identify the barriers </a:t>
            </a:r>
          </a:p>
          <a:p>
            <a:pPr marL="514350" indent="-514350">
              <a:lnSpc>
                <a:spcPct val="150000"/>
              </a:lnSpc>
              <a:buClr>
                <a:srgbClr val="FF0000"/>
              </a:buClr>
              <a:buSzPct val="100000"/>
              <a:buFont typeface="+mj-lt"/>
              <a:buAutoNum type="arabicPeriod"/>
            </a:pPr>
            <a:r>
              <a:rPr lang="en-US" sz="2200" dirty="0"/>
              <a:t>Find and implement RA solutions</a:t>
            </a:r>
          </a:p>
          <a:p>
            <a:pPr marL="514350" indent="-514350">
              <a:lnSpc>
                <a:spcPct val="150000"/>
              </a:lnSpc>
              <a:buClr>
                <a:srgbClr val="FF0000"/>
              </a:buClr>
              <a:buSzPct val="100000"/>
              <a:buFont typeface="+mj-lt"/>
              <a:buAutoNum type="arabicPeriod"/>
            </a:pPr>
            <a:r>
              <a:rPr lang="en-US" altLang="en-US" sz="2200" dirty="0"/>
              <a:t>Monitored the RA to make sure it remains effective</a:t>
            </a:r>
          </a:p>
          <a:p>
            <a:pPr marL="0" indent="0" algn="ctr">
              <a:buNone/>
            </a:pPr>
            <a:r>
              <a:rPr lang="en-US" sz="2200" b="1" dirty="0">
                <a:solidFill>
                  <a:srgbClr val="C00000"/>
                </a:solidFill>
              </a:rPr>
              <a:t>Stay with the process / watch the knee-jerk reactions </a:t>
            </a:r>
          </a:p>
          <a:p>
            <a:pPr marL="0" indent="0" algn="ctr">
              <a:buNone/>
            </a:pPr>
            <a:r>
              <a:rPr lang="en-US" sz="2200" b="1" dirty="0">
                <a:solidFill>
                  <a:srgbClr val="C00000"/>
                </a:solidFill>
              </a:rPr>
              <a:t>= Lean Clean RA Machine  </a:t>
            </a:r>
            <a:endParaRPr lang="en-US" sz="2200" dirty="0">
              <a:solidFill>
                <a:srgbClr val="C00000"/>
              </a:solidFill>
            </a:endParaRPr>
          </a:p>
          <a:p>
            <a:endParaRPr lang="en-US" sz="2400" dirty="0"/>
          </a:p>
        </p:txBody>
      </p:sp>
      <p:pic>
        <p:nvPicPr>
          <p:cNvPr id="4" name="Picture 5">
            <a:extLst>
              <a:ext uri="{FF2B5EF4-FFF2-40B4-BE49-F238E27FC236}">
                <a16:creationId xmlns:a16="http://schemas.microsoft.com/office/drawing/2014/main" id="{DDD648EE-256A-C679-C82E-9B3A5EE5386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A4FD77D-C884-41EC-9F23-2077725049DD}"/>
              </a:ext>
            </a:extLst>
          </p:cNvPr>
          <p:cNvSpPr>
            <a:spLocks noGrp="1"/>
          </p:cNvSpPr>
          <p:nvPr>
            <p:ph type="sldNum" sz="quarter" idx="12"/>
          </p:nvPr>
        </p:nvSpPr>
        <p:spPr/>
        <p:txBody>
          <a:bodyPr/>
          <a:lstStyle/>
          <a:p>
            <a:fld id="{28D8CCD8-4271-4188-8519-0F52A648B77A}" type="slidenum">
              <a:rPr lang="en-US" smtClean="0"/>
              <a:t>44</a:t>
            </a:fld>
            <a:endParaRPr lang="en-US"/>
          </a:p>
        </p:txBody>
      </p:sp>
    </p:spTree>
    <p:extLst>
      <p:ext uri="{BB962C8B-B14F-4D97-AF65-F5344CB8AC3E}">
        <p14:creationId xmlns:p14="http://schemas.microsoft.com/office/powerpoint/2010/main" val="41723198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F7707C1-02ED-4C35-9873-E5891DFDBC0F}"/>
              </a:ext>
            </a:extLst>
          </p:cNvPr>
          <p:cNvSpPr>
            <a:spLocks noGrp="1" noChangeArrowheads="1"/>
          </p:cNvSpPr>
          <p:nvPr>
            <p:ph type="title"/>
          </p:nvPr>
        </p:nvSpPr>
        <p:spPr>
          <a:xfrm>
            <a:off x="829026" y="879894"/>
            <a:ext cx="7886700" cy="619436"/>
          </a:xfrm>
        </p:spPr>
        <p:txBody>
          <a:bodyPr lIns="274320" anchor="t" anchorCtr="0">
            <a:normAutofit/>
          </a:bodyPr>
          <a:lstStyle/>
          <a:p>
            <a:pPr eaLnBrk="1" hangingPunct="1"/>
            <a:r>
              <a:rPr lang="en-US" altLang="en-US" sz="3000" b="1" dirty="0">
                <a:cs typeface="Arial" panose="020B0604020202020204" pitchFamily="34" charset="0"/>
              </a:rPr>
              <a:t>Direct Threat &amp; Reasonable Accommodations</a:t>
            </a:r>
          </a:p>
        </p:txBody>
      </p:sp>
      <p:sp>
        <p:nvSpPr>
          <p:cNvPr id="54275" name="Rectangle 3">
            <a:extLst>
              <a:ext uri="{FF2B5EF4-FFF2-40B4-BE49-F238E27FC236}">
                <a16:creationId xmlns:a16="http://schemas.microsoft.com/office/drawing/2014/main" id="{7F007B0F-4F70-4E88-BF95-12A61FA2E3A5}"/>
              </a:ext>
            </a:extLst>
          </p:cNvPr>
          <p:cNvSpPr>
            <a:spLocks noGrp="1" noChangeArrowheads="1"/>
          </p:cNvSpPr>
          <p:nvPr>
            <p:ph idx="1"/>
          </p:nvPr>
        </p:nvSpPr>
        <p:spPr>
          <a:xfrm>
            <a:off x="733229" y="1756835"/>
            <a:ext cx="8283115" cy="4351338"/>
          </a:xfrm>
        </p:spPr>
        <p:txBody>
          <a:bodyPr lIns="274320" anchor="t" anchorCtr="0"/>
          <a:lstStyle/>
          <a:p>
            <a:pPr eaLnBrk="1" hangingPunct="1"/>
            <a:r>
              <a:rPr lang="en-US" altLang="en-US" dirty="0"/>
              <a:t>If an individual poses a </a:t>
            </a:r>
            <a:r>
              <a:rPr lang="en-US" altLang="en-US" u="sng" dirty="0"/>
              <a:t>Direct Threat</a:t>
            </a:r>
            <a:r>
              <a:rPr lang="en-US" altLang="en-US" dirty="0"/>
              <a:t> </a:t>
            </a:r>
          </a:p>
          <a:p>
            <a:pPr eaLnBrk="1" hangingPunct="1">
              <a:buFont typeface="Wingdings" panose="05000000000000000000" pitchFamily="2" charset="2"/>
              <a:buNone/>
            </a:pPr>
            <a:endParaRPr lang="en-US" altLang="en-US" sz="375" dirty="0"/>
          </a:p>
          <a:p>
            <a:pPr lvl="1" eaLnBrk="1" hangingPunct="1">
              <a:lnSpc>
                <a:spcPct val="150000"/>
              </a:lnSpc>
            </a:pPr>
            <a:r>
              <a:rPr lang="en-US" altLang="en-US" b="1" u="sng" dirty="0"/>
              <a:t>significant risk</a:t>
            </a:r>
            <a:r>
              <a:rPr lang="en-US" altLang="en-US" b="1" dirty="0"/>
              <a:t> </a:t>
            </a:r>
            <a:r>
              <a:rPr lang="en-US" altLang="en-US" dirty="0"/>
              <a:t>of substantial harm to the health and safety of the individual or others</a:t>
            </a:r>
          </a:p>
          <a:p>
            <a:pPr lvl="1" eaLnBrk="1" hangingPunct="1">
              <a:lnSpc>
                <a:spcPct val="150000"/>
              </a:lnSpc>
            </a:pPr>
            <a:r>
              <a:rPr lang="en-US" altLang="en-US" dirty="0"/>
              <a:t>the employer must </a:t>
            </a:r>
            <a:r>
              <a:rPr lang="en-US" altLang="en-US" b="1" dirty="0"/>
              <a:t>determine whether a reasonable accommodation</a:t>
            </a:r>
            <a:r>
              <a:rPr lang="en-US" altLang="en-US" dirty="0"/>
              <a:t> would either </a:t>
            </a:r>
            <a:r>
              <a:rPr lang="en-US" altLang="en-US" u="sng" dirty="0"/>
              <a:t>eliminate or reduce the risk </a:t>
            </a:r>
            <a:r>
              <a:rPr lang="en-US" altLang="en-US" dirty="0"/>
              <a:t>to where substantial harm no longer exists</a:t>
            </a:r>
          </a:p>
          <a:p>
            <a:pPr lvl="1" eaLnBrk="1" hangingPunct="1">
              <a:lnSpc>
                <a:spcPct val="150000"/>
              </a:lnSpc>
            </a:pPr>
            <a:r>
              <a:rPr lang="en-US" altLang="en-US" dirty="0"/>
              <a:t>COVID issues – see EEOC COVID Guidance – Slide 54</a:t>
            </a:r>
            <a:endParaRPr lang="en-US" altLang="en-US" sz="1800" dirty="0"/>
          </a:p>
        </p:txBody>
      </p:sp>
      <p:pic>
        <p:nvPicPr>
          <p:cNvPr id="2" name="Picture 5">
            <a:extLst>
              <a:ext uri="{FF2B5EF4-FFF2-40B4-BE49-F238E27FC236}">
                <a16:creationId xmlns:a16="http://schemas.microsoft.com/office/drawing/2014/main" id="{D36F9CBA-47E1-8022-0716-DAD87282A25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28773EA-9D5D-4399-8994-1AF33E4E707C}"/>
              </a:ext>
              <a:ext uri="{C183D7F6-B498-43B3-948B-1728B52AA6E4}">
                <adec:decorative xmlns:adec="http://schemas.microsoft.com/office/drawing/2017/decorative" val="0"/>
              </a:ext>
            </a:extLst>
          </p:cNvPr>
          <p:cNvSpPr>
            <a:spLocks noGrp="1"/>
          </p:cNvSpPr>
          <p:nvPr>
            <p:ph type="sldNum" sz="quarter" idx="12"/>
          </p:nvPr>
        </p:nvSpPr>
        <p:spPr/>
        <p:txBody>
          <a:bodyPr/>
          <a:lstStyle/>
          <a:p>
            <a:fld id="{28D8CCD8-4271-4188-8519-0F52A648B77A}"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D97C54CD-7A73-44DD-B22C-22C6CD4A8FBF}"/>
              </a:ext>
            </a:extLst>
          </p:cNvPr>
          <p:cNvSpPr>
            <a:spLocks noGrp="1" noChangeArrowheads="1"/>
          </p:cNvSpPr>
          <p:nvPr>
            <p:ph type="title"/>
          </p:nvPr>
        </p:nvSpPr>
        <p:spPr>
          <a:xfrm>
            <a:off x="628650" y="562360"/>
            <a:ext cx="7886700" cy="658603"/>
          </a:xfrm>
        </p:spPr>
        <p:txBody>
          <a:bodyPr>
            <a:normAutofit/>
          </a:bodyPr>
          <a:lstStyle/>
          <a:p>
            <a:r>
              <a:rPr lang="en-US" altLang="en-US" sz="3000" b="1" dirty="0">
                <a:cs typeface="Arial" panose="020B0604020202020204" pitchFamily="34" charset="0"/>
              </a:rPr>
              <a:t>Reasonableness &amp; Undue Hardship</a:t>
            </a:r>
          </a:p>
        </p:txBody>
      </p:sp>
      <p:sp>
        <p:nvSpPr>
          <p:cNvPr id="55299" name="Content Placeholder 2">
            <a:extLst>
              <a:ext uri="{FF2B5EF4-FFF2-40B4-BE49-F238E27FC236}">
                <a16:creationId xmlns:a16="http://schemas.microsoft.com/office/drawing/2014/main" id="{6979EF34-03E7-4440-BBEE-94D72181EEA1}"/>
              </a:ext>
            </a:extLst>
          </p:cNvPr>
          <p:cNvSpPr>
            <a:spLocks noGrp="1" noChangeArrowheads="1"/>
          </p:cNvSpPr>
          <p:nvPr>
            <p:ph idx="1"/>
          </p:nvPr>
        </p:nvSpPr>
        <p:spPr>
          <a:xfrm>
            <a:off x="540159" y="1318804"/>
            <a:ext cx="8434875" cy="4868882"/>
          </a:xfrm>
        </p:spPr>
        <p:txBody>
          <a:bodyPr lIns="274320" anchor="t" anchorCtr="0">
            <a:noAutofit/>
          </a:bodyPr>
          <a:lstStyle/>
          <a:p>
            <a:pPr>
              <a:lnSpc>
                <a:spcPct val="150000"/>
              </a:lnSpc>
            </a:pPr>
            <a:r>
              <a:rPr lang="en-US" altLang="en-US" sz="2000" dirty="0"/>
              <a:t>In </a:t>
            </a:r>
            <a:r>
              <a:rPr lang="en-US" altLang="en-US" sz="2000" b="1" i="1" dirty="0"/>
              <a:t>US Airways, Inc. v. Barnett</a:t>
            </a:r>
            <a:r>
              <a:rPr lang="en-US" altLang="en-US" sz="2000" dirty="0"/>
              <a:t>, 535 U.S. 391 (2002), the Supreme Court  declared that the </a:t>
            </a:r>
            <a:r>
              <a:rPr lang="en-US" altLang="en-US" sz="2000" b="1" dirty="0"/>
              <a:t>reasonable accommodation </a:t>
            </a:r>
            <a:r>
              <a:rPr lang="en-US" altLang="en-US" sz="2000" dirty="0"/>
              <a:t>and </a:t>
            </a:r>
            <a:r>
              <a:rPr lang="en-US" altLang="en-US" sz="2000" b="1" dirty="0"/>
              <a:t>undue hardship concepts are distinct</a:t>
            </a:r>
            <a:r>
              <a:rPr lang="en-US" altLang="en-US" sz="2000" dirty="0"/>
              <a:t>.  Under Barnett, the plaintiff bears the burden of showing that the </a:t>
            </a:r>
            <a:r>
              <a:rPr lang="en-US" altLang="en-US" sz="2000" b="1" dirty="0"/>
              <a:t>accommodation is reasonable </a:t>
            </a:r>
            <a:r>
              <a:rPr lang="en-US" altLang="en-US" sz="2000" dirty="0"/>
              <a:t>on its face , that is, ordinarily or in the run of cases.  After that, the employer bears the burden of showing “special (typically case-specific) circumstances that </a:t>
            </a:r>
            <a:r>
              <a:rPr lang="en-US" altLang="en-US" sz="2000" b="1" dirty="0"/>
              <a:t>demonstrate undue hardship </a:t>
            </a:r>
            <a:r>
              <a:rPr lang="en-US" altLang="en-US" sz="2000" dirty="0"/>
              <a:t>in the particular circumstances.”</a:t>
            </a:r>
          </a:p>
          <a:p>
            <a:pPr>
              <a:lnSpc>
                <a:spcPct val="150000"/>
              </a:lnSpc>
            </a:pPr>
            <a:r>
              <a:rPr lang="en-US" altLang="en-US" sz="2000" dirty="0"/>
              <a:t>In US Airways, Inc. v. Barnett, the Supreme Court held that it was unreasonable, absent "special circumstances," for an employer to provide a reassignment that conflicts with the terms of a </a:t>
            </a:r>
            <a:r>
              <a:rPr lang="en-US" altLang="en-US" sz="2000" b="1" dirty="0"/>
              <a:t>seniority system.</a:t>
            </a:r>
            <a:br>
              <a:rPr lang="en-US" altLang="en-US" sz="2000" dirty="0"/>
            </a:br>
            <a:endParaRPr lang="en-US" altLang="en-US" sz="2000" dirty="0"/>
          </a:p>
        </p:txBody>
      </p:sp>
      <p:pic>
        <p:nvPicPr>
          <p:cNvPr id="2" name="Picture 5">
            <a:extLst>
              <a:ext uri="{FF2B5EF4-FFF2-40B4-BE49-F238E27FC236}">
                <a16:creationId xmlns:a16="http://schemas.microsoft.com/office/drawing/2014/main" id="{7A0D2C96-C344-3CEE-4EF8-1C5EF214A62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8E44BB3-4680-4C63-8CC2-2AAE33837BA6}"/>
              </a:ext>
            </a:extLst>
          </p:cNvPr>
          <p:cNvSpPr>
            <a:spLocks noGrp="1"/>
          </p:cNvSpPr>
          <p:nvPr>
            <p:ph type="sldNum" sz="quarter" idx="12"/>
          </p:nvPr>
        </p:nvSpPr>
        <p:spPr/>
        <p:txBody>
          <a:bodyPr/>
          <a:lstStyle/>
          <a:p>
            <a:fld id="{28D8CCD8-4271-4188-8519-0F52A648B77A}"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1B28552-32AB-4613-965D-88D08635C3DD}"/>
              </a:ext>
            </a:extLst>
          </p:cNvPr>
          <p:cNvSpPr>
            <a:spLocks noGrp="1" noChangeArrowheads="1"/>
          </p:cNvSpPr>
          <p:nvPr>
            <p:ph type="title"/>
          </p:nvPr>
        </p:nvSpPr>
        <p:spPr>
          <a:xfrm>
            <a:off x="800100" y="397644"/>
            <a:ext cx="7886700" cy="675782"/>
          </a:xfrm>
        </p:spPr>
        <p:txBody>
          <a:bodyPr>
            <a:normAutofit/>
          </a:bodyPr>
          <a:lstStyle/>
          <a:p>
            <a:pPr eaLnBrk="1" hangingPunct="1"/>
            <a:r>
              <a:rPr lang="en-US" altLang="en-US" sz="3000" b="1" dirty="0">
                <a:cs typeface="Arial" panose="020B0604020202020204" pitchFamily="34" charset="0"/>
              </a:rPr>
              <a:t>“</a:t>
            </a:r>
            <a:r>
              <a:rPr lang="en-US" altLang="en-US" sz="3000" b="1" dirty="0" err="1">
                <a:cs typeface="Arial" panose="020B0604020202020204" pitchFamily="34" charset="0"/>
              </a:rPr>
              <a:t>UN”Reasonable</a:t>
            </a:r>
            <a:r>
              <a:rPr lang="en-US" altLang="en-US" sz="3000" b="1" dirty="0">
                <a:cs typeface="Arial" panose="020B0604020202020204" pitchFamily="34" charset="0"/>
              </a:rPr>
              <a:t> Accommodation Examples</a:t>
            </a:r>
          </a:p>
        </p:txBody>
      </p:sp>
      <p:sp>
        <p:nvSpPr>
          <p:cNvPr id="30724" name="Rectangle 3">
            <a:extLst>
              <a:ext uri="{FF2B5EF4-FFF2-40B4-BE49-F238E27FC236}">
                <a16:creationId xmlns:a16="http://schemas.microsoft.com/office/drawing/2014/main" id="{679E930C-9FD9-4992-B02C-B53A0A6FC1CB}"/>
              </a:ext>
            </a:extLst>
          </p:cNvPr>
          <p:cNvSpPr>
            <a:spLocks noGrp="1" noChangeArrowheads="1"/>
          </p:cNvSpPr>
          <p:nvPr>
            <p:ph idx="1"/>
          </p:nvPr>
        </p:nvSpPr>
        <p:spPr>
          <a:xfrm>
            <a:off x="628649" y="1073426"/>
            <a:ext cx="8356325" cy="5513788"/>
          </a:xfrm>
        </p:spPr>
        <p:txBody>
          <a:bodyPr lIns="182880" anchor="t" anchorCtr="0">
            <a:normAutofit fontScale="92500" lnSpcReduction="20000"/>
          </a:bodyPr>
          <a:lstStyle/>
          <a:p>
            <a:pPr eaLnBrk="1" hangingPunct="1">
              <a:lnSpc>
                <a:spcPct val="120000"/>
              </a:lnSpc>
              <a:spcBef>
                <a:spcPts val="300"/>
              </a:spcBef>
              <a:spcAft>
                <a:spcPts val="600"/>
              </a:spcAft>
              <a:defRPr/>
            </a:pPr>
            <a:r>
              <a:rPr lang="en-US" sz="1900" dirty="0"/>
              <a:t>Eliminating essential functions of the job</a:t>
            </a:r>
          </a:p>
          <a:p>
            <a:pPr lvl="1">
              <a:lnSpc>
                <a:spcPct val="120000"/>
              </a:lnSpc>
              <a:spcBef>
                <a:spcPts val="300"/>
              </a:spcBef>
              <a:spcAft>
                <a:spcPts val="600"/>
              </a:spcAft>
              <a:defRPr/>
            </a:pPr>
            <a:r>
              <a:rPr lang="en-US" sz="1400" i="1" dirty="0">
                <a:solidFill>
                  <a:srgbClr val="7030A0"/>
                </a:solidFill>
              </a:rPr>
              <a:t>Exception -- Note about “group” essential functions</a:t>
            </a:r>
            <a:endParaRPr lang="en-US" sz="1500" dirty="0"/>
          </a:p>
          <a:p>
            <a:pPr eaLnBrk="1" hangingPunct="1">
              <a:lnSpc>
                <a:spcPct val="120000"/>
              </a:lnSpc>
              <a:spcBef>
                <a:spcPts val="300"/>
              </a:spcBef>
              <a:spcAft>
                <a:spcPts val="600"/>
              </a:spcAft>
              <a:defRPr/>
            </a:pPr>
            <a:r>
              <a:rPr lang="en-US" sz="1900" dirty="0"/>
              <a:t>Lowering production standards</a:t>
            </a:r>
          </a:p>
          <a:p>
            <a:pPr eaLnBrk="1" hangingPunct="1">
              <a:lnSpc>
                <a:spcPct val="120000"/>
              </a:lnSpc>
              <a:spcBef>
                <a:spcPts val="300"/>
              </a:spcBef>
              <a:spcAft>
                <a:spcPts val="600"/>
              </a:spcAft>
              <a:defRPr/>
            </a:pPr>
            <a:r>
              <a:rPr lang="en-US" sz="1900" dirty="0"/>
              <a:t>Personal use items (i.e.: prosthetic limb, eyeglasses, hearing aids, wheelchair)</a:t>
            </a:r>
          </a:p>
          <a:p>
            <a:pPr eaLnBrk="1" hangingPunct="1">
              <a:lnSpc>
                <a:spcPct val="120000"/>
              </a:lnSpc>
              <a:spcBef>
                <a:spcPts val="300"/>
              </a:spcBef>
              <a:spcAft>
                <a:spcPts val="600"/>
              </a:spcAft>
              <a:defRPr/>
            </a:pPr>
            <a:r>
              <a:rPr lang="en-US" sz="1900" dirty="0"/>
              <a:t>Placing a disabled applicant in job for which he/she did not specifically apply</a:t>
            </a:r>
          </a:p>
          <a:p>
            <a:pPr eaLnBrk="1" hangingPunct="1">
              <a:lnSpc>
                <a:spcPct val="120000"/>
              </a:lnSpc>
              <a:spcBef>
                <a:spcPts val="300"/>
              </a:spcBef>
              <a:spcAft>
                <a:spcPts val="600"/>
              </a:spcAft>
              <a:defRPr/>
            </a:pPr>
            <a:r>
              <a:rPr lang="en-US" sz="1900" dirty="0"/>
              <a:t>Placing a disabled individual into a job if doing so would create a direct threat to the health or safety of the individual or others (risk cannot be lowered to acceptable level with reasonable accommodation)</a:t>
            </a:r>
          </a:p>
          <a:p>
            <a:pPr eaLnBrk="1" hangingPunct="1">
              <a:lnSpc>
                <a:spcPct val="120000"/>
              </a:lnSpc>
              <a:spcBef>
                <a:spcPts val="300"/>
              </a:spcBef>
              <a:spcAft>
                <a:spcPts val="600"/>
              </a:spcAft>
              <a:defRPr/>
            </a:pPr>
            <a:r>
              <a:rPr lang="en-US" sz="1900" dirty="0"/>
              <a:t>Maintaining the salary of an employee reassigned from a higher-paying job to a lower-paying one if the employer does not do so for non-disabled.</a:t>
            </a:r>
          </a:p>
          <a:p>
            <a:pPr eaLnBrk="1" hangingPunct="1">
              <a:lnSpc>
                <a:spcPct val="120000"/>
              </a:lnSpc>
              <a:spcBef>
                <a:spcPts val="300"/>
              </a:spcBef>
              <a:spcAft>
                <a:spcPts val="600"/>
              </a:spcAft>
              <a:defRPr/>
            </a:pPr>
            <a:r>
              <a:rPr lang="en-US" sz="1900" dirty="0"/>
              <a:t>Creating a job</a:t>
            </a:r>
          </a:p>
          <a:p>
            <a:pPr eaLnBrk="1" hangingPunct="1">
              <a:lnSpc>
                <a:spcPct val="120000"/>
              </a:lnSpc>
              <a:spcBef>
                <a:spcPts val="300"/>
              </a:spcBef>
              <a:spcAft>
                <a:spcPts val="600"/>
              </a:spcAft>
              <a:defRPr/>
            </a:pPr>
            <a:r>
              <a:rPr lang="en-US" sz="1900" dirty="0"/>
              <a:t>Generally-reassignment violating a consistent </a:t>
            </a:r>
            <a:r>
              <a:rPr lang="en-US" sz="1900" u="sng" dirty="0"/>
              <a:t>uniformly</a:t>
            </a:r>
            <a:r>
              <a:rPr lang="en-US" sz="1900" dirty="0"/>
              <a:t> applied seniority system</a:t>
            </a:r>
          </a:p>
          <a:p>
            <a:pPr eaLnBrk="1" hangingPunct="1">
              <a:lnSpc>
                <a:spcPct val="120000"/>
              </a:lnSpc>
              <a:spcBef>
                <a:spcPts val="300"/>
              </a:spcBef>
              <a:spcAft>
                <a:spcPts val="600"/>
              </a:spcAft>
              <a:defRPr/>
            </a:pPr>
            <a:r>
              <a:rPr lang="en-US" sz="1900" dirty="0"/>
              <a:t>Bumping another employee from his/her job</a:t>
            </a:r>
          </a:p>
          <a:p>
            <a:pPr eaLnBrk="1" hangingPunct="1">
              <a:lnSpc>
                <a:spcPct val="120000"/>
              </a:lnSpc>
              <a:spcBef>
                <a:spcPts val="300"/>
              </a:spcBef>
              <a:spcAft>
                <a:spcPts val="600"/>
              </a:spcAft>
              <a:defRPr/>
            </a:pPr>
            <a:r>
              <a:rPr lang="en-US" sz="1900" dirty="0"/>
              <a:t>Changing to a new supervisor</a:t>
            </a:r>
          </a:p>
          <a:p>
            <a:pPr eaLnBrk="1" hangingPunct="1">
              <a:lnSpc>
                <a:spcPct val="120000"/>
              </a:lnSpc>
              <a:spcBef>
                <a:spcPts val="300"/>
              </a:spcBef>
              <a:spcAft>
                <a:spcPts val="600"/>
              </a:spcAft>
              <a:defRPr/>
            </a:pPr>
            <a:r>
              <a:rPr lang="en-US" sz="1900" dirty="0"/>
              <a:t>Medication monitoring</a:t>
            </a:r>
          </a:p>
          <a:p>
            <a:pPr marL="0" indent="0">
              <a:buNone/>
              <a:defRPr/>
            </a:pPr>
            <a:endParaRPr lang="en-US" sz="1351" dirty="0"/>
          </a:p>
          <a:p>
            <a:pPr eaLnBrk="1" hangingPunct="1">
              <a:defRPr/>
            </a:pPr>
            <a:endParaRPr lang="en-US" sz="1351" dirty="0"/>
          </a:p>
          <a:p>
            <a:pPr eaLnBrk="1" hangingPunct="1">
              <a:defRPr/>
            </a:pPr>
            <a:endParaRPr lang="en-US" sz="1351" dirty="0"/>
          </a:p>
        </p:txBody>
      </p:sp>
      <p:pic>
        <p:nvPicPr>
          <p:cNvPr id="2" name="Picture 5">
            <a:extLst>
              <a:ext uri="{FF2B5EF4-FFF2-40B4-BE49-F238E27FC236}">
                <a16:creationId xmlns:a16="http://schemas.microsoft.com/office/drawing/2014/main" id="{627F5436-25BD-36D6-6CA4-3832E0797AC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88CD0E5-EA27-4EBC-884D-F6FCDF72C8B7}"/>
              </a:ext>
            </a:extLst>
          </p:cNvPr>
          <p:cNvSpPr>
            <a:spLocks noGrp="1"/>
          </p:cNvSpPr>
          <p:nvPr>
            <p:ph type="sldNum" sz="quarter" idx="12"/>
          </p:nvPr>
        </p:nvSpPr>
        <p:spPr/>
        <p:txBody>
          <a:bodyPr/>
          <a:lstStyle/>
          <a:p>
            <a:fld id="{28D8CCD8-4271-4188-8519-0F52A648B77A}"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0D51D63-2428-4726-9C93-4A045EB45D64}"/>
              </a:ext>
            </a:extLst>
          </p:cNvPr>
          <p:cNvSpPr>
            <a:spLocks noGrp="1" noChangeArrowheads="1"/>
          </p:cNvSpPr>
          <p:nvPr>
            <p:ph type="title"/>
          </p:nvPr>
        </p:nvSpPr>
        <p:spPr>
          <a:xfrm>
            <a:off x="628650" y="733770"/>
            <a:ext cx="7886700" cy="474236"/>
          </a:xfrm>
        </p:spPr>
        <p:txBody>
          <a:bodyPr lIns="274320" anchor="t" anchorCtr="0">
            <a:normAutofit/>
          </a:bodyPr>
          <a:lstStyle/>
          <a:p>
            <a:pPr>
              <a:spcBef>
                <a:spcPts val="0"/>
              </a:spcBef>
              <a:spcAft>
                <a:spcPts val="600"/>
              </a:spcAft>
            </a:pPr>
            <a:r>
              <a:rPr lang="en-US" altLang="en-US" sz="3000" b="1" dirty="0">
                <a:cs typeface="Arial" panose="020B0604020202020204" pitchFamily="34" charset="0"/>
              </a:rPr>
              <a:t>Undue Hardship = Formal Process</a:t>
            </a:r>
          </a:p>
        </p:txBody>
      </p:sp>
      <p:sp>
        <p:nvSpPr>
          <p:cNvPr id="57347" name="Content Placeholder 2">
            <a:extLst>
              <a:ext uri="{FF2B5EF4-FFF2-40B4-BE49-F238E27FC236}">
                <a16:creationId xmlns:a16="http://schemas.microsoft.com/office/drawing/2014/main" id="{57BE5246-5D9A-428B-ABEA-9FBE086A804D}"/>
              </a:ext>
            </a:extLst>
          </p:cNvPr>
          <p:cNvSpPr>
            <a:spLocks noGrp="1" noChangeArrowheads="1"/>
          </p:cNvSpPr>
          <p:nvPr>
            <p:ph idx="1"/>
          </p:nvPr>
        </p:nvSpPr>
        <p:spPr>
          <a:xfrm>
            <a:off x="934278" y="1486916"/>
            <a:ext cx="8080513" cy="4580887"/>
          </a:xfrm>
        </p:spPr>
        <p:txBody>
          <a:bodyPr lIns="274320" anchor="t" anchorCtr="0">
            <a:noAutofit/>
          </a:bodyPr>
          <a:lstStyle/>
          <a:p>
            <a:pPr>
              <a:spcBef>
                <a:spcPts val="1200"/>
              </a:spcBef>
              <a:spcAft>
                <a:spcPts val="1200"/>
              </a:spcAft>
            </a:pPr>
            <a:r>
              <a:rPr lang="en-US" altLang="en-US" sz="2200" dirty="0"/>
              <a:t>An employer does not have to provide a reasonable accommodation that would cause an "undue hardship". </a:t>
            </a:r>
          </a:p>
          <a:p>
            <a:pPr>
              <a:spcBef>
                <a:spcPts val="1200"/>
              </a:spcBef>
              <a:spcAft>
                <a:spcPts val="1200"/>
              </a:spcAft>
            </a:pPr>
            <a:r>
              <a:rPr lang="en-US" altLang="en-US" sz="2200" b="1" dirty="0"/>
              <a:t>Significant difficulty (includes disruptive) or expense and includes fundamentally alters the job.</a:t>
            </a:r>
          </a:p>
          <a:p>
            <a:pPr>
              <a:spcBef>
                <a:spcPts val="1200"/>
              </a:spcBef>
              <a:spcAft>
                <a:spcPts val="1200"/>
              </a:spcAft>
            </a:pPr>
            <a:r>
              <a:rPr lang="en-US" altLang="en-US" sz="2200" dirty="0"/>
              <a:t>Generalized conclusions will not suffice to support a claim of undue hardship. </a:t>
            </a:r>
          </a:p>
          <a:p>
            <a:pPr>
              <a:spcBef>
                <a:spcPts val="1200"/>
              </a:spcBef>
              <a:spcAft>
                <a:spcPts val="1200"/>
              </a:spcAft>
            </a:pPr>
            <a:r>
              <a:rPr lang="en-US" altLang="en-US" sz="2200" dirty="0"/>
              <a:t>Instead, undue hardship must be based on an </a:t>
            </a:r>
            <a:r>
              <a:rPr lang="en-US" altLang="en-US" sz="2200" b="1" u="sng" dirty="0"/>
              <a:t>individualized assessment</a:t>
            </a:r>
            <a:r>
              <a:rPr lang="en-US" altLang="en-US" sz="2200" u="sng" dirty="0"/>
              <a:t> </a:t>
            </a:r>
            <a:r>
              <a:rPr lang="en-US" altLang="en-US" sz="2200" dirty="0"/>
              <a:t>of current circumstances that show that a specific reasonable accommodation would cause significant difficulty or expense.</a:t>
            </a:r>
          </a:p>
        </p:txBody>
      </p:sp>
      <p:pic>
        <p:nvPicPr>
          <p:cNvPr id="2" name="Picture 5">
            <a:extLst>
              <a:ext uri="{FF2B5EF4-FFF2-40B4-BE49-F238E27FC236}">
                <a16:creationId xmlns:a16="http://schemas.microsoft.com/office/drawing/2014/main" id="{F525FF03-24BE-98B5-203B-92746090C31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D5913B4-3930-471D-985D-F27BF6C16CAA}"/>
              </a:ext>
              <a:ext uri="{C183D7F6-B498-43B3-948B-1728B52AA6E4}">
                <adec:decorative xmlns:adec="http://schemas.microsoft.com/office/drawing/2017/decorative" val="0"/>
              </a:ext>
            </a:extLst>
          </p:cNvPr>
          <p:cNvSpPr>
            <a:spLocks noGrp="1"/>
          </p:cNvSpPr>
          <p:nvPr>
            <p:ph type="sldNum" sz="quarter" idx="12"/>
          </p:nvPr>
        </p:nvSpPr>
        <p:spPr>
          <a:xfrm>
            <a:off x="8249028" y="6346713"/>
            <a:ext cx="427833" cy="315471"/>
          </a:xfrm>
        </p:spPr>
        <p:txBody>
          <a:bodyPr/>
          <a:lstStyle/>
          <a:p>
            <a:pPr>
              <a:spcAft>
                <a:spcPts val="600"/>
              </a:spcAft>
            </a:pPr>
            <a:fld id="{28D8CCD8-4271-4188-8519-0F52A648B77A}" type="slidenum">
              <a:rPr lang="en-US" smtClean="0"/>
              <a:pPr>
                <a:spcAft>
                  <a:spcPts val="600"/>
                </a:spcAft>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BCFFF23-F1AC-47C3-AE8F-A8FCBA8EA074}"/>
              </a:ext>
            </a:extLst>
          </p:cNvPr>
          <p:cNvSpPr>
            <a:spLocks noGrp="1" noChangeArrowheads="1"/>
          </p:cNvSpPr>
          <p:nvPr>
            <p:ph type="title"/>
          </p:nvPr>
        </p:nvSpPr>
        <p:spPr>
          <a:xfrm>
            <a:off x="628650" y="605003"/>
            <a:ext cx="7886700" cy="941027"/>
          </a:xfrm>
        </p:spPr>
        <p:txBody>
          <a:bodyPr lIns="274320" anchor="t" anchorCtr="0">
            <a:normAutofit/>
          </a:bodyPr>
          <a:lstStyle/>
          <a:p>
            <a:pPr eaLnBrk="1" hangingPunct="1"/>
            <a:r>
              <a:rPr lang="en-US" altLang="en-US" sz="3000" b="1" dirty="0">
                <a:cs typeface="Arial" panose="020B0604020202020204" pitchFamily="34" charset="0"/>
              </a:rPr>
              <a:t>Determining Undue Hardship</a:t>
            </a:r>
            <a:br>
              <a:rPr lang="en-US" altLang="en-US" sz="3200" b="1" dirty="0">
                <a:cs typeface="Arial" panose="020B0604020202020204" pitchFamily="34" charset="0"/>
              </a:rPr>
            </a:br>
            <a:r>
              <a:rPr lang="en-US" altLang="en-US" sz="2000" b="1" dirty="0">
                <a:cs typeface="Arial" panose="020B0604020202020204" pitchFamily="34" charset="0"/>
              </a:rPr>
              <a:t>Formal Process</a:t>
            </a:r>
          </a:p>
        </p:txBody>
      </p:sp>
      <p:sp>
        <p:nvSpPr>
          <p:cNvPr id="58371" name="Rectangle 3">
            <a:extLst>
              <a:ext uri="{FF2B5EF4-FFF2-40B4-BE49-F238E27FC236}">
                <a16:creationId xmlns:a16="http://schemas.microsoft.com/office/drawing/2014/main" id="{2F7FEC6D-5355-4376-8B6A-ED0CEF9A441B}"/>
              </a:ext>
            </a:extLst>
          </p:cNvPr>
          <p:cNvSpPr>
            <a:spLocks noGrp="1" noChangeArrowheads="1"/>
          </p:cNvSpPr>
          <p:nvPr>
            <p:ph idx="1"/>
          </p:nvPr>
        </p:nvSpPr>
        <p:spPr>
          <a:xfrm>
            <a:off x="546652" y="1673350"/>
            <a:ext cx="8448261" cy="4672628"/>
          </a:xfrm>
        </p:spPr>
        <p:txBody>
          <a:bodyPr lIns="274320" anchor="t" anchorCtr="0">
            <a:noAutofit/>
          </a:bodyPr>
          <a:lstStyle/>
          <a:p>
            <a:pPr eaLnBrk="1" hangingPunct="1"/>
            <a:r>
              <a:rPr lang="en-US" altLang="en-US" sz="2000" dirty="0"/>
              <a:t>The employer is the one who is </a:t>
            </a:r>
            <a:r>
              <a:rPr lang="en-US" altLang="en-US" sz="2000" b="1" u="sng" dirty="0"/>
              <a:t>required to show</a:t>
            </a:r>
            <a:r>
              <a:rPr lang="en-US" altLang="en-US" sz="2000" b="1" dirty="0"/>
              <a:t> </a:t>
            </a:r>
            <a:r>
              <a:rPr lang="en-US" altLang="en-US" sz="2000" dirty="0"/>
              <a:t>that an accommodation is an undue hardship.  </a:t>
            </a:r>
          </a:p>
          <a:p>
            <a:pPr lvl="1" eaLnBrk="1" hangingPunct="1"/>
            <a:r>
              <a:rPr lang="en-US" altLang="en-US" dirty="0"/>
              <a:t>Must consider whether there is an alternative accommodation that would not impose such hardship</a:t>
            </a:r>
            <a:endParaRPr lang="en-US" altLang="en-US" sz="2000" dirty="0"/>
          </a:p>
          <a:p>
            <a:pPr eaLnBrk="1" hangingPunct="1"/>
            <a:r>
              <a:rPr lang="en-US" altLang="en-US" sz="2000" dirty="0"/>
              <a:t>Employers must determine undue hardship on a </a:t>
            </a:r>
            <a:r>
              <a:rPr lang="en-US" altLang="en-US" sz="2000" b="1" u="sng" dirty="0"/>
              <a:t>case-by-case</a:t>
            </a:r>
            <a:r>
              <a:rPr lang="en-US" altLang="en-US" sz="2000" dirty="0"/>
              <a:t> basis </a:t>
            </a:r>
          </a:p>
          <a:p>
            <a:pPr lvl="1" eaLnBrk="1" hangingPunct="1"/>
            <a:r>
              <a:rPr lang="en-US" altLang="en-US" dirty="0"/>
              <a:t>Consider the undue hardship in relation to the size of the employer </a:t>
            </a:r>
          </a:p>
          <a:p>
            <a:pPr lvl="1" eaLnBrk="1" hangingPunct="1"/>
            <a:r>
              <a:rPr lang="en-US" altLang="en-US" dirty="0"/>
              <a:t>Resources available, and the nature of the operation  </a:t>
            </a:r>
          </a:p>
          <a:p>
            <a:pPr lvl="1" eaLnBrk="1" hangingPunct="1"/>
            <a:r>
              <a:rPr lang="en-US" altLang="en-US" dirty="0"/>
              <a:t> Factor in the effect of </a:t>
            </a:r>
            <a:r>
              <a:rPr lang="en-US" altLang="en-US" u="sng" dirty="0"/>
              <a:t>tax incentives </a:t>
            </a:r>
            <a:r>
              <a:rPr lang="en-US" altLang="en-US" dirty="0"/>
              <a:t>(businesses) on the cost of an accommodation before making an undue hardship determination</a:t>
            </a:r>
          </a:p>
          <a:p>
            <a:pPr eaLnBrk="1" hangingPunct="1"/>
            <a:r>
              <a:rPr lang="en-US" altLang="en-US" sz="2000" dirty="0"/>
              <a:t>Assessment of undue hardship is an </a:t>
            </a:r>
            <a:r>
              <a:rPr lang="en-US" altLang="en-US" sz="2000" b="1" u="sng" dirty="0"/>
              <a:t>ongoing process </a:t>
            </a:r>
            <a:r>
              <a:rPr lang="en-US" altLang="en-US" sz="2000" dirty="0"/>
              <a:t>as resources and as situations change </a:t>
            </a:r>
          </a:p>
          <a:p>
            <a:pPr lvl="1" eaLnBrk="1" hangingPunct="1"/>
            <a:endParaRPr lang="en-US" altLang="en-US" dirty="0"/>
          </a:p>
        </p:txBody>
      </p:sp>
      <p:pic>
        <p:nvPicPr>
          <p:cNvPr id="2" name="Picture 5">
            <a:extLst>
              <a:ext uri="{FF2B5EF4-FFF2-40B4-BE49-F238E27FC236}">
                <a16:creationId xmlns:a16="http://schemas.microsoft.com/office/drawing/2014/main" id="{A5C4D422-4847-8AD4-0102-581B279969D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5B65A3C-9E0A-4A5C-ADA3-3EA2D1AC1BC1}"/>
              </a:ext>
            </a:extLst>
          </p:cNvPr>
          <p:cNvSpPr>
            <a:spLocks noGrp="1"/>
          </p:cNvSpPr>
          <p:nvPr>
            <p:ph type="sldNum" sz="quarter" idx="12"/>
          </p:nvPr>
        </p:nvSpPr>
        <p:spPr/>
        <p:txBody>
          <a:bodyPr/>
          <a:lstStyle/>
          <a:p>
            <a:fld id="{28D8CCD8-4271-4188-8519-0F52A648B77A}"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F196D17-3B08-49FF-88F1-1308CE80BF4E}"/>
              </a:ext>
            </a:extLst>
          </p:cNvPr>
          <p:cNvSpPr>
            <a:spLocks noGrp="1" noChangeArrowheads="1"/>
          </p:cNvSpPr>
          <p:nvPr>
            <p:ph type="title"/>
          </p:nvPr>
        </p:nvSpPr>
        <p:spPr>
          <a:xfrm>
            <a:off x="586183" y="845610"/>
            <a:ext cx="7886700" cy="1325563"/>
          </a:xfrm>
        </p:spPr>
        <p:txBody>
          <a:bodyPr/>
          <a:lstStyle/>
          <a:p>
            <a:pPr marL="0" indent="0" algn="ctr"/>
            <a:br>
              <a:rPr lang="en-US" altLang="en-US" sz="3600" dirty="0">
                <a:solidFill>
                  <a:srgbClr val="FF0000"/>
                </a:solidFill>
              </a:rPr>
            </a:br>
            <a:r>
              <a:rPr lang="en-US" altLang="en-US" sz="3600" dirty="0">
                <a:solidFill>
                  <a:srgbClr val="FF0000"/>
                </a:solidFill>
              </a:rPr>
              <a:t>Job Accommodation Network’s</a:t>
            </a:r>
            <a:br>
              <a:rPr lang="en-US" altLang="en-US" sz="3600" dirty="0">
                <a:solidFill>
                  <a:srgbClr val="FF0000"/>
                </a:solidFill>
              </a:rPr>
            </a:br>
            <a:r>
              <a:rPr lang="en-US" altLang="en-US" sz="3600" b="1" i="1" dirty="0">
                <a:solidFill>
                  <a:srgbClr val="FF0000"/>
                </a:solidFill>
              </a:rPr>
              <a:t>Workplace Accommodation Toolkit</a:t>
            </a:r>
            <a:br>
              <a:rPr lang="en-US" altLang="en-US" b="1" i="1" dirty="0">
                <a:solidFill>
                  <a:srgbClr val="FF0000"/>
                </a:solidFill>
              </a:rPr>
            </a:br>
            <a:endParaRPr lang="en-US" altLang="en-US" b="1" dirty="0">
              <a:solidFill>
                <a:srgbClr val="FF0000"/>
              </a:solidFill>
            </a:endParaRPr>
          </a:p>
        </p:txBody>
      </p:sp>
      <p:sp>
        <p:nvSpPr>
          <p:cNvPr id="9219" name="Content Placeholder 2">
            <a:extLst>
              <a:ext uri="{FF2B5EF4-FFF2-40B4-BE49-F238E27FC236}">
                <a16:creationId xmlns:a16="http://schemas.microsoft.com/office/drawing/2014/main" id="{555C4B3F-FBBE-4F73-8707-A5A2E19DA4D2}"/>
              </a:ext>
            </a:extLst>
          </p:cNvPr>
          <p:cNvSpPr>
            <a:spLocks noGrp="1" noChangeArrowheads="1"/>
          </p:cNvSpPr>
          <p:nvPr>
            <p:ph idx="1"/>
          </p:nvPr>
        </p:nvSpPr>
        <p:spPr>
          <a:xfrm>
            <a:off x="606450" y="2369718"/>
            <a:ext cx="8229600" cy="4302125"/>
          </a:xfrm>
        </p:spPr>
        <p:txBody>
          <a:bodyPr anchor="t"/>
          <a:lstStyle/>
          <a:p>
            <a:pPr marL="0" indent="0" algn="ctr">
              <a:lnSpc>
                <a:spcPct val="150000"/>
              </a:lnSpc>
              <a:buFont typeface="Wingdings" panose="05000000000000000000" pitchFamily="2" charset="2"/>
              <a:buNone/>
            </a:pPr>
            <a:r>
              <a:rPr lang="en-US" sz="2400" dirty="0"/>
              <a:t>Free online workplace accommodation toolkit provides employers with the tools needed to create a more </a:t>
            </a:r>
          </a:p>
          <a:p>
            <a:pPr marL="0" indent="0" algn="ctr">
              <a:lnSpc>
                <a:spcPct val="150000"/>
              </a:lnSpc>
              <a:buFont typeface="Wingdings" panose="05000000000000000000" pitchFamily="2" charset="2"/>
              <a:buNone/>
            </a:pPr>
            <a:r>
              <a:rPr lang="en-US" sz="2400" dirty="0"/>
              <a:t>disability-inclusive and compliant workplace.</a:t>
            </a:r>
            <a:endParaRPr lang="en-US" altLang="en-US" sz="2400" b="1" i="1" dirty="0">
              <a:hlinkClick r:id="rId3"/>
            </a:endParaRPr>
          </a:p>
          <a:p>
            <a:pPr algn="ctr">
              <a:lnSpc>
                <a:spcPct val="150000"/>
              </a:lnSpc>
            </a:pPr>
            <a:r>
              <a:rPr lang="en-US" sz="3600" b="1" u="sng" dirty="0">
                <a:hlinkClick r:id="rId4"/>
              </a:rPr>
              <a:t>https://askjan.org/toolkit/index.cfm#</a:t>
            </a:r>
            <a:endParaRPr lang="en-US" sz="3600" b="1" u="sng" dirty="0"/>
          </a:p>
          <a:p>
            <a:pPr marL="0" indent="0">
              <a:buFont typeface="Wingdings" panose="05000000000000000000" pitchFamily="2" charset="2"/>
              <a:buNone/>
            </a:pPr>
            <a:endParaRPr lang="en-US" altLang="en-US" sz="2400" dirty="0"/>
          </a:p>
          <a:p>
            <a:pPr marL="0" indent="0" algn="ctr">
              <a:buFont typeface="Wingdings" panose="05000000000000000000" pitchFamily="2" charset="2"/>
              <a:buNone/>
            </a:pPr>
            <a:r>
              <a:rPr lang="en-US" altLang="en-US" sz="2400" dirty="0"/>
              <a:t>JAN homepage: </a:t>
            </a:r>
            <a:r>
              <a:rPr lang="en-US" altLang="en-US" sz="2400" dirty="0">
                <a:solidFill>
                  <a:schemeClr val="tx2"/>
                </a:solidFill>
                <a:cs typeface="Arial" panose="020B0604020202020204" pitchFamily="34" charset="0"/>
                <a:hlinkClick r:id="rId5"/>
              </a:rPr>
              <a:t>www.askjan.org</a:t>
            </a:r>
            <a:endParaRPr lang="en-US" altLang="en-US" sz="2400" dirty="0">
              <a:solidFill>
                <a:schemeClr val="tx2"/>
              </a:solidFill>
              <a:cs typeface="Arial" panose="020B0604020202020204" pitchFamily="34" charset="0"/>
            </a:endParaRPr>
          </a:p>
        </p:txBody>
      </p:sp>
      <p:pic>
        <p:nvPicPr>
          <p:cNvPr id="5" name="Picture 5">
            <a:extLst>
              <a:ext uri="{FF2B5EF4-FFF2-40B4-BE49-F238E27FC236}">
                <a16:creationId xmlns:a16="http://schemas.microsoft.com/office/drawing/2014/main" id="{319C72FC-6B59-89E4-429A-AAFE7585EDD7}"/>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1DB24D2-3BF5-4A6D-A0E2-199C89F38B91}"/>
              </a:ext>
            </a:extLst>
          </p:cNvPr>
          <p:cNvSpPr>
            <a:spLocks noGrp="1"/>
          </p:cNvSpPr>
          <p:nvPr>
            <p:ph type="sldNum" sz="quarter" idx="12"/>
          </p:nvPr>
        </p:nvSpPr>
        <p:spPr/>
        <p:txBody>
          <a:bodyPr/>
          <a:lstStyle/>
          <a:p>
            <a:fld id="{28D8CCD8-4271-4188-8519-0F52A648B77A}" type="slidenum">
              <a:rPr lang="en-US" smtClean="0"/>
              <a:t>5</a:t>
            </a:fld>
            <a:endParaRPr lang="en-US"/>
          </a:p>
        </p:txBody>
      </p:sp>
    </p:spTree>
    <p:extLst>
      <p:ext uri="{BB962C8B-B14F-4D97-AF65-F5344CB8AC3E}">
        <p14:creationId xmlns:p14="http://schemas.microsoft.com/office/powerpoint/2010/main" val="3534419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3DB812C-40EA-4224-B9F8-A56854B3A7BC}"/>
              </a:ext>
            </a:extLst>
          </p:cNvPr>
          <p:cNvSpPr>
            <a:spLocks noGrp="1" noChangeArrowheads="1"/>
          </p:cNvSpPr>
          <p:nvPr>
            <p:ph type="title"/>
          </p:nvPr>
        </p:nvSpPr>
        <p:spPr>
          <a:xfrm>
            <a:off x="708163" y="705101"/>
            <a:ext cx="7978637" cy="1007092"/>
          </a:xfrm>
        </p:spPr>
        <p:txBody>
          <a:bodyPr lIns="274320" anchor="t" anchorCtr="0">
            <a:normAutofit/>
          </a:bodyPr>
          <a:lstStyle/>
          <a:p>
            <a:r>
              <a:rPr lang="en-US" altLang="en-US" sz="3000" b="1" dirty="0">
                <a:cs typeface="Arial" panose="020B0604020202020204" pitchFamily="34" charset="0"/>
              </a:rPr>
              <a:t>Reassignment as Reasonable Accommodation</a:t>
            </a:r>
            <a:br>
              <a:rPr lang="en-US" altLang="en-US" sz="3000" b="1" dirty="0">
                <a:cs typeface="Arial" panose="020B0604020202020204" pitchFamily="34" charset="0"/>
              </a:rPr>
            </a:br>
            <a:r>
              <a:rPr lang="en-US" altLang="en-US" sz="2000" b="1" dirty="0">
                <a:solidFill>
                  <a:srgbClr val="FF0000"/>
                </a:solidFill>
                <a:cs typeface="Arial" panose="020B0604020202020204" pitchFamily="34" charset="0"/>
              </a:rPr>
              <a:t>Last Resort</a:t>
            </a:r>
          </a:p>
        </p:txBody>
      </p:sp>
      <p:sp>
        <p:nvSpPr>
          <p:cNvPr id="3" name="Content Placeholder 2">
            <a:extLst>
              <a:ext uri="{FF2B5EF4-FFF2-40B4-BE49-F238E27FC236}">
                <a16:creationId xmlns:a16="http://schemas.microsoft.com/office/drawing/2014/main" id="{55005813-E56F-4545-97DA-2F6511FF1297}"/>
              </a:ext>
            </a:extLst>
          </p:cNvPr>
          <p:cNvSpPr>
            <a:spLocks noGrp="1"/>
          </p:cNvSpPr>
          <p:nvPr>
            <p:ph idx="1"/>
          </p:nvPr>
        </p:nvSpPr>
        <p:spPr>
          <a:xfrm>
            <a:off x="791323" y="1641988"/>
            <a:ext cx="8150942" cy="4831310"/>
          </a:xfrm>
        </p:spPr>
        <p:txBody>
          <a:bodyPr lIns="274320" anchor="t" anchorCtr="0">
            <a:normAutofit lnSpcReduction="10000"/>
          </a:bodyPr>
          <a:lstStyle/>
          <a:p>
            <a:pPr marL="0" indent="0">
              <a:lnSpc>
                <a:spcPct val="160000"/>
              </a:lnSpc>
              <a:buNone/>
              <a:defRPr/>
            </a:pPr>
            <a:r>
              <a:rPr lang="en-US" sz="2200" dirty="0"/>
              <a:t>Generally, do not have to permanently excuse “essential” job functions -if no accommodation that would allow performing those functions employer must consider reassigning to vacant position</a:t>
            </a:r>
          </a:p>
          <a:p>
            <a:pPr>
              <a:lnSpc>
                <a:spcPct val="160000"/>
              </a:lnSpc>
              <a:defRPr/>
            </a:pPr>
            <a:r>
              <a:rPr lang="en-US" sz="2200" dirty="0"/>
              <a:t> Reassignment need not be promotion</a:t>
            </a:r>
          </a:p>
          <a:p>
            <a:pPr>
              <a:lnSpc>
                <a:spcPct val="160000"/>
              </a:lnSpc>
              <a:defRPr/>
            </a:pPr>
            <a:r>
              <a:rPr lang="en-US" sz="2200" dirty="0"/>
              <a:t>Reassignment generally doesn’t require bumping</a:t>
            </a:r>
          </a:p>
          <a:p>
            <a:pPr>
              <a:lnSpc>
                <a:spcPct val="160000"/>
              </a:lnSpc>
              <a:defRPr/>
            </a:pPr>
            <a:r>
              <a:rPr lang="en-US" sz="2200" dirty="0"/>
              <a:t>Parties should work together to identify vacant positions</a:t>
            </a:r>
          </a:p>
          <a:p>
            <a:pPr>
              <a:lnSpc>
                <a:spcPct val="160000"/>
              </a:lnSpc>
              <a:defRPr/>
            </a:pPr>
            <a:r>
              <a:rPr lang="en-US" sz="2200" dirty="0"/>
              <a:t>Reassignment and a seniority system (if any other exceptions are made then must consider exception to meet RA)</a:t>
            </a:r>
          </a:p>
          <a:p>
            <a:pPr marL="0" indent="0">
              <a:lnSpc>
                <a:spcPct val="110000"/>
              </a:lnSpc>
              <a:buNone/>
              <a:defRPr/>
            </a:pPr>
            <a:endParaRPr lang="en-US" sz="200" dirty="0"/>
          </a:p>
          <a:p>
            <a:pPr marL="0" indent="0">
              <a:lnSpc>
                <a:spcPct val="110000"/>
              </a:lnSpc>
              <a:buNone/>
              <a:defRPr/>
            </a:pPr>
            <a:endParaRPr lang="en-US" sz="2200" i="1" dirty="0">
              <a:solidFill>
                <a:srgbClr val="7030A0"/>
              </a:solidFill>
            </a:endParaRPr>
          </a:p>
        </p:txBody>
      </p:sp>
      <p:pic>
        <p:nvPicPr>
          <p:cNvPr id="2" name="Picture 5">
            <a:extLst>
              <a:ext uri="{FF2B5EF4-FFF2-40B4-BE49-F238E27FC236}">
                <a16:creationId xmlns:a16="http://schemas.microsoft.com/office/drawing/2014/main" id="{C04F485B-9F26-5F80-513A-89A587BA97A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63A476E0-DFBF-41EF-A4C1-9C2ED80AD7BB}"/>
              </a:ext>
            </a:extLst>
          </p:cNvPr>
          <p:cNvSpPr>
            <a:spLocks noGrp="1"/>
          </p:cNvSpPr>
          <p:nvPr>
            <p:ph type="sldNum" sz="quarter" idx="12"/>
          </p:nvPr>
        </p:nvSpPr>
        <p:spPr/>
        <p:txBody>
          <a:bodyPr/>
          <a:lstStyle/>
          <a:p>
            <a:fld id="{28D8CCD8-4271-4188-8519-0F52A648B77A}"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3DB812C-40EA-4224-B9F8-A56854B3A7BC}"/>
              </a:ext>
            </a:extLst>
          </p:cNvPr>
          <p:cNvSpPr>
            <a:spLocks noGrp="1" noChangeArrowheads="1"/>
          </p:cNvSpPr>
          <p:nvPr>
            <p:ph type="title"/>
          </p:nvPr>
        </p:nvSpPr>
        <p:spPr>
          <a:xfrm>
            <a:off x="628649" y="751801"/>
            <a:ext cx="7886700" cy="741526"/>
          </a:xfrm>
        </p:spPr>
        <p:txBody>
          <a:bodyPr lIns="274320" anchor="t" anchorCtr="0">
            <a:normAutofit/>
          </a:bodyPr>
          <a:lstStyle/>
          <a:p>
            <a:r>
              <a:rPr lang="en-US" altLang="en-US" sz="3000" b="1" dirty="0">
                <a:cs typeface="Arial" panose="020B0604020202020204" pitchFamily="34" charset="0"/>
              </a:rPr>
              <a:t>Reassignment</a:t>
            </a:r>
          </a:p>
        </p:txBody>
      </p:sp>
      <p:sp>
        <p:nvSpPr>
          <p:cNvPr id="3" name="Content Placeholder 2">
            <a:extLst>
              <a:ext uri="{FF2B5EF4-FFF2-40B4-BE49-F238E27FC236}">
                <a16:creationId xmlns:a16="http://schemas.microsoft.com/office/drawing/2014/main" id="{55005813-E56F-4545-97DA-2F6511FF1297}"/>
              </a:ext>
            </a:extLst>
          </p:cNvPr>
          <p:cNvSpPr>
            <a:spLocks noGrp="1"/>
          </p:cNvSpPr>
          <p:nvPr>
            <p:ph idx="1"/>
          </p:nvPr>
        </p:nvSpPr>
        <p:spPr>
          <a:xfrm>
            <a:off x="628649" y="1493327"/>
            <a:ext cx="8150942" cy="4660490"/>
          </a:xfrm>
        </p:spPr>
        <p:txBody>
          <a:bodyPr lIns="274320" anchor="t" anchorCtr="0">
            <a:normAutofit lnSpcReduction="10000"/>
          </a:bodyPr>
          <a:lstStyle/>
          <a:p>
            <a:pPr marL="0" indent="0">
              <a:lnSpc>
                <a:spcPct val="110000"/>
              </a:lnSpc>
              <a:buNone/>
              <a:defRPr/>
            </a:pPr>
            <a:endParaRPr lang="en-US" sz="200" dirty="0"/>
          </a:p>
          <a:p>
            <a:pPr marL="0" indent="0">
              <a:lnSpc>
                <a:spcPct val="160000"/>
              </a:lnSpc>
              <a:buNone/>
              <a:defRPr/>
            </a:pPr>
            <a:r>
              <a:rPr lang="en-US" sz="2200" dirty="0"/>
              <a:t>EEOC and case law say </a:t>
            </a:r>
            <a:r>
              <a:rPr lang="en-US" sz="2200" b="1" u="sng" dirty="0"/>
              <a:t>actual placement required</a:t>
            </a:r>
            <a:r>
              <a:rPr lang="en-US" sz="2200" dirty="0"/>
              <a:t>, not just allowing employee to compete.</a:t>
            </a:r>
          </a:p>
          <a:p>
            <a:pPr marL="569913" lvl="1" indent="-227013">
              <a:lnSpc>
                <a:spcPct val="160000"/>
              </a:lnSpc>
              <a:defRPr/>
            </a:pPr>
            <a:r>
              <a:rPr lang="en-US" altLang="en-US" sz="2200" dirty="0">
                <a:cs typeface="Arial" charset="0"/>
              </a:rPr>
              <a:t>Circuit  </a:t>
            </a:r>
            <a:r>
              <a:rPr lang="en-US" altLang="en-US" sz="2200" dirty="0"/>
              <a:t>m</a:t>
            </a:r>
            <a:r>
              <a:rPr lang="en-US" sz="2200" dirty="0"/>
              <a:t>ajority rule now: Second, Seventh, and Eighth originally ruled must compete but the Seventh changed its ruling and the Eighth then relied on the Seventh and the Tenth ruled no compete</a:t>
            </a:r>
          </a:p>
          <a:p>
            <a:pPr marL="227013" lvl="1" indent="-227013">
              <a:lnSpc>
                <a:spcPct val="160000"/>
              </a:lnSpc>
              <a:defRPr/>
            </a:pPr>
            <a:r>
              <a:rPr lang="en-US" sz="2200" i="1" dirty="0">
                <a:solidFill>
                  <a:srgbClr val="7030A0"/>
                </a:solidFill>
              </a:rPr>
              <a:t>Before reassignment – dealing with “group” essential functions?</a:t>
            </a:r>
          </a:p>
        </p:txBody>
      </p:sp>
      <p:pic>
        <p:nvPicPr>
          <p:cNvPr id="2" name="Picture 5">
            <a:extLst>
              <a:ext uri="{FF2B5EF4-FFF2-40B4-BE49-F238E27FC236}">
                <a16:creationId xmlns:a16="http://schemas.microsoft.com/office/drawing/2014/main" id="{08D4F81E-55ED-47DD-4BA7-80B7067B9FA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1CB8BBA7-370F-4A0D-9106-23D7AC7E92AD}"/>
              </a:ext>
            </a:extLst>
          </p:cNvPr>
          <p:cNvSpPr>
            <a:spLocks noGrp="1"/>
          </p:cNvSpPr>
          <p:nvPr>
            <p:ph type="sldNum" sz="quarter" idx="12"/>
          </p:nvPr>
        </p:nvSpPr>
        <p:spPr/>
        <p:txBody>
          <a:bodyPr/>
          <a:lstStyle/>
          <a:p>
            <a:fld id="{28D8CCD8-4271-4188-8519-0F52A648B77A}" type="slidenum">
              <a:rPr lang="en-US" smtClean="0"/>
              <a:t>51</a:t>
            </a:fld>
            <a:endParaRPr lang="en-US"/>
          </a:p>
        </p:txBody>
      </p:sp>
    </p:spTree>
    <p:extLst>
      <p:ext uri="{BB962C8B-B14F-4D97-AF65-F5344CB8AC3E}">
        <p14:creationId xmlns:p14="http://schemas.microsoft.com/office/powerpoint/2010/main" val="1461724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EAF65BB7-1B6A-42E8-B1D9-870387E66E7E}"/>
              </a:ext>
            </a:extLst>
          </p:cNvPr>
          <p:cNvSpPr>
            <a:spLocks noGrp="1" noChangeArrowheads="1"/>
          </p:cNvSpPr>
          <p:nvPr>
            <p:ph type="title"/>
          </p:nvPr>
        </p:nvSpPr>
        <p:spPr>
          <a:xfrm>
            <a:off x="628650" y="622389"/>
            <a:ext cx="7886700" cy="548880"/>
          </a:xfrm>
        </p:spPr>
        <p:txBody>
          <a:bodyPr lIns="274320" anchor="t" anchorCtr="0">
            <a:normAutofit/>
          </a:bodyPr>
          <a:lstStyle/>
          <a:p>
            <a:r>
              <a:rPr lang="en-US" altLang="en-US" sz="3000" b="1" dirty="0">
                <a:cs typeface="Arial" panose="020B0604020202020204" pitchFamily="34" charset="0"/>
              </a:rPr>
              <a:t>Leave As a Reasonable Accommodation</a:t>
            </a:r>
          </a:p>
        </p:txBody>
      </p:sp>
      <p:sp>
        <p:nvSpPr>
          <p:cNvPr id="66563" name="Content Placeholder 2">
            <a:extLst>
              <a:ext uri="{FF2B5EF4-FFF2-40B4-BE49-F238E27FC236}">
                <a16:creationId xmlns:a16="http://schemas.microsoft.com/office/drawing/2014/main" id="{CD49E126-791B-4295-8F45-1C83954276EE}"/>
              </a:ext>
            </a:extLst>
          </p:cNvPr>
          <p:cNvSpPr>
            <a:spLocks noGrp="1" noChangeArrowheads="1"/>
          </p:cNvSpPr>
          <p:nvPr>
            <p:ph idx="1"/>
          </p:nvPr>
        </p:nvSpPr>
        <p:spPr>
          <a:xfrm>
            <a:off x="628648" y="1246238"/>
            <a:ext cx="8425900" cy="5611762"/>
          </a:xfrm>
        </p:spPr>
        <p:txBody>
          <a:bodyPr lIns="274320" anchor="t" anchorCtr="0">
            <a:noAutofit/>
          </a:bodyPr>
          <a:lstStyle/>
          <a:p>
            <a:pPr>
              <a:lnSpc>
                <a:spcPct val="110000"/>
              </a:lnSpc>
              <a:defRPr/>
            </a:pPr>
            <a:r>
              <a:rPr lang="en-US" altLang="en-US" sz="2000" dirty="0"/>
              <a:t>Can be one of the most important accommodations</a:t>
            </a:r>
          </a:p>
          <a:p>
            <a:pPr>
              <a:lnSpc>
                <a:spcPct val="110000"/>
              </a:lnSpc>
              <a:defRPr/>
            </a:pPr>
            <a:endParaRPr lang="en-US" altLang="en-US" sz="100" dirty="0"/>
          </a:p>
          <a:p>
            <a:pPr>
              <a:lnSpc>
                <a:spcPct val="110000"/>
              </a:lnSpc>
              <a:defRPr/>
            </a:pPr>
            <a:r>
              <a:rPr lang="en-US" altLang="en-US" sz="2000" dirty="0"/>
              <a:t>Generally reasonable, but details may = “undue hardship” defense </a:t>
            </a:r>
          </a:p>
          <a:p>
            <a:pPr lvl="1">
              <a:lnSpc>
                <a:spcPct val="110000"/>
              </a:lnSpc>
              <a:defRPr/>
            </a:pPr>
            <a:r>
              <a:rPr lang="en-US" altLang="en-US" sz="2000" dirty="0"/>
              <a:t>Fact-specific defense based on individualized assessment</a:t>
            </a:r>
          </a:p>
          <a:p>
            <a:pPr marL="457189" lvl="1" indent="0">
              <a:lnSpc>
                <a:spcPct val="110000"/>
              </a:lnSpc>
              <a:buNone/>
              <a:defRPr/>
            </a:pPr>
            <a:endParaRPr lang="en-US" altLang="en-US" sz="100" dirty="0"/>
          </a:p>
          <a:p>
            <a:pPr>
              <a:lnSpc>
                <a:spcPct val="110000"/>
              </a:lnSpc>
              <a:defRPr/>
            </a:pPr>
            <a:r>
              <a:rPr lang="en-US" altLang="en-US" sz="2000" dirty="0"/>
              <a:t>Allow use of leave benefits first (AL, SL, Long/Short Term Disability) and then generally unpaid - Unless pay provided to others like under a collective bargaining agreement</a:t>
            </a:r>
          </a:p>
          <a:p>
            <a:pPr marL="0" indent="0">
              <a:lnSpc>
                <a:spcPct val="110000"/>
              </a:lnSpc>
              <a:buNone/>
              <a:defRPr/>
            </a:pPr>
            <a:endParaRPr lang="en-US" altLang="en-US" sz="100" dirty="0"/>
          </a:p>
          <a:p>
            <a:pPr>
              <a:lnSpc>
                <a:spcPct val="110000"/>
              </a:lnSpc>
              <a:defRPr/>
            </a:pPr>
            <a:r>
              <a:rPr lang="en-US" altLang="en-US" sz="2000" dirty="0"/>
              <a:t>Leave as a RA must be considered in addition to FMLA leave, if necessary,  BUT the employer, in evaluating undue hardship may consider the impact caused by the initial 12-week absence along with the undue hardship factors specified in the ADA. Open-ended leave is usually unreasonable.</a:t>
            </a:r>
          </a:p>
          <a:p>
            <a:pPr marL="0" indent="0">
              <a:lnSpc>
                <a:spcPct val="110000"/>
              </a:lnSpc>
              <a:buNone/>
              <a:defRPr/>
            </a:pPr>
            <a:endParaRPr lang="en-US" altLang="en-US" sz="100" dirty="0"/>
          </a:p>
          <a:p>
            <a:pPr marL="40480" lvl="2" indent="0" algn="ctr">
              <a:lnSpc>
                <a:spcPct val="100000"/>
              </a:lnSpc>
              <a:spcBef>
                <a:spcPts val="0"/>
              </a:spcBef>
              <a:buNone/>
              <a:defRPr/>
            </a:pPr>
            <a:endParaRPr lang="en-US" altLang="en-US" sz="500" b="1" i="1" dirty="0"/>
          </a:p>
          <a:p>
            <a:pPr marL="40480" lvl="2" indent="0" algn="ctr">
              <a:lnSpc>
                <a:spcPct val="100000"/>
              </a:lnSpc>
              <a:spcBef>
                <a:spcPts val="0"/>
              </a:spcBef>
              <a:buNone/>
              <a:defRPr/>
            </a:pPr>
            <a:r>
              <a:rPr lang="en-US" altLang="en-US" sz="2200" b="1" i="1" dirty="0">
                <a:solidFill>
                  <a:schemeClr val="accent2">
                    <a:lumMod val="50000"/>
                  </a:schemeClr>
                </a:solidFill>
              </a:rPr>
              <a:t>EEOC - Employer-Provided Leave and the ADA</a:t>
            </a:r>
          </a:p>
          <a:p>
            <a:pPr marL="288925" lvl="2" indent="0" algn="ctr">
              <a:lnSpc>
                <a:spcPct val="100000"/>
              </a:lnSpc>
              <a:spcBef>
                <a:spcPts val="0"/>
              </a:spcBef>
              <a:buNone/>
              <a:defRPr/>
            </a:pPr>
            <a:r>
              <a:rPr lang="en-US" altLang="en-US" b="1" u="sng" dirty="0">
                <a:solidFill>
                  <a:srgbClr val="002060"/>
                </a:solidFill>
                <a:hlinkClick r:id="rId3"/>
              </a:rPr>
              <a:t>www.eeoc.gov/eeoc/publications/ada-leave.cfm</a:t>
            </a:r>
            <a:endParaRPr lang="en-US" altLang="en-US" b="1" dirty="0"/>
          </a:p>
          <a:p>
            <a:pPr lvl="1">
              <a:lnSpc>
                <a:spcPct val="150000"/>
              </a:lnSpc>
              <a:buFont typeface="Wingdings" panose="05000000000000000000" pitchFamily="2" charset="2"/>
              <a:buNone/>
              <a:defRPr/>
            </a:pPr>
            <a:endParaRPr lang="en-US" altLang="en-US" sz="2200" dirty="0"/>
          </a:p>
        </p:txBody>
      </p:sp>
      <p:pic>
        <p:nvPicPr>
          <p:cNvPr id="2" name="Picture 5">
            <a:extLst>
              <a:ext uri="{FF2B5EF4-FFF2-40B4-BE49-F238E27FC236}">
                <a16:creationId xmlns:a16="http://schemas.microsoft.com/office/drawing/2014/main" id="{148DBC02-1B61-FE8C-A43F-8334B350875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0CB4517-5513-4811-8B68-CA921E993A55}"/>
              </a:ext>
            </a:extLst>
          </p:cNvPr>
          <p:cNvSpPr>
            <a:spLocks noGrp="1"/>
          </p:cNvSpPr>
          <p:nvPr>
            <p:ph type="sldNum" sz="quarter" idx="12"/>
          </p:nvPr>
        </p:nvSpPr>
        <p:spPr/>
        <p:txBody>
          <a:bodyPr/>
          <a:lstStyle/>
          <a:p>
            <a:fld id="{28D8CCD8-4271-4188-8519-0F52A648B77A}"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6F3D941-1BC4-44CA-AD32-C8D2E91D4095}"/>
              </a:ext>
            </a:extLst>
          </p:cNvPr>
          <p:cNvSpPr>
            <a:spLocks noGrp="1" noChangeArrowheads="1"/>
          </p:cNvSpPr>
          <p:nvPr>
            <p:ph type="title"/>
          </p:nvPr>
        </p:nvSpPr>
        <p:spPr>
          <a:xfrm>
            <a:off x="378502" y="492866"/>
            <a:ext cx="8547932" cy="971551"/>
          </a:xfrm>
        </p:spPr>
        <p:txBody>
          <a:bodyPr lIns="274320" anchor="t" anchorCtr="0">
            <a:normAutofit fontScale="90000"/>
          </a:bodyPr>
          <a:lstStyle/>
          <a:p>
            <a:r>
              <a:rPr lang="en-US" altLang="en-US" sz="3200" b="1" dirty="0">
                <a:cs typeface="Arial" panose="020B0604020202020204" pitchFamily="34" charset="0"/>
              </a:rPr>
              <a:t>Qualification, Performance &amp; Conduct Standards</a:t>
            </a:r>
            <a:endParaRPr lang="en-US" altLang="en-US" sz="3200" b="1" dirty="0">
              <a:solidFill>
                <a:srgbClr val="0000FF"/>
              </a:solidFill>
            </a:endParaRPr>
          </a:p>
        </p:txBody>
      </p:sp>
      <p:sp>
        <p:nvSpPr>
          <p:cNvPr id="24579" name="Rectangle 3">
            <a:extLst>
              <a:ext uri="{FF2B5EF4-FFF2-40B4-BE49-F238E27FC236}">
                <a16:creationId xmlns:a16="http://schemas.microsoft.com/office/drawing/2014/main" id="{4E516C44-7F42-4ADE-8AD3-78C91F48DE11}"/>
              </a:ext>
            </a:extLst>
          </p:cNvPr>
          <p:cNvSpPr>
            <a:spLocks noGrp="1" noChangeArrowheads="1"/>
          </p:cNvSpPr>
          <p:nvPr>
            <p:ph idx="1"/>
          </p:nvPr>
        </p:nvSpPr>
        <p:spPr>
          <a:xfrm>
            <a:off x="457200" y="1041745"/>
            <a:ext cx="8547932" cy="5558772"/>
          </a:xfrm>
        </p:spPr>
        <p:txBody>
          <a:bodyPr lIns="274320" anchor="t" anchorCtr="0">
            <a:noAutofit/>
          </a:bodyPr>
          <a:lstStyle/>
          <a:p>
            <a:pPr algn="ctr">
              <a:lnSpc>
                <a:spcPct val="150000"/>
              </a:lnSpc>
              <a:spcBef>
                <a:spcPts val="0"/>
              </a:spcBef>
              <a:spcAft>
                <a:spcPts val="0"/>
              </a:spcAft>
              <a:buFont typeface="Wingdings" panose="05000000000000000000" pitchFamily="2" charset="2"/>
              <a:buNone/>
              <a:defRPr/>
            </a:pPr>
            <a:r>
              <a:rPr lang="en-US" altLang="en-US" sz="2000" b="1" dirty="0"/>
              <a:t>Qualification / Performance must be: </a:t>
            </a:r>
          </a:p>
          <a:p>
            <a:pPr lvl="1">
              <a:lnSpc>
                <a:spcPct val="150000"/>
              </a:lnSpc>
              <a:spcBef>
                <a:spcPts val="0"/>
              </a:spcBef>
              <a:spcAft>
                <a:spcPts val="0"/>
              </a:spcAft>
              <a:buSzPct val="100000"/>
              <a:buFont typeface="Wingdings" panose="05000000000000000000" pitchFamily="2" charset="2"/>
              <a:buChar char="Ø"/>
              <a:defRPr/>
            </a:pPr>
            <a:r>
              <a:rPr lang="en-US" altLang="en-US" dirty="0"/>
              <a:t>Job related and consistent with business necessity  </a:t>
            </a:r>
          </a:p>
          <a:p>
            <a:pPr lvl="1">
              <a:lnSpc>
                <a:spcPct val="150000"/>
              </a:lnSpc>
              <a:spcBef>
                <a:spcPts val="0"/>
              </a:spcBef>
              <a:spcAft>
                <a:spcPts val="0"/>
              </a:spcAft>
              <a:buSzPct val="100000"/>
              <a:buFont typeface="Wingdings" panose="05000000000000000000" pitchFamily="2" charset="2"/>
              <a:buChar char="Ø"/>
              <a:defRPr/>
            </a:pPr>
            <a:r>
              <a:rPr lang="en-US" altLang="en-US" dirty="0"/>
              <a:t>The qualification standards that are: </a:t>
            </a:r>
          </a:p>
          <a:p>
            <a:pPr marL="1033463" lvl="2" indent="-227013">
              <a:lnSpc>
                <a:spcPct val="150000"/>
              </a:lnSpc>
              <a:spcBef>
                <a:spcPts val="0"/>
              </a:spcBef>
              <a:spcAft>
                <a:spcPts val="0"/>
              </a:spcAft>
              <a:buSzPct val="100000"/>
              <a:buFont typeface="Wingdings" panose="05000000000000000000" pitchFamily="2" charset="2"/>
              <a:buChar char="Ø"/>
              <a:defRPr/>
            </a:pPr>
            <a:r>
              <a:rPr lang="en-US" altLang="en-US" sz="2000" dirty="0"/>
              <a:t>truly reflected in what is expected,</a:t>
            </a:r>
          </a:p>
          <a:p>
            <a:pPr marL="1033463" lvl="2" indent="-227013">
              <a:lnSpc>
                <a:spcPct val="150000"/>
              </a:lnSpc>
              <a:spcBef>
                <a:spcPts val="0"/>
              </a:spcBef>
              <a:spcAft>
                <a:spcPts val="0"/>
              </a:spcAft>
              <a:buSzPct val="100000"/>
              <a:buFont typeface="Wingdings" panose="05000000000000000000" pitchFamily="2" charset="2"/>
              <a:buChar char="Ø"/>
              <a:defRPr/>
            </a:pPr>
            <a:r>
              <a:rPr lang="en-US" altLang="en-US" sz="2000" dirty="0"/>
              <a:t>performed in the actual workplace and</a:t>
            </a:r>
          </a:p>
          <a:p>
            <a:pPr marL="1033463" lvl="2" indent="-227013">
              <a:lnSpc>
                <a:spcPct val="150000"/>
              </a:lnSpc>
              <a:spcBef>
                <a:spcPts val="0"/>
              </a:spcBef>
              <a:spcAft>
                <a:spcPts val="0"/>
              </a:spcAft>
              <a:buSzPct val="100000"/>
              <a:buFont typeface="Wingdings" panose="05000000000000000000" pitchFamily="2" charset="2"/>
              <a:buChar char="Ø"/>
              <a:defRPr/>
            </a:pPr>
            <a:r>
              <a:rPr lang="en-US" altLang="en-US" sz="2000" dirty="0"/>
              <a:t>based on essential job functions only (not marginal functions).</a:t>
            </a:r>
            <a:endParaRPr lang="en-US" altLang="en-US" sz="2000" b="1" dirty="0"/>
          </a:p>
          <a:p>
            <a:pPr marL="44054" lvl="2" indent="0">
              <a:lnSpc>
                <a:spcPct val="150000"/>
              </a:lnSpc>
              <a:spcBef>
                <a:spcPts val="0"/>
              </a:spcBef>
              <a:spcAft>
                <a:spcPts val="0"/>
              </a:spcAft>
              <a:buNone/>
              <a:defRPr/>
            </a:pPr>
            <a:r>
              <a:rPr lang="en-US" altLang="en-US" sz="2000" b="1" dirty="0"/>
              <a:t>Conduct Standards</a:t>
            </a:r>
          </a:p>
          <a:p>
            <a:pPr marL="729836" lvl="2" indent="-257168">
              <a:lnSpc>
                <a:spcPct val="150000"/>
              </a:lnSpc>
              <a:spcBef>
                <a:spcPts val="0"/>
              </a:spcBef>
              <a:spcAft>
                <a:spcPts val="0"/>
              </a:spcAft>
              <a:buSzPct val="100000"/>
              <a:buFont typeface="Wingdings" panose="05000000000000000000" pitchFamily="2" charset="2"/>
              <a:buChar char="Ø"/>
              <a:defRPr/>
            </a:pPr>
            <a:r>
              <a:rPr lang="en-US" altLang="en-US" sz="2000" dirty="0"/>
              <a:t>unacceptable workplace conduct can be enforced, even if due to disability – make sure to read the following guide</a:t>
            </a:r>
            <a:endParaRPr lang="en-US" altLang="en-US" sz="2000" b="1" dirty="0"/>
          </a:p>
          <a:p>
            <a:pPr marL="1191" lvl="2" indent="0" algn="ctr">
              <a:lnSpc>
                <a:spcPct val="150000"/>
              </a:lnSpc>
              <a:spcBef>
                <a:spcPts val="0"/>
              </a:spcBef>
              <a:spcAft>
                <a:spcPts val="0"/>
              </a:spcAft>
              <a:buSzPct val="75000"/>
              <a:buNone/>
              <a:defRPr/>
            </a:pPr>
            <a:r>
              <a:rPr lang="en-US" sz="2000" b="1" i="1" dirty="0">
                <a:solidFill>
                  <a:schemeClr val="accent2">
                    <a:lumMod val="50000"/>
                  </a:schemeClr>
                </a:solidFill>
                <a:cs typeface="Arial" panose="020B0604020202020204" pitchFamily="34" charset="0"/>
              </a:rPr>
              <a:t>EEOC Guidance: The Americans With Disabilities Act: Applying Performance And Conduct Standards To  Employees With Disabilities </a:t>
            </a:r>
            <a:r>
              <a:rPr lang="en-US" sz="2000" dirty="0">
                <a:solidFill>
                  <a:srgbClr val="00B0F0"/>
                </a:solidFill>
                <a:hlinkClick r:id="rId3">
                  <a:extLst>
                    <a:ext uri="{A12FA001-AC4F-418D-AE19-62706E023703}">
                      <ahyp:hlinkClr xmlns:ahyp="http://schemas.microsoft.com/office/drawing/2018/hyperlinkcolor" val="tx"/>
                    </a:ext>
                  </a:extLst>
                </a:hlinkClick>
              </a:rPr>
              <a:t>www.eeoc.gov/facts/performance-conduct.html</a:t>
            </a:r>
            <a:endParaRPr lang="en-US" sz="2000" dirty="0">
              <a:solidFill>
                <a:srgbClr val="00B0F0"/>
              </a:solidFill>
            </a:endParaRPr>
          </a:p>
        </p:txBody>
      </p:sp>
      <p:pic>
        <p:nvPicPr>
          <p:cNvPr id="2" name="Picture 5">
            <a:extLst>
              <a:ext uri="{FF2B5EF4-FFF2-40B4-BE49-F238E27FC236}">
                <a16:creationId xmlns:a16="http://schemas.microsoft.com/office/drawing/2014/main" id="{3C6902BC-01D0-997D-A174-C364AD92B34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646CDF1-C0EB-4395-A4A7-BDA2AAD4CE7B}"/>
              </a:ext>
            </a:extLst>
          </p:cNvPr>
          <p:cNvSpPr>
            <a:spLocks noGrp="1"/>
          </p:cNvSpPr>
          <p:nvPr>
            <p:ph type="sldNum" sz="quarter" idx="12"/>
          </p:nvPr>
        </p:nvSpPr>
        <p:spPr/>
        <p:txBody>
          <a:bodyPr/>
          <a:lstStyle/>
          <a:p>
            <a:fld id="{28D8CCD8-4271-4188-8519-0F52A648B77A}"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95673C6-CAD9-4747-B59F-F4B03B1933BA}"/>
              </a:ext>
            </a:extLst>
          </p:cNvPr>
          <p:cNvSpPr>
            <a:spLocks noGrp="1" noChangeArrowheads="1"/>
          </p:cNvSpPr>
          <p:nvPr>
            <p:ph type="title"/>
          </p:nvPr>
        </p:nvSpPr>
        <p:spPr>
          <a:xfrm>
            <a:off x="628650" y="725871"/>
            <a:ext cx="7886700" cy="968625"/>
          </a:xfrm>
        </p:spPr>
        <p:txBody>
          <a:bodyPr lIns="274320" anchor="t">
            <a:noAutofit/>
          </a:bodyPr>
          <a:lstStyle/>
          <a:p>
            <a:br>
              <a:rPr lang="en-US" altLang="en-US" sz="3000" b="1" dirty="0"/>
            </a:br>
            <a:r>
              <a:rPr lang="en-US" altLang="en-US" sz="3000" b="1" dirty="0"/>
              <a:t>Additional EEOC Publications</a:t>
            </a:r>
            <a:endParaRPr lang="en-US" altLang="en-US" sz="2500" b="1" dirty="0"/>
          </a:p>
        </p:txBody>
      </p:sp>
      <p:sp>
        <p:nvSpPr>
          <p:cNvPr id="18435" name="Content Placeholder 2">
            <a:extLst>
              <a:ext uri="{FF2B5EF4-FFF2-40B4-BE49-F238E27FC236}">
                <a16:creationId xmlns:a16="http://schemas.microsoft.com/office/drawing/2014/main" id="{A3317BC3-8C52-4636-B155-71D6F7F9A121}"/>
              </a:ext>
            </a:extLst>
          </p:cNvPr>
          <p:cNvSpPr>
            <a:spLocks noGrp="1" noChangeArrowheads="1"/>
          </p:cNvSpPr>
          <p:nvPr>
            <p:ph idx="1"/>
          </p:nvPr>
        </p:nvSpPr>
        <p:spPr>
          <a:xfrm>
            <a:off x="962948" y="1694497"/>
            <a:ext cx="7723852" cy="4653530"/>
          </a:xfrm>
        </p:spPr>
        <p:txBody>
          <a:bodyPr lIns="274320" anchor="t"/>
          <a:lstStyle/>
          <a:p>
            <a:pPr marL="0" indent="0">
              <a:buNone/>
            </a:pPr>
            <a:endParaRPr lang="en-US" altLang="en-US" dirty="0"/>
          </a:p>
          <a:p>
            <a:pPr marL="0" indent="0" algn="ctr">
              <a:buNone/>
            </a:pPr>
            <a:r>
              <a:rPr lang="en-US" sz="2400" u="sng" dirty="0">
                <a:solidFill>
                  <a:srgbClr val="0000FF"/>
                </a:solidFill>
                <a:effectLst/>
                <a:ea typeface="Calibri" panose="020F0502020204030204" pitchFamily="34" charset="0"/>
                <a:hlinkClick r:id="rId3"/>
              </a:rPr>
              <a:t>What You Should Know About COVID-19 and the ADA, the Rehabilitation Act, and Other EEOC Laws</a:t>
            </a:r>
            <a:endParaRPr lang="en-US" sz="2400" u="sng" dirty="0">
              <a:solidFill>
                <a:srgbClr val="0000FF"/>
              </a:solidFill>
              <a:effectLst/>
              <a:ea typeface="Calibri" panose="020F0502020204030204" pitchFamily="34" charset="0"/>
            </a:endParaRPr>
          </a:p>
          <a:p>
            <a:pPr marL="0" indent="0" algn="ctr">
              <a:buNone/>
            </a:pPr>
            <a:r>
              <a:rPr lang="en-US" altLang="en-US" sz="2400" b="1" dirty="0"/>
              <a:t>Check for periodic updates</a:t>
            </a:r>
          </a:p>
          <a:p>
            <a:pPr marL="0" indent="0" algn="ctr">
              <a:buNone/>
            </a:pPr>
            <a:endParaRPr lang="en-US" u="sng" dirty="0">
              <a:solidFill>
                <a:srgbClr val="0000FF"/>
              </a:solidFill>
              <a:ea typeface="Calibri" panose="020F0502020204030204" pitchFamily="34" charset="0"/>
            </a:endParaRPr>
          </a:p>
          <a:p>
            <a:pPr marL="0" marR="0" indent="0" algn="ctr">
              <a:spcBef>
                <a:spcPts val="0"/>
              </a:spcBef>
              <a:spcAft>
                <a:spcPts val="0"/>
              </a:spcAft>
              <a:buNone/>
            </a:pPr>
            <a:r>
              <a:rPr lang="en-US" u="sng" dirty="0">
                <a:solidFill>
                  <a:srgbClr val="467886"/>
                </a:solidFill>
                <a:effectLst/>
                <a:ea typeface="Aptos" panose="020B0004020202020204" pitchFamily="34" charset="0"/>
                <a:cs typeface="Aptos" panose="020B0004020202020204" pitchFamily="34" charset="0"/>
                <a:hlinkClick r:id="rId4"/>
              </a:rPr>
              <a:t>Disability Discrimination and Reasonable Accommodation: Medical Inquiries, Leave and Telework</a:t>
            </a:r>
            <a:endParaRPr lang="en-US" u="sng" dirty="0">
              <a:solidFill>
                <a:srgbClr val="467886"/>
              </a:solidFill>
              <a:effectLst/>
              <a:ea typeface="Aptos" panose="020B0004020202020204" pitchFamily="34" charset="0"/>
              <a:cs typeface="Aptos" panose="020B0004020202020204" pitchFamily="34" charset="0"/>
            </a:endParaRPr>
          </a:p>
          <a:p>
            <a:pPr marL="0" indent="0" algn="ctr">
              <a:spcBef>
                <a:spcPts val="0"/>
              </a:spcBef>
              <a:spcAft>
                <a:spcPts val="0"/>
              </a:spcAft>
              <a:buNone/>
            </a:pPr>
            <a:r>
              <a:rPr lang="en-US" dirty="0">
                <a:effectLst/>
                <a:ea typeface="Aptos" panose="020B0004020202020204" pitchFamily="34" charset="0"/>
                <a:cs typeface="Aptos" panose="020B0004020202020204" pitchFamily="34" charset="0"/>
              </a:rPr>
              <a:t>Nov. 2021 publication - includes court cases</a:t>
            </a:r>
          </a:p>
          <a:p>
            <a:pPr marL="0" marR="0" indent="0">
              <a:spcBef>
                <a:spcPts val="0"/>
              </a:spcBef>
              <a:spcAft>
                <a:spcPts val="0"/>
              </a:spcAft>
              <a:buNone/>
            </a:pPr>
            <a:endParaRPr lang="en-US" dirty="0">
              <a:effectLst/>
              <a:ea typeface="Aptos" panose="020B0004020202020204" pitchFamily="34" charset="0"/>
              <a:cs typeface="Aptos" panose="020B0004020202020204" pitchFamily="34" charset="0"/>
            </a:endParaRPr>
          </a:p>
          <a:p>
            <a:pPr marL="0" indent="0" algn="ctr">
              <a:buNone/>
            </a:pPr>
            <a:endParaRPr lang="en-US" sz="2400" u="sng" dirty="0">
              <a:solidFill>
                <a:srgbClr val="0000FF"/>
              </a:solidFill>
              <a:effectLst/>
              <a:ea typeface="Calibri" panose="020F0502020204030204" pitchFamily="34" charset="0"/>
            </a:endParaRPr>
          </a:p>
          <a:p>
            <a:pPr marL="0" indent="0">
              <a:buNone/>
            </a:pPr>
            <a:endParaRPr lang="en-US" altLang="en-US" dirty="0"/>
          </a:p>
          <a:p>
            <a:pPr marL="0" indent="0">
              <a:buNone/>
            </a:pPr>
            <a:endParaRPr lang="en-US" altLang="en-US" dirty="0"/>
          </a:p>
          <a:p>
            <a:pPr marL="0" indent="0">
              <a:buNone/>
            </a:pPr>
            <a:endParaRPr lang="en-US" altLang="en-US" dirty="0"/>
          </a:p>
        </p:txBody>
      </p:sp>
      <p:pic>
        <p:nvPicPr>
          <p:cNvPr id="3" name="Picture 5">
            <a:extLst>
              <a:ext uri="{FF2B5EF4-FFF2-40B4-BE49-F238E27FC236}">
                <a16:creationId xmlns:a16="http://schemas.microsoft.com/office/drawing/2014/main" id="{051851C9-A9AB-759F-8639-E00BE56DD57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CB6D9A7-273B-41EF-B97C-799C3911AE9B}"/>
              </a:ext>
            </a:extLst>
          </p:cNvPr>
          <p:cNvSpPr>
            <a:spLocks noGrp="1"/>
          </p:cNvSpPr>
          <p:nvPr>
            <p:ph type="sldNum" sz="quarter" idx="12"/>
          </p:nvPr>
        </p:nvSpPr>
        <p:spPr/>
        <p:txBody>
          <a:bodyPr/>
          <a:lstStyle/>
          <a:p>
            <a:fld id="{28D8CCD8-4271-4188-8519-0F52A648B77A}" type="slidenum">
              <a:rPr lang="en-US" smtClean="0"/>
              <a:t>54</a:t>
            </a:fld>
            <a:endParaRPr lang="en-US"/>
          </a:p>
        </p:txBody>
      </p:sp>
    </p:spTree>
    <p:extLst>
      <p:ext uri="{BB962C8B-B14F-4D97-AF65-F5344CB8AC3E}">
        <p14:creationId xmlns:p14="http://schemas.microsoft.com/office/powerpoint/2010/main" val="4193114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7D129AC-EB53-47D4-B3FB-22CE700B8F15}"/>
              </a:ext>
            </a:extLst>
          </p:cNvPr>
          <p:cNvSpPr>
            <a:spLocks noGrp="1" noChangeArrowheads="1"/>
          </p:cNvSpPr>
          <p:nvPr>
            <p:ph type="title"/>
          </p:nvPr>
        </p:nvSpPr>
        <p:spPr>
          <a:xfrm>
            <a:off x="1219201" y="1465579"/>
            <a:ext cx="6921909" cy="1454601"/>
          </a:xfrm>
        </p:spPr>
        <p:txBody>
          <a:bodyPr lIns="365760" anchor="t">
            <a:normAutofit/>
          </a:bodyPr>
          <a:lstStyle/>
          <a:p>
            <a:r>
              <a:rPr lang="en-US" altLang="en-US" dirty="0"/>
              <a:t>Reasonable Accommodation Scenarios </a:t>
            </a:r>
          </a:p>
        </p:txBody>
      </p:sp>
      <p:sp>
        <p:nvSpPr>
          <p:cNvPr id="59395" name="Content Placeholder 2">
            <a:extLst>
              <a:ext uri="{FF2B5EF4-FFF2-40B4-BE49-F238E27FC236}">
                <a16:creationId xmlns:a16="http://schemas.microsoft.com/office/drawing/2014/main" id="{15BC1628-C62D-446F-ACB6-651B956CE90D}"/>
              </a:ext>
            </a:extLst>
          </p:cNvPr>
          <p:cNvSpPr>
            <a:spLocks noGrp="1" noChangeArrowheads="1"/>
          </p:cNvSpPr>
          <p:nvPr>
            <p:ph idx="1"/>
          </p:nvPr>
        </p:nvSpPr>
        <p:spPr>
          <a:xfrm>
            <a:off x="1555494" y="2920180"/>
            <a:ext cx="6033012" cy="1927124"/>
          </a:xfrm>
        </p:spPr>
        <p:txBody>
          <a:bodyPr lIns="274320" anchor="t" anchorCtr="0">
            <a:normAutofit/>
          </a:bodyPr>
          <a:lstStyle/>
          <a:p>
            <a:pPr marL="0" indent="0" algn="ctr">
              <a:lnSpc>
                <a:spcPct val="150000"/>
              </a:lnSpc>
              <a:buNone/>
            </a:pPr>
            <a:endParaRPr lang="en-US" altLang="en-US" sz="1350" b="1" dirty="0"/>
          </a:p>
          <a:p>
            <a:pPr marL="0" indent="0" algn="ctr">
              <a:lnSpc>
                <a:spcPct val="150000"/>
              </a:lnSpc>
              <a:buNone/>
            </a:pPr>
            <a:r>
              <a:rPr lang="en-US" altLang="en-US" sz="4950" b="1" dirty="0"/>
              <a:t>What would you do?</a:t>
            </a:r>
          </a:p>
        </p:txBody>
      </p:sp>
      <p:pic>
        <p:nvPicPr>
          <p:cNvPr id="3" name="Picture 5">
            <a:extLst>
              <a:ext uri="{FF2B5EF4-FFF2-40B4-BE49-F238E27FC236}">
                <a16:creationId xmlns:a16="http://schemas.microsoft.com/office/drawing/2014/main" id="{78DE52DF-F502-376E-6A1B-2E202BB1EEA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6494E41-8387-4022-8763-AB0E6A626D98}"/>
              </a:ext>
            </a:extLst>
          </p:cNvPr>
          <p:cNvSpPr>
            <a:spLocks noGrp="1"/>
          </p:cNvSpPr>
          <p:nvPr>
            <p:ph type="sldNum" sz="quarter" idx="12"/>
          </p:nvPr>
        </p:nvSpPr>
        <p:spPr/>
        <p:txBody>
          <a:bodyPr/>
          <a:lstStyle/>
          <a:p>
            <a:fld id="{28D8CCD8-4271-4188-8519-0F52A648B77A}" type="slidenum">
              <a:rPr lang="en-US" smtClean="0"/>
              <a:t>55</a:t>
            </a:fld>
            <a:endParaRPr lang="en-US"/>
          </a:p>
        </p:txBody>
      </p:sp>
    </p:spTree>
    <p:extLst>
      <p:ext uri="{BB962C8B-B14F-4D97-AF65-F5344CB8AC3E}">
        <p14:creationId xmlns:p14="http://schemas.microsoft.com/office/powerpoint/2010/main" val="593936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557CD054-D31B-46AD-94BD-F844A44DFA40}"/>
              </a:ext>
            </a:extLst>
          </p:cNvPr>
          <p:cNvSpPr>
            <a:spLocks noGrp="1" noChangeArrowheads="1"/>
          </p:cNvSpPr>
          <p:nvPr>
            <p:ph type="title"/>
          </p:nvPr>
        </p:nvSpPr>
        <p:spPr>
          <a:xfrm>
            <a:off x="1093305" y="767481"/>
            <a:ext cx="7165662" cy="572613"/>
          </a:xfrm>
        </p:spPr>
        <p:txBody>
          <a:bodyPr lIns="274320" anchor="t" anchorCtr="0">
            <a:noAutofit/>
          </a:bodyPr>
          <a:lstStyle/>
          <a:p>
            <a:r>
              <a:rPr lang="en-US" sz="3000" b="1" dirty="0">
                <a:cs typeface="Arial" pitchFamily="34" charset="0"/>
              </a:rPr>
              <a:t>Remember – stay with the ADA analysis</a:t>
            </a:r>
            <a:br>
              <a:rPr lang="en-US" sz="4000" b="1" dirty="0">
                <a:cs typeface="Arial" pitchFamily="34" charset="0"/>
              </a:rPr>
            </a:br>
            <a:r>
              <a:rPr lang="en-US" altLang="en-US" i="1" dirty="0">
                <a:latin typeface="+mn-lt"/>
                <a:cs typeface="Arial" panose="020B0604020202020204" pitchFamily="34" charset="0"/>
              </a:rPr>
              <a:t> </a:t>
            </a:r>
            <a:endParaRPr lang="en-US" altLang="en-US" sz="3000" dirty="0">
              <a:solidFill>
                <a:srgbClr val="7030A0"/>
              </a:solidFill>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70427BCF-1656-4552-AA83-7FA8540A872A}"/>
              </a:ext>
            </a:extLst>
          </p:cNvPr>
          <p:cNvSpPr>
            <a:spLocks noGrp="1"/>
          </p:cNvSpPr>
          <p:nvPr>
            <p:ph idx="1"/>
          </p:nvPr>
        </p:nvSpPr>
        <p:spPr>
          <a:xfrm>
            <a:off x="974035" y="1485186"/>
            <a:ext cx="7911547" cy="5103908"/>
          </a:xfrm>
        </p:spPr>
        <p:txBody>
          <a:bodyPr lIns="274320" anchor="t" anchorCtr="0">
            <a:normAutofit/>
          </a:bodyPr>
          <a:lstStyle/>
          <a:p>
            <a:pPr eaLnBrk="1" hangingPunct="1">
              <a:buSzPct val="100000"/>
              <a:buFont typeface="Wingdings" panose="05000000000000000000" pitchFamily="2" charset="2"/>
              <a:buChar char="ü"/>
            </a:pPr>
            <a:r>
              <a:rPr lang="en-US" altLang="en-US" b="1" dirty="0"/>
              <a:t>a covered employer; </a:t>
            </a:r>
          </a:p>
          <a:p>
            <a:pPr lvl="1" eaLnBrk="1" hangingPunct="1">
              <a:buSzPct val="100000"/>
              <a:buFont typeface="Wingdings" panose="05000000000000000000" pitchFamily="2" charset="2"/>
              <a:buChar char="ü"/>
            </a:pPr>
            <a:endParaRPr lang="en-US" altLang="en-US" sz="375" b="1" dirty="0"/>
          </a:p>
          <a:p>
            <a:pPr eaLnBrk="1" hangingPunct="1">
              <a:buSzPct val="100000"/>
              <a:buFont typeface="Wingdings" panose="05000000000000000000" pitchFamily="2" charset="2"/>
              <a:buChar char="ü"/>
            </a:pPr>
            <a:r>
              <a:rPr lang="en-US" altLang="en-US" b="1" dirty="0"/>
              <a:t>to provide reasonable accommodation; </a:t>
            </a:r>
          </a:p>
          <a:p>
            <a:pPr lvl="1" eaLnBrk="1" hangingPunct="1">
              <a:buSzPct val="100000"/>
              <a:buFont typeface="Wingdings" panose="05000000000000000000" pitchFamily="2" charset="2"/>
              <a:buChar char="ü"/>
            </a:pPr>
            <a:endParaRPr lang="en-US" altLang="en-US" sz="375" b="1" dirty="0"/>
          </a:p>
          <a:p>
            <a:pPr eaLnBrk="1" hangingPunct="1">
              <a:buSzPct val="100000"/>
              <a:buFont typeface="Wingdings" panose="05000000000000000000" pitchFamily="2" charset="2"/>
              <a:buChar char="ü"/>
            </a:pPr>
            <a:r>
              <a:rPr lang="en-US" altLang="en-US" b="1" dirty="0"/>
              <a:t>to otherwise qualified individuals; </a:t>
            </a:r>
          </a:p>
          <a:p>
            <a:pPr lvl="1" eaLnBrk="1" hangingPunct="1">
              <a:buSzPct val="100000"/>
              <a:buFont typeface="Wingdings" panose="05000000000000000000" pitchFamily="2" charset="2"/>
              <a:buChar char="ü"/>
            </a:pPr>
            <a:endParaRPr lang="en-US" altLang="en-US" sz="375" b="1" dirty="0"/>
          </a:p>
          <a:p>
            <a:pPr eaLnBrk="1" hangingPunct="1">
              <a:buSzPct val="100000"/>
              <a:buFont typeface="Wingdings" panose="05000000000000000000" pitchFamily="2" charset="2"/>
              <a:buChar char="ü"/>
            </a:pPr>
            <a:r>
              <a:rPr lang="en-US" altLang="en-US" b="1" dirty="0"/>
              <a:t>with disabilities;</a:t>
            </a:r>
          </a:p>
          <a:p>
            <a:pPr lvl="1" eaLnBrk="1" hangingPunct="1">
              <a:buSzPct val="100000"/>
              <a:buFont typeface="Wingdings" panose="05000000000000000000" pitchFamily="2" charset="2"/>
              <a:buChar char="ü"/>
            </a:pPr>
            <a:endParaRPr lang="en-US" altLang="en-US" sz="375" b="1" dirty="0"/>
          </a:p>
          <a:p>
            <a:pPr eaLnBrk="1" hangingPunct="1">
              <a:buSzPct val="100000"/>
              <a:buFont typeface="Wingdings" panose="05000000000000000000" pitchFamily="2" charset="2"/>
              <a:buChar char="ü"/>
            </a:pPr>
            <a:r>
              <a:rPr lang="en-US" altLang="en-US" b="1" dirty="0"/>
              <a:t>who are employees or applicants for employment;</a:t>
            </a:r>
          </a:p>
          <a:p>
            <a:pPr eaLnBrk="1" hangingPunct="1">
              <a:buSzPct val="100000"/>
              <a:buFont typeface="Wingdings" panose="05000000000000000000" pitchFamily="2" charset="2"/>
              <a:buChar char="ü"/>
            </a:pPr>
            <a:endParaRPr lang="en-US" altLang="en-US" sz="375" b="1" dirty="0"/>
          </a:p>
          <a:p>
            <a:pPr eaLnBrk="1" hangingPunct="1">
              <a:buSzPct val="100000"/>
              <a:buFont typeface="Wingdings" panose="05000000000000000000" pitchFamily="2" charset="2"/>
              <a:buChar char="ü"/>
            </a:pPr>
            <a:r>
              <a:rPr lang="en-US" altLang="en-US" b="1" dirty="0"/>
              <a:t>to perform essential job functions or apply for a job;</a:t>
            </a:r>
          </a:p>
          <a:p>
            <a:pPr lvl="1" eaLnBrk="1" hangingPunct="1">
              <a:buSzPct val="100000"/>
              <a:buFont typeface="Wingdings" panose="05000000000000000000" pitchFamily="2" charset="2"/>
              <a:buChar char="ü"/>
            </a:pPr>
            <a:endParaRPr lang="en-US" altLang="en-US" sz="375" b="1" dirty="0"/>
          </a:p>
          <a:p>
            <a:pPr eaLnBrk="1" hangingPunct="1">
              <a:buSzPct val="100000"/>
              <a:buFont typeface="Wingdings" panose="05000000000000000000" pitchFamily="2" charset="2"/>
              <a:buChar char="ü"/>
            </a:pPr>
            <a:r>
              <a:rPr lang="en-US" altLang="en-US" b="1" dirty="0"/>
              <a:t>unless to do so would cause undue hardship or is unreasonable</a:t>
            </a:r>
          </a:p>
        </p:txBody>
      </p:sp>
      <p:pic>
        <p:nvPicPr>
          <p:cNvPr id="4" name="Picture 5">
            <a:extLst>
              <a:ext uri="{FF2B5EF4-FFF2-40B4-BE49-F238E27FC236}">
                <a16:creationId xmlns:a16="http://schemas.microsoft.com/office/drawing/2014/main" id="{E9EFDA7B-31B8-BCCA-EA5F-2146D3F17E1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3CF2ACC-13B9-4845-8710-10D8EEF4D0CB}"/>
              </a:ext>
            </a:extLst>
          </p:cNvPr>
          <p:cNvSpPr>
            <a:spLocks noGrp="1"/>
          </p:cNvSpPr>
          <p:nvPr>
            <p:ph type="sldNum" sz="quarter" idx="12"/>
          </p:nvPr>
        </p:nvSpPr>
        <p:spPr/>
        <p:txBody>
          <a:bodyPr/>
          <a:lstStyle/>
          <a:p>
            <a:fld id="{28D8CCD8-4271-4188-8519-0F52A648B77A}"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7D129AC-EB53-47D4-B3FB-22CE700B8F15}"/>
              </a:ext>
            </a:extLst>
          </p:cNvPr>
          <p:cNvSpPr>
            <a:spLocks noGrp="1" noChangeArrowheads="1"/>
          </p:cNvSpPr>
          <p:nvPr>
            <p:ph type="title"/>
          </p:nvPr>
        </p:nvSpPr>
        <p:spPr>
          <a:xfrm>
            <a:off x="1614487" y="555441"/>
            <a:ext cx="5915025" cy="715723"/>
          </a:xfrm>
        </p:spPr>
        <p:txBody>
          <a:bodyPr lIns="274320" anchor="t">
            <a:normAutofit/>
          </a:bodyPr>
          <a:lstStyle/>
          <a:p>
            <a:r>
              <a:rPr lang="en-US" altLang="en-US" b="1" dirty="0"/>
              <a:t>Seizures</a:t>
            </a:r>
          </a:p>
        </p:txBody>
      </p:sp>
      <p:sp>
        <p:nvSpPr>
          <p:cNvPr id="59395" name="Content Placeholder 2">
            <a:extLst>
              <a:ext uri="{FF2B5EF4-FFF2-40B4-BE49-F238E27FC236}">
                <a16:creationId xmlns:a16="http://schemas.microsoft.com/office/drawing/2014/main" id="{15BC1628-C62D-446F-ACB6-651B956CE90D}"/>
              </a:ext>
            </a:extLst>
          </p:cNvPr>
          <p:cNvSpPr>
            <a:spLocks noGrp="1" noChangeArrowheads="1"/>
          </p:cNvSpPr>
          <p:nvPr>
            <p:ph idx="1"/>
          </p:nvPr>
        </p:nvSpPr>
        <p:spPr>
          <a:xfrm>
            <a:off x="768377" y="1190423"/>
            <a:ext cx="8128818" cy="4850403"/>
          </a:xfrm>
        </p:spPr>
        <p:txBody>
          <a:bodyPr lIns="274320" anchor="t" anchorCtr="0">
            <a:normAutofit/>
          </a:bodyPr>
          <a:lstStyle/>
          <a:p>
            <a:pPr marL="0" indent="0">
              <a:lnSpc>
                <a:spcPct val="150000"/>
              </a:lnSpc>
              <a:buNone/>
            </a:pPr>
            <a:r>
              <a:rPr lang="en-US" altLang="en-US" dirty="0"/>
              <a:t>An employee, whose job it is to market the firm’s services by meeting with potential clients at their offices, develops a condition that results in occasional seizures.  As a result, the employee can no longer drive but wants to continue to do their job.  The employee has worked for the firm for 15 years and has been recognized as the “best salesperson” 5 years in a row.</a:t>
            </a:r>
          </a:p>
          <a:p>
            <a:pPr marL="0" indent="0" algn="ctr">
              <a:lnSpc>
                <a:spcPct val="150000"/>
              </a:lnSpc>
              <a:buNone/>
            </a:pPr>
            <a:r>
              <a:rPr lang="en-US" altLang="en-US" b="1" dirty="0"/>
              <a:t>Outstanding Issue?</a:t>
            </a:r>
          </a:p>
          <a:p>
            <a:pPr marL="0" indent="0" algn="ctr">
              <a:lnSpc>
                <a:spcPct val="150000"/>
              </a:lnSpc>
              <a:buNone/>
            </a:pPr>
            <a:r>
              <a:rPr lang="en-US" altLang="en-US" b="1" dirty="0"/>
              <a:t>Essential functions vs. marginal functions</a:t>
            </a:r>
          </a:p>
          <a:p>
            <a:pPr marL="0" indent="0">
              <a:lnSpc>
                <a:spcPct val="150000"/>
              </a:lnSpc>
              <a:buNone/>
            </a:pPr>
            <a:endParaRPr lang="en-US" altLang="en-US" dirty="0"/>
          </a:p>
        </p:txBody>
      </p:sp>
      <p:pic>
        <p:nvPicPr>
          <p:cNvPr id="3" name="Picture 5">
            <a:extLst>
              <a:ext uri="{FF2B5EF4-FFF2-40B4-BE49-F238E27FC236}">
                <a16:creationId xmlns:a16="http://schemas.microsoft.com/office/drawing/2014/main" id="{D108EFF5-AAE8-8E65-199B-39F84D196B6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1E6F41D-CC16-40B4-A6BB-9162C43D2F07}"/>
              </a:ext>
            </a:extLst>
          </p:cNvPr>
          <p:cNvSpPr>
            <a:spLocks noGrp="1"/>
          </p:cNvSpPr>
          <p:nvPr>
            <p:ph type="sldNum" sz="quarter" idx="12"/>
          </p:nvPr>
        </p:nvSpPr>
        <p:spPr/>
        <p:txBody>
          <a:bodyPr/>
          <a:lstStyle/>
          <a:p>
            <a:fld id="{28D8CCD8-4271-4188-8519-0F52A648B77A}" type="slidenum">
              <a:rPr lang="en-US" smtClean="0"/>
              <a:t>57</a:t>
            </a:fld>
            <a:endParaRPr lang="en-US"/>
          </a:p>
        </p:txBody>
      </p:sp>
    </p:spTree>
    <p:extLst>
      <p:ext uri="{BB962C8B-B14F-4D97-AF65-F5344CB8AC3E}">
        <p14:creationId xmlns:p14="http://schemas.microsoft.com/office/powerpoint/2010/main" val="35602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90099C3-08D8-4FFD-B31E-491C6E2450F2}"/>
              </a:ext>
            </a:extLst>
          </p:cNvPr>
          <p:cNvSpPr>
            <a:spLocks noGrp="1" noChangeArrowheads="1"/>
          </p:cNvSpPr>
          <p:nvPr>
            <p:ph type="title"/>
          </p:nvPr>
        </p:nvSpPr>
        <p:spPr>
          <a:xfrm>
            <a:off x="1614487" y="474815"/>
            <a:ext cx="5915025" cy="520525"/>
          </a:xfrm>
        </p:spPr>
        <p:txBody>
          <a:bodyPr lIns="274320" anchor="t" anchorCtr="0"/>
          <a:lstStyle/>
          <a:p>
            <a:r>
              <a:rPr lang="en-US" altLang="en-US" b="1" dirty="0"/>
              <a:t>Developmental</a:t>
            </a:r>
            <a:r>
              <a:rPr lang="en-US" altLang="en-US" dirty="0"/>
              <a:t> </a:t>
            </a:r>
            <a:r>
              <a:rPr lang="en-US" altLang="en-US" b="1" dirty="0"/>
              <a:t>Disability</a:t>
            </a:r>
            <a:r>
              <a:rPr lang="en-US" altLang="en-US" sz="2025" dirty="0"/>
              <a:t>	</a:t>
            </a:r>
          </a:p>
        </p:txBody>
      </p:sp>
      <p:sp>
        <p:nvSpPr>
          <p:cNvPr id="64515" name="Content Placeholder 2">
            <a:extLst>
              <a:ext uri="{FF2B5EF4-FFF2-40B4-BE49-F238E27FC236}">
                <a16:creationId xmlns:a16="http://schemas.microsoft.com/office/drawing/2014/main" id="{8A3FC2CC-1AAB-49EC-BCDB-1969FFE93B47}"/>
              </a:ext>
            </a:extLst>
          </p:cNvPr>
          <p:cNvSpPr>
            <a:spLocks noGrp="1" noChangeArrowheads="1"/>
          </p:cNvSpPr>
          <p:nvPr>
            <p:ph idx="1"/>
          </p:nvPr>
        </p:nvSpPr>
        <p:spPr>
          <a:xfrm>
            <a:off x="1002890" y="1155635"/>
            <a:ext cx="8141110" cy="5628855"/>
          </a:xfrm>
        </p:spPr>
        <p:txBody>
          <a:bodyPr lIns="0" anchor="t" anchorCtr="0">
            <a:noAutofit/>
          </a:bodyPr>
          <a:lstStyle/>
          <a:p>
            <a:pPr marL="0" indent="0">
              <a:lnSpc>
                <a:spcPct val="150000"/>
              </a:lnSpc>
              <a:buNone/>
            </a:pPr>
            <a:r>
              <a:rPr lang="en-US" sz="1600" dirty="0"/>
              <a:t>A new restaurant manager visited one of the company's locations and observed that an employee with developmental disabilities was having a difficult time doing some of his work functions. When she questioned the employee, he responded that he is having a hard time because no one will listen to his mother. When the manager made inquires with the on-site supervisor about the situation, she was told that that the employee’s mother is really difficult to deal with and is always making  demands, such as making sure to use visual aides when explaining work tasks and to put written instructions in larger text and an easy-to-read font. The supervisor added “I don’t have time to deal with the mother nor do what she is asking.”</a:t>
            </a:r>
          </a:p>
          <a:p>
            <a:pPr marL="0" indent="0" algn="ctr">
              <a:lnSpc>
                <a:spcPct val="150000"/>
              </a:lnSpc>
              <a:buNone/>
            </a:pPr>
            <a:r>
              <a:rPr lang="en-US" altLang="en-US" sz="2200" b="1" dirty="0"/>
              <a:t>Outstanding Issues?</a:t>
            </a:r>
          </a:p>
          <a:p>
            <a:pPr marL="0" indent="0" algn="ctr">
              <a:lnSpc>
                <a:spcPct val="150000"/>
              </a:lnSpc>
              <a:buNone/>
            </a:pPr>
            <a:r>
              <a:rPr lang="en-US" altLang="en-US" sz="2200" b="1" dirty="0"/>
              <a:t>RA can be requested by a third party</a:t>
            </a:r>
          </a:p>
          <a:p>
            <a:pPr marL="0" indent="0" algn="ctr">
              <a:lnSpc>
                <a:spcPct val="150000"/>
              </a:lnSpc>
              <a:buNone/>
            </a:pPr>
            <a:r>
              <a:rPr lang="en-US" altLang="en-US" sz="2200" b="1" dirty="0"/>
              <a:t>The lack of the interactive process</a:t>
            </a:r>
          </a:p>
          <a:p>
            <a:pPr marL="0" indent="0" algn="ctr">
              <a:lnSpc>
                <a:spcPct val="150000"/>
              </a:lnSpc>
              <a:buNone/>
            </a:pPr>
            <a:r>
              <a:rPr lang="en-US" altLang="en-US" sz="2200" b="1" dirty="0"/>
              <a:t>Formally determining if an undue hardship exists</a:t>
            </a:r>
          </a:p>
          <a:p>
            <a:pPr marL="0" indent="0">
              <a:lnSpc>
                <a:spcPct val="150000"/>
              </a:lnSpc>
              <a:buNone/>
            </a:pPr>
            <a:endParaRPr lang="en-US" altLang="en-US" sz="2000" dirty="0"/>
          </a:p>
        </p:txBody>
      </p:sp>
      <p:pic>
        <p:nvPicPr>
          <p:cNvPr id="3" name="Picture 5">
            <a:extLst>
              <a:ext uri="{FF2B5EF4-FFF2-40B4-BE49-F238E27FC236}">
                <a16:creationId xmlns:a16="http://schemas.microsoft.com/office/drawing/2014/main" id="{C9535F69-D69F-201C-BB47-80455A2DB0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B61CAB4-8A7B-4236-B657-9620389F41C1}"/>
              </a:ext>
            </a:extLst>
          </p:cNvPr>
          <p:cNvSpPr>
            <a:spLocks noGrp="1"/>
          </p:cNvSpPr>
          <p:nvPr>
            <p:ph type="sldNum" sz="quarter" idx="12"/>
          </p:nvPr>
        </p:nvSpPr>
        <p:spPr/>
        <p:txBody>
          <a:bodyPr/>
          <a:lstStyle/>
          <a:p>
            <a:fld id="{28D8CCD8-4271-4188-8519-0F52A648B77A}" type="slidenum">
              <a:rPr lang="en-US" smtClean="0"/>
              <a:t>58</a:t>
            </a:fld>
            <a:endParaRPr lang="en-US"/>
          </a:p>
        </p:txBody>
      </p:sp>
    </p:spTree>
    <p:extLst>
      <p:ext uri="{BB962C8B-B14F-4D97-AF65-F5344CB8AC3E}">
        <p14:creationId xmlns:p14="http://schemas.microsoft.com/office/powerpoint/2010/main" val="22511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674CBEEB-4DB6-429D-BFDE-AC68F72A3625}"/>
              </a:ext>
            </a:extLst>
          </p:cNvPr>
          <p:cNvSpPr>
            <a:spLocks noGrp="1" noChangeArrowheads="1"/>
          </p:cNvSpPr>
          <p:nvPr>
            <p:ph type="title"/>
          </p:nvPr>
        </p:nvSpPr>
        <p:spPr>
          <a:xfrm>
            <a:off x="1290024" y="622389"/>
            <a:ext cx="6851086" cy="808846"/>
          </a:xfrm>
        </p:spPr>
        <p:txBody>
          <a:bodyPr lIns="274320">
            <a:normAutofit/>
          </a:bodyPr>
          <a:lstStyle/>
          <a:p>
            <a:r>
              <a:rPr lang="en-US" altLang="en-US" b="1" dirty="0"/>
              <a:t>Seasonal Affective Disorder</a:t>
            </a:r>
          </a:p>
        </p:txBody>
      </p:sp>
      <p:sp>
        <p:nvSpPr>
          <p:cNvPr id="65539" name="Content Placeholder 2">
            <a:extLst>
              <a:ext uri="{FF2B5EF4-FFF2-40B4-BE49-F238E27FC236}">
                <a16:creationId xmlns:a16="http://schemas.microsoft.com/office/drawing/2014/main" id="{59047F4D-317A-45AE-9A0A-75A140DC5CBD}"/>
              </a:ext>
            </a:extLst>
          </p:cNvPr>
          <p:cNvSpPr>
            <a:spLocks noGrp="1" noChangeArrowheads="1"/>
          </p:cNvSpPr>
          <p:nvPr>
            <p:ph idx="1"/>
          </p:nvPr>
        </p:nvSpPr>
        <p:spPr>
          <a:xfrm>
            <a:off x="888361" y="1431235"/>
            <a:ext cx="7990168" cy="5128591"/>
          </a:xfrm>
        </p:spPr>
        <p:txBody>
          <a:bodyPr lIns="274320" anchor="t" anchorCtr="0">
            <a:normAutofit/>
          </a:bodyPr>
          <a:lstStyle/>
          <a:p>
            <a:pPr>
              <a:lnSpc>
                <a:spcPct val="150000"/>
              </a:lnSpc>
            </a:pPr>
            <a:r>
              <a:rPr lang="en-US" altLang="en-US" sz="2000" dirty="0"/>
              <a:t>A teacher with seasonal affective disorder requested a classroom with natural light and identified other issues that exacerbated her condition, including noise distractions and inadequate ventilation. Although the school remedied most of these issues, it did not reassign her to a room with natural light. As a result, the teacher needed to take medical leave.</a:t>
            </a:r>
          </a:p>
          <a:p>
            <a:pPr marL="0" indent="0" algn="ctr">
              <a:lnSpc>
                <a:spcPct val="150000"/>
              </a:lnSpc>
              <a:buNone/>
            </a:pPr>
            <a:r>
              <a:rPr lang="en-US" altLang="en-US" b="1" dirty="0"/>
              <a:t>Outstanding Issue?</a:t>
            </a:r>
          </a:p>
          <a:p>
            <a:pPr marL="0" indent="0" algn="ctr">
              <a:lnSpc>
                <a:spcPct val="150000"/>
              </a:lnSpc>
              <a:buNone/>
            </a:pPr>
            <a:r>
              <a:rPr lang="en-US" altLang="en-US" b="1" dirty="0"/>
              <a:t>Ongoing interactive process to assure barrier removal is effective.</a:t>
            </a:r>
          </a:p>
          <a:p>
            <a:pPr>
              <a:lnSpc>
                <a:spcPct val="150000"/>
              </a:lnSpc>
            </a:pPr>
            <a:endParaRPr lang="en-US" altLang="en-US" dirty="0"/>
          </a:p>
        </p:txBody>
      </p:sp>
      <p:pic>
        <p:nvPicPr>
          <p:cNvPr id="3" name="Picture 5">
            <a:extLst>
              <a:ext uri="{FF2B5EF4-FFF2-40B4-BE49-F238E27FC236}">
                <a16:creationId xmlns:a16="http://schemas.microsoft.com/office/drawing/2014/main" id="{1D10D124-A0EA-38D6-F512-62801CBDF5F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1AE013E-382C-4A3E-B414-6B8AEE3D3FCD}"/>
              </a:ext>
            </a:extLst>
          </p:cNvPr>
          <p:cNvSpPr>
            <a:spLocks noGrp="1"/>
          </p:cNvSpPr>
          <p:nvPr>
            <p:ph type="sldNum" sz="quarter" idx="12"/>
          </p:nvPr>
        </p:nvSpPr>
        <p:spPr/>
        <p:txBody>
          <a:bodyPr/>
          <a:lstStyle/>
          <a:p>
            <a:fld id="{28D8CCD8-4271-4188-8519-0F52A648B77A}" type="slidenum">
              <a:rPr lang="en-US" smtClean="0"/>
              <a:t>59</a:t>
            </a:fld>
            <a:endParaRPr lang="en-US"/>
          </a:p>
        </p:txBody>
      </p:sp>
    </p:spTree>
    <p:extLst>
      <p:ext uri="{BB962C8B-B14F-4D97-AF65-F5344CB8AC3E}">
        <p14:creationId xmlns:p14="http://schemas.microsoft.com/office/powerpoint/2010/main" val="37054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9794A9E-A800-47B2-AF55-CB2CF00B304B}"/>
              </a:ext>
            </a:extLst>
          </p:cNvPr>
          <p:cNvSpPr>
            <a:spLocks noGrp="1" noChangeArrowheads="1"/>
          </p:cNvSpPr>
          <p:nvPr>
            <p:ph type="title"/>
          </p:nvPr>
        </p:nvSpPr>
        <p:spPr>
          <a:xfrm>
            <a:off x="628650" y="393115"/>
            <a:ext cx="7886700" cy="548879"/>
          </a:xfrm>
        </p:spPr>
        <p:txBody>
          <a:bodyPr lIns="274320" anchor="t" anchorCtr="0">
            <a:normAutofit/>
          </a:bodyPr>
          <a:lstStyle/>
          <a:p>
            <a:pPr eaLnBrk="1" hangingPunct="1"/>
            <a:r>
              <a:rPr lang="en-US" altLang="en-US" sz="3000" b="1" dirty="0">
                <a:cs typeface="Arial" panose="020B0604020202020204" pitchFamily="34" charset="0"/>
              </a:rPr>
              <a:t>Agenda</a:t>
            </a:r>
            <a:endParaRPr lang="en-US" altLang="en-US" sz="3000" b="1" u="sng" dirty="0">
              <a:cs typeface="Arial" panose="020B0604020202020204" pitchFamily="34" charset="0"/>
            </a:endParaRPr>
          </a:p>
        </p:txBody>
      </p:sp>
      <p:sp>
        <p:nvSpPr>
          <p:cNvPr id="6148" name="Rectangle 3">
            <a:extLst>
              <a:ext uri="{FF2B5EF4-FFF2-40B4-BE49-F238E27FC236}">
                <a16:creationId xmlns:a16="http://schemas.microsoft.com/office/drawing/2014/main" id="{201540A9-B909-42A0-8FE6-B32F8C04BDFE}"/>
              </a:ext>
            </a:extLst>
          </p:cNvPr>
          <p:cNvSpPr>
            <a:spLocks noGrp="1" noChangeArrowheads="1"/>
          </p:cNvSpPr>
          <p:nvPr>
            <p:ph idx="1"/>
          </p:nvPr>
        </p:nvSpPr>
        <p:spPr>
          <a:xfrm>
            <a:off x="1147785" y="941994"/>
            <a:ext cx="7996215" cy="5407520"/>
          </a:xfrm>
        </p:spPr>
        <p:txBody>
          <a:bodyPr lIns="274320" numCol="2" anchor="t">
            <a:noAutofit/>
          </a:bodyPr>
          <a:lstStyle/>
          <a:p>
            <a:pPr marL="457200" indent="-396875">
              <a:buSzPct val="100000"/>
              <a:buFont typeface="Wingdings" panose="05000000000000000000" pitchFamily="2" charset="2"/>
              <a:buChar char="q"/>
              <a:defRPr/>
            </a:pPr>
            <a:r>
              <a:rPr lang="en-US" altLang="en-US" sz="2000" dirty="0"/>
              <a:t>Title I – Employment components </a:t>
            </a:r>
          </a:p>
          <a:p>
            <a:pPr marL="457200" indent="-396875">
              <a:buSzPct val="100000"/>
              <a:buFont typeface="Wingdings" panose="05000000000000000000" pitchFamily="2" charset="2"/>
              <a:buChar char="q"/>
              <a:defRPr/>
            </a:pPr>
            <a:r>
              <a:rPr lang="en-US" altLang="en-US" sz="2000" dirty="0"/>
              <a:t>Who is protected under the ADA</a:t>
            </a:r>
          </a:p>
          <a:p>
            <a:pPr marL="457200" indent="-396875" eaLnBrk="1" hangingPunct="1">
              <a:buSzPct val="100000"/>
              <a:buFont typeface="Wingdings" panose="05000000000000000000" pitchFamily="2" charset="2"/>
              <a:buChar char="q"/>
              <a:defRPr/>
            </a:pPr>
            <a:r>
              <a:rPr lang="en-US" altLang="en-US" sz="2000" dirty="0">
                <a:cs typeface="Arial" panose="020B0604020202020204" pitchFamily="34" charset="0"/>
              </a:rPr>
              <a:t>Important EEOC guidance documents</a:t>
            </a:r>
          </a:p>
          <a:p>
            <a:pPr marL="457200" indent="-396875" eaLnBrk="1" hangingPunct="1">
              <a:buSzPct val="100000"/>
              <a:buFont typeface="Wingdings" panose="05000000000000000000" pitchFamily="2" charset="2"/>
              <a:buChar char="q"/>
              <a:defRPr/>
            </a:pPr>
            <a:r>
              <a:rPr lang="en-US" altLang="en-US" sz="2000" dirty="0">
                <a:cs typeface="Arial" panose="020B0604020202020204" pitchFamily="34" charset="0"/>
              </a:rPr>
              <a:t>Three stages of employment &amp; disability inquiries &amp; confidentiality requirements</a:t>
            </a:r>
          </a:p>
          <a:p>
            <a:pPr marL="457200" indent="-396875" eaLnBrk="1" hangingPunct="1">
              <a:buSzPct val="100000"/>
              <a:buFont typeface="Wingdings" panose="05000000000000000000" pitchFamily="2" charset="2"/>
              <a:buChar char="q"/>
              <a:defRPr/>
            </a:pPr>
            <a:r>
              <a:rPr lang="en-US" altLang="en-US" sz="2000" dirty="0">
                <a:cs typeface="Arial" panose="020B0604020202020204" pitchFamily="34" charset="0"/>
              </a:rPr>
              <a:t>The reasonable accommodation (RA) process</a:t>
            </a:r>
          </a:p>
          <a:p>
            <a:pPr marL="457200" indent="-396875" eaLnBrk="1" hangingPunct="1">
              <a:buSzPct val="100000"/>
              <a:buFont typeface="Wingdings" panose="05000000000000000000" pitchFamily="2" charset="2"/>
              <a:buChar char="q"/>
              <a:defRPr/>
            </a:pPr>
            <a:r>
              <a:rPr lang="en-US" altLang="en-US" sz="2000" dirty="0">
                <a:cs typeface="Arial" panose="020B0604020202020204" pitchFamily="34" charset="0"/>
              </a:rPr>
              <a:t>Scenarios – applying ADA analyses as we learn</a:t>
            </a:r>
          </a:p>
          <a:p>
            <a:pPr marL="457200" indent="-396875">
              <a:buSzPct val="100000"/>
              <a:buFont typeface="Wingdings" panose="05000000000000000000" pitchFamily="2" charset="2"/>
              <a:buChar char="q"/>
              <a:defRPr/>
            </a:pPr>
            <a:r>
              <a:rPr lang="en-US" altLang="en-US" sz="2000" dirty="0"/>
              <a:t>Determining an ADA issue</a:t>
            </a:r>
          </a:p>
          <a:p>
            <a:pPr marL="457200" indent="-396875">
              <a:buSzPct val="100000"/>
              <a:buFont typeface="Wingdings" panose="05000000000000000000" pitchFamily="2" charset="2"/>
              <a:buChar char="q"/>
              <a:defRPr/>
            </a:pPr>
            <a:r>
              <a:rPr lang="en-US" altLang="en-US" sz="2000" dirty="0"/>
              <a:t>Interactive process</a:t>
            </a:r>
          </a:p>
          <a:p>
            <a:pPr marL="517525" indent="-398463">
              <a:buSzPct val="100000"/>
              <a:buFont typeface="Wingdings" panose="05000000000000000000" pitchFamily="2" charset="2"/>
              <a:buChar char="q"/>
              <a:defRPr/>
            </a:pPr>
            <a:r>
              <a:rPr lang="en-US" altLang="en-US" sz="2000" dirty="0"/>
              <a:t>RA inquires</a:t>
            </a:r>
          </a:p>
          <a:p>
            <a:pPr marL="517525" indent="-398463">
              <a:buSzPct val="100000"/>
              <a:buFont typeface="Wingdings" panose="05000000000000000000" pitchFamily="2" charset="2"/>
              <a:buChar char="q"/>
              <a:defRPr/>
            </a:pPr>
            <a:r>
              <a:rPr lang="en-US" altLang="en-US" sz="2000" dirty="0">
                <a:cs typeface="Arial" panose="020B0604020202020204" pitchFamily="34" charset="0"/>
              </a:rPr>
              <a:t>Satisfying the RA process requirements</a:t>
            </a:r>
          </a:p>
          <a:p>
            <a:pPr marL="517525" indent="-398463" eaLnBrk="1" hangingPunct="1">
              <a:buSzPct val="100000"/>
              <a:buFont typeface="Wingdings" panose="05000000000000000000" pitchFamily="2" charset="2"/>
              <a:buChar char="q"/>
              <a:defRPr/>
            </a:pPr>
            <a:r>
              <a:rPr lang="en-US" altLang="en-US" sz="2000" dirty="0">
                <a:cs typeface="Arial" panose="020B0604020202020204" pitchFamily="34" charset="0"/>
              </a:rPr>
              <a:t>Direct threat and RA</a:t>
            </a:r>
          </a:p>
          <a:p>
            <a:pPr marL="517525" indent="-398463" eaLnBrk="1" hangingPunct="1">
              <a:buSzPct val="100000"/>
              <a:buFont typeface="Wingdings" panose="05000000000000000000" pitchFamily="2" charset="2"/>
              <a:buChar char="q"/>
              <a:defRPr/>
            </a:pPr>
            <a:r>
              <a:rPr lang="en-US" altLang="en-US" sz="2000" dirty="0">
                <a:cs typeface="Arial" panose="020B0604020202020204" pitchFamily="34" charset="0"/>
              </a:rPr>
              <a:t>Reasonableness vs. undue hardship</a:t>
            </a:r>
          </a:p>
          <a:p>
            <a:pPr marL="517525" indent="-398463" eaLnBrk="1" hangingPunct="1">
              <a:buSzPct val="100000"/>
              <a:buFont typeface="Wingdings" panose="05000000000000000000" pitchFamily="2" charset="2"/>
              <a:buChar char="q"/>
              <a:defRPr/>
            </a:pPr>
            <a:r>
              <a:rPr lang="en-US" altLang="en-US" sz="2000" dirty="0">
                <a:cs typeface="Arial" panose="020B0604020202020204" pitchFamily="34" charset="0"/>
              </a:rPr>
              <a:t>Reassignment and leave as RA</a:t>
            </a:r>
          </a:p>
          <a:p>
            <a:pPr marL="517525" indent="-398463" eaLnBrk="1" hangingPunct="1">
              <a:buSzPct val="100000"/>
              <a:buFont typeface="Wingdings" panose="05000000000000000000" pitchFamily="2" charset="2"/>
              <a:buChar char="q"/>
              <a:defRPr/>
            </a:pPr>
            <a:r>
              <a:rPr lang="en-US" altLang="en-US" sz="2000" dirty="0">
                <a:cs typeface="Arial" panose="020B0604020202020204" pitchFamily="34" charset="0"/>
              </a:rPr>
              <a:t>Qualification, performance, and conduct standards</a:t>
            </a:r>
          </a:p>
          <a:p>
            <a:pPr marL="517525" indent="-398463" eaLnBrk="1" hangingPunct="1">
              <a:buSzPct val="100000"/>
              <a:buFont typeface="Wingdings" panose="05000000000000000000" pitchFamily="2" charset="2"/>
              <a:buChar char="q"/>
              <a:defRPr/>
            </a:pPr>
            <a:r>
              <a:rPr lang="en-US" altLang="en-US" sz="2000" dirty="0">
                <a:cs typeface="Arial" panose="020B0604020202020204" pitchFamily="34" charset="0"/>
              </a:rPr>
              <a:t>Additional EEOC guidance</a:t>
            </a:r>
          </a:p>
          <a:p>
            <a:pPr marL="517525" indent="-398463" eaLnBrk="1" hangingPunct="1">
              <a:buSzPct val="100000"/>
              <a:buFont typeface="Wingdings" panose="05000000000000000000" pitchFamily="2" charset="2"/>
              <a:buChar char="q"/>
              <a:defRPr/>
            </a:pPr>
            <a:r>
              <a:rPr lang="en-US" altLang="en-US" sz="2000" dirty="0">
                <a:cs typeface="Arial" panose="020B0604020202020204" pitchFamily="34" charset="0"/>
              </a:rPr>
              <a:t>What would you do? RA scenarios</a:t>
            </a:r>
          </a:p>
          <a:p>
            <a:pPr marL="517525" indent="-398463" eaLnBrk="1" hangingPunct="1">
              <a:buSzPct val="100000"/>
              <a:buFont typeface="Wingdings" panose="05000000000000000000" pitchFamily="2" charset="2"/>
              <a:buChar char="q"/>
              <a:defRPr/>
            </a:pPr>
            <a:r>
              <a:rPr lang="en-US" altLang="en-US" sz="2000" dirty="0">
                <a:cs typeface="Arial" panose="020B0604020202020204" pitchFamily="34" charset="0"/>
              </a:rPr>
              <a:t>Resources</a:t>
            </a:r>
          </a:p>
        </p:txBody>
      </p:sp>
      <p:pic>
        <p:nvPicPr>
          <p:cNvPr id="3" name="Picture 5">
            <a:extLst>
              <a:ext uri="{FF2B5EF4-FFF2-40B4-BE49-F238E27FC236}">
                <a16:creationId xmlns:a16="http://schemas.microsoft.com/office/drawing/2014/main" id="{3F2DEEFF-9D68-19BF-CAD0-23B0893E226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E1CC1F8-7701-43B8-BB7A-DF1F13A1950E}"/>
              </a:ext>
            </a:extLst>
          </p:cNvPr>
          <p:cNvSpPr>
            <a:spLocks noGrp="1"/>
          </p:cNvSpPr>
          <p:nvPr>
            <p:ph type="sldNum" sz="quarter" idx="12"/>
          </p:nvPr>
        </p:nvSpPr>
        <p:spPr/>
        <p:txBody>
          <a:bodyPr/>
          <a:lstStyle/>
          <a:p>
            <a:fld id="{28D8CCD8-4271-4188-8519-0F52A648B77A}"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C4B2DD3-741C-4768-B9D3-634135B49661}"/>
              </a:ext>
            </a:extLst>
          </p:cNvPr>
          <p:cNvSpPr>
            <a:spLocks noGrp="1" noChangeArrowheads="1"/>
          </p:cNvSpPr>
          <p:nvPr>
            <p:ph type="title"/>
          </p:nvPr>
        </p:nvSpPr>
        <p:spPr>
          <a:xfrm>
            <a:off x="1238865" y="384702"/>
            <a:ext cx="7020102" cy="799737"/>
          </a:xfrm>
        </p:spPr>
        <p:txBody>
          <a:bodyPr lIns="274320" anchor="t" anchorCtr="0">
            <a:normAutofit/>
          </a:bodyPr>
          <a:lstStyle/>
          <a:p>
            <a:r>
              <a:rPr lang="en-US" altLang="en-US" b="1" dirty="0"/>
              <a:t>Telework after COVID</a:t>
            </a:r>
            <a:br>
              <a:rPr lang="en-US" altLang="en-US" b="1" dirty="0"/>
            </a:br>
            <a:endParaRPr lang="en-US" altLang="en-US" sz="2000" b="1" dirty="0"/>
          </a:p>
        </p:txBody>
      </p:sp>
      <p:sp>
        <p:nvSpPr>
          <p:cNvPr id="60419" name="Content Placeholder 2">
            <a:extLst>
              <a:ext uri="{FF2B5EF4-FFF2-40B4-BE49-F238E27FC236}">
                <a16:creationId xmlns:a16="http://schemas.microsoft.com/office/drawing/2014/main" id="{2DF88761-37D0-4833-B765-31257D6E268B}"/>
              </a:ext>
            </a:extLst>
          </p:cNvPr>
          <p:cNvSpPr>
            <a:spLocks noGrp="1" noChangeArrowheads="1"/>
          </p:cNvSpPr>
          <p:nvPr>
            <p:ph idx="1"/>
          </p:nvPr>
        </p:nvSpPr>
        <p:spPr>
          <a:xfrm>
            <a:off x="599090" y="1031857"/>
            <a:ext cx="8415701" cy="5373477"/>
          </a:xfrm>
        </p:spPr>
        <p:txBody>
          <a:bodyPr lIns="274320" anchor="t" anchorCtr="0">
            <a:noAutofit/>
          </a:bodyPr>
          <a:lstStyle/>
          <a:p>
            <a:pPr>
              <a:lnSpc>
                <a:spcPct val="150000"/>
              </a:lnSpc>
            </a:pPr>
            <a:r>
              <a:rPr lang="en-US" sz="1600" dirty="0">
                <a:solidFill>
                  <a:srgbClr val="1B1B1B"/>
                </a:solidFill>
              </a:rPr>
              <a:t>After COVID-related isolation subsided, the CEO of a large company required all employees to return to the workplace. An employee with chronic migraines and fibromyalgia requested to continue working from home as an ADA reasonable accommodation, citing her ability to perform all essential job functions while telecommuting. Without discussing the request, the company denied it, stating that all employees must return as ordered. HR added that they were inundated with telecommuting requests and lacked the capacity to address them extensively. They also deemed her conditions "manageable" and episodic.</a:t>
            </a:r>
          </a:p>
          <a:p>
            <a:pPr marL="0" indent="0" algn="ctr">
              <a:lnSpc>
                <a:spcPct val="150000"/>
              </a:lnSpc>
              <a:buNone/>
            </a:pPr>
            <a:r>
              <a:rPr lang="en-US" altLang="en-US" sz="2200" b="1" dirty="0"/>
              <a:t>Outstanding Issues?</a:t>
            </a:r>
          </a:p>
          <a:p>
            <a:pPr marL="0" indent="0" algn="ctr">
              <a:lnSpc>
                <a:spcPct val="150000"/>
              </a:lnSpc>
              <a:buNone/>
            </a:pPr>
            <a:r>
              <a:rPr lang="en-US" altLang="en-US" sz="2000" b="1" dirty="0"/>
              <a:t>Failure to initiate the interactive process to arrange an effective RA for the employee’s disabilities, even if not the one specifically requested.</a:t>
            </a:r>
          </a:p>
          <a:p>
            <a:pPr marL="0" indent="0" algn="ctr">
              <a:lnSpc>
                <a:spcPct val="150000"/>
              </a:lnSpc>
              <a:buNone/>
            </a:pPr>
            <a:r>
              <a:rPr lang="en-US" sz="2000" b="1" i="0" dirty="0">
                <a:effectLst/>
              </a:rPr>
              <a:t>Request medical documentation if the need for RA and/or disability is not obvious to help determine the need for RA (don’t assume).</a:t>
            </a:r>
            <a:endParaRPr lang="en-US" sz="2000" b="0" i="0" dirty="0">
              <a:effectLst/>
            </a:endParaRPr>
          </a:p>
        </p:txBody>
      </p:sp>
      <p:pic>
        <p:nvPicPr>
          <p:cNvPr id="3" name="Picture 5">
            <a:extLst>
              <a:ext uri="{FF2B5EF4-FFF2-40B4-BE49-F238E27FC236}">
                <a16:creationId xmlns:a16="http://schemas.microsoft.com/office/drawing/2014/main" id="{37C145A4-FD8B-7C36-44F8-887DEF8C91F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266E243-6EF9-46F8-BAF3-621C9E6284F5}"/>
              </a:ext>
            </a:extLst>
          </p:cNvPr>
          <p:cNvSpPr>
            <a:spLocks noGrp="1"/>
          </p:cNvSpPr>
          <p:nvPr>
            <p:ph type="sldNum" sz="quarter" idx="12"/>
          </p:nvPr>
        </p:nvSpPr>
        <p:spPr/>
        <p:txBody>
          <a:bodyPr/>
          <a:lstStyle/>
          <a:p>
            <a:fld id="{28D8CCD8-4271-4188-8519-0F52A648B77A}" type="slidenum">
              <a:rPr lang="en-US" smtClean="0"/>
              <a:t>60</a:t>
            </a:fld>
            <a:endParaRPr lang="en-US"/>
          </a:p>
        </p:txBody>
      </p:sp>
    </p:spTree>
    <p:extLst>
      <p:ext uri="{BB962C8B-B14F-4D97-AF65-F5344CB8AC3E}">
        <p14:creationId xmlns:p14="http://schemas.microsoft.com/office/powerpoint/2010/main" val="255981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C4B2DD3-741C-4768-B9D3-634135B49661}"/>
              </a:ext>
            </a:extLst>
          </p:cNvPr>
          <p:cNvSpPr>
            <a:spLocks noGrp="1" noChangeArrowheads="1"/>
          </p:cNvSpPr>
          <p:nvPr>
            <p:ph type="title"/>
          </p:nvPr>
        </p:nvSpPr>
        <p:spPr>
          <a:xfrm>
            <a:off x="1238865" y="476592"/>
            <a:ext cx="7020102" cy="726661"/>
          </a:xfrm>
        </p:spPr>
        <p:txBody>
          <a:bodyPr lIns="274320" anchor="t" anchorCtr="0">
            <a:normAutofit/>
          </a:bodyPr>
          <a:lstStyle/>
          <a:p>
            <a:r>
              <a:rPr lang="en-US" altLang="en-US" b="1" dirty="0"/>
              <a:t>Chronic Fatigue Syndrome</a:t>
            </a:r>
          </a:p>
        </p:txBody>
      </p:sp>
      <p:sp>
        <p:nvSpPr>
          <p:cNvPr id="60419" name="Content Placeholder 2">
            <a:extLst>
              <a:ext uri="{FF2B5EF4-FFF2-40B4-BE49-F238E27FC236}">
                <a16:creationId xmlns:a16="http://schemas.microsoft.com/office/drawing/2014/main" id="{2DF88761-37D0-4833-B765-31257D6E268B}"/>
              </a:ext>
            </a:extLst>
          </p:cNvPr>
          <p:cNvSpPr>
            <a:spLocks noGrp="1" noChangeArrowheads="1"/>
          </p:cNvSpPr>
          <p:nvPr>
            <p:ph idx="1"/>
          </p:nvPr>
        </p:nvSpPr>
        <p:spPr>
          <a:xfrm>
            <a:off x="626165" y="1099821"/>
            <a:ext cx="8299174" cy="5373477"/>
          </a:xfrm>
        </p:spPr>
        <p:txBody>
          <a:bodyPr lIns="274320" anchor="t" anchorCtr="0">
            <a:noAutofit/>
          </a:bodyPr>
          <a:lstStyle/>
          <a:p>
            <a:pPr>
              <a:lnSpc>
                <a:spcPct val="150000"/>
              </a:lnSpc>
            </a:pPr>
            <a:r>
              <a:rPr lang="en-US" altLang="en-US" sz="1800" dirty="0"/>
              <a:t>An employee, due to chronic fatigue syndrome, found it difficult to arrive at work on time early in the morning. For three years, the employee was given the accommodation of a later start time and received satisfactory job performance ratings all three years as a tax auditor. A new supervisor decided that letting this employee come in later than the rest of the employees was bad for morale and that this employee could at least try to arrive at 8:00 am, so they removed the accommodation. Plus, the new supervisor could not find any past documentation of the granted accommodation. </a:t>
            </a:r>
          </a:p>
          <a:p>
            <a:pPr marL="0" indent="0" algn="ctr">
              <a:lnSpc>
                <a:spcPct val="150000"/>
              </a:lnSpc>
              <a:buNone/>
            </a:pPr>
            <a:r>
              <a:rPr lang="en-US" altLang="en-US" sz="2200" b="1" dirty="0"/>
              <a:t>Outstanding Issues?</a:t>
            </a:r>
          </a:p>
          <a:p>
            <a:pPr marL="0" indent="0" algn="ctr">
              <a:lnSpc>
                <a:spcPct val="150000"/>
              </a:lnSpc>
              <a:buNone/>
            </a:pPr>
            <a:r>
              <a:rPr lang="en-US" altLang="en-US" sz="2200" b="1" dirty="0"/>
              <a:t>There are so many! What a mess! Can it be fixed? How?</a:t>
            </a:r>
          </a:p>
          <a:p>
            <a:pPr marL="0" indent="0">
              <a:lnSpc>
                <a:spcPct val="150000"/>
              </a:lnSpc>
              <a:buNone/>
            </a:pPr>
            <a:endParaRPr lang="en-US" altLang="en-US" sz="1200" b="1" dirty="0"/>
          </a:p>
          <a:p>
            <a:pPr marL="0" indent="0">
              <a:lnSpc>
                <a:spcPct val="150000"/>
              </a:lnSpc>
              <a:buNone/>
            </a:pPr>
            <a:endParaRPr lang="en-US" altLang="en-US" sz="2000" dirty="0"/>
          </a:p>
        </p:txBody>
      </p:sp>
      <p:pic>
        <p:nvPicPr>
          <p:cNvPr id="3" name="Picture 5">
            <a:extLst>
              <a:ext uri="{FF2B5EF4-FFF2-40B4-BE49-F238E27FC236}">
                <a16:creationId xmlns:a16="http://schemas.microsoft.com/office/drawing/2014/main" id="{99DD46AA-BBC1-5B25-A97D-734D023925C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266E243-6EF9-46F8-BAF3-621C9E6284F5}"/>
              </a:ext>
            </a:extLst>
          </p:cNvPr>
          <p:cNvSpPr>
            <a:spLocks noGrp="1"/>
          </p:cNvSpPr>
          <p:nvPr>
            <p:ph type="sldNum" sz="quarter" idx="12"/>
          </p:nvPr>
        </p:nvSpPr>
        <p:spPr/>
        <p:txBody>
          <a:bodyPr/>
          <a:lstStyle/>
          <a:p>
            <a:fld id="{28D8CCD8-4271-4188-8519-0F52A648B77A}" type="slidenum">
              <a:rPr lang="en-US" smtClean="0"/>
              <a:t>61</a:t>
            </a:fld>
            <a:endParaRPr lang="en-US"/>
          </a:p>
        </p:txBody>
      </p:sp>
    </p:spTree>
    <p:extLst>
      <p:ext uri="{BB962C8B-B14F-4D97-AF65-F5344CB8AC3E}">
        <p14:creationId xmlns:p14="http://schemas.microsoft.com/office/powerpoint/2010/main" val="179124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9794A9E-A800-47B2-AF55-CB2CF00B304B}"/>
              </a:ext>
            </a:extLst>
          </p:cNvPr>
          <p:cNvSpPr>
            <a:spLocks noGrp="1" noChangeArrowheads="1"/>
          </p:cNvSpPr>
          <p:nvPr>
            <p:ph type="title"/>
          </p:nvPr>
        </p:nvSpPr>
        <p:spPr>
          <a:xfrm>
            <a:off x="1145485" y="788309"/>
            <a:ext cx="6448011" cy="548879"/>
          </a:xfrm>
        </p:spPr>
        <p:txBody>
          <a:bodyPr lIns="274320" anchor="t" anchorCtr="0">
            <a:normAutofit/>
          </a:bodyPr>
          <a:lstStyle/>
          <a:p>
            <a:pPr>
              <a:spcBef>
                <a:spcPts val="451"/>
              </a:spcBef>
              <a:defRPr/>
            </a:pPr>
            <a:r>
              <a:rPr lang="en-US" altLang="en-US" sz="3000" b="1" dirty="0">
                <a:cs typeface="Arial" panose="020B0604020202020204" pitchFamily="34" charset="0"/>
              </a:rPr>
              <a:t>Appendix-Important Information</a:t>
            </a:r>
          </a:p>
        </p:txBody>
      </p:sp>
      <p:sp>
        <p:nvSpPr>
          <p:cNvPr id="6148" name="Rectangle 3">
            <a:extLst>
              <a:ext uri="{FF2B5EF4-FFF2-40B4-BE49-F238E27FC236}">
                <a16:creationId xmlns:a16="http://schemas.microsoft.com/office/drawing/2014/main" id="{201540A9-B909-42A0-8FE6-B32F8C04BDFE}"/>
              </a:ext>
            </a:extLst>
          </p:cNvPr>
          <p:cNvSpPr>
            <a:spLocks noGrp="1" noChangeArrowheads="1"/>
          </p:cNvSpPr>
          <p:nvPr>
            <p:ph idx="1"/>
          </p:nvPr>
        </p:nvSpPr>
        <p:spPr>
          <a:xfrm>
            <a:off x="496519" y="1337188"/>
            <a:ext cx="8430124" cy="5019164"/>
          </a:xfrm>
        </p:spPr>
        <p:txBody>
          <a:bodyPr lIns="274320" anchor="t" anchorCtr="0">
            <a:normAutofit fontScale="92500" lnSpcReduction="10000"/>
          </a:bodyPr>
          <a:lstStyle/>
          <a:p>
            <a:pPr marL="785804" lvl="1" indent="-457200">
              <a:lnSpc>
                <a:spcPct val="210000"/>
              </a:lnSpc>
              <a:spcBef>
                <a:spcPts val="451"/>
              </a:spcBef>
              <a:buSzPct val="100000"/>
              <a:buFont typeface="Wingdings" panose="05000000000000000000" pitchFamily="2" charset="2"/>
              <a:buChar char="ü"/>
              <a:defRPr/>
            </a:pPr>
            <a:r>
              <a:rPr lang="en-US" sz="2600" dirty="0">
                <a:cs typeface="Arial" panose="020B0604020202020204" pitchFamily="34" charset="0"/>
              </a:rPr>
              <a:t>Types of RA</a:t>
            </a:r>
          </a:p>
          <a:p>
            <a:pPr marL="785804" lvl="1" indent="-457200">
              <a:lnSpc>
                <a:spcPct val="210000"/>
              </a:lnSpc>
              <a:spcBef>
                <a:spcPts val="451"/>
              </a:spcBef>
              <a:buSzPct val="100000"/>
              <a:buFont typeface="Wingdings" panose="05000000000000000000" pitchFamily="2" charset="2"/>
              <a:buChar char="ü"/>
              <a:defRPr/>
            </a:pPr>
            <a:r>
              <a:rPr lang="en-US" altLang="en-US" sz="2600" dirty="0">
                <a:cs typeface="Arial" panose="020B0604020202020204" pitchFamily="34" charset="0"/>
              </a:rPr>
              <a:t>RA </a:t>
            </a:r>
            <a:r>
              <a:rPr lang="en-US" altLang="en-US" sz="2600" dirty="0" err="1">
                <a:cs typeface="Arial" panose="020B0604020202020204" pitchFamily="34" charset="0"/>
              </a:rPr>
              <a:t>P&amp;P</a:t>
            </a:r>
            <a:r>
              <a:rPr lang="en-US" altLang="en-US" sz="2600" dirty="0">
                <a:cs typeface="Arial" panose="020B0604020202020204" pitchFamily="34" charset="0"/>
              </a:rPr>
              <a:t> Ingredients</a:t>
            </a:r>
          </a:p>
          <a:p>
            <a:pPr marL="785804" lvl="1" indent="-457200">
              <a:lnSpc>
                <a:spcPct val="210000"/>
              </a:lnSpc>
              <a:spcBef>
                <a:spcPts val="451"/>
              </a:spcBef>
              <a:buSzPct val="100000"/>
              <a:buFont typeface="Wingdings" panose="05000000000000000000" pitchFamily="2" charset="2"/>
              <a:buChar char="ü"/>
              <a:defRPr/>
            </a:pPr>
            <a:r>
              <a:rPr lang="en-US" sz="2600" dirty="0"/>
              <a:t>Disaster Readiness</a:t>
            </a:r>
            <a:r>
              <a:rPr lang="en-US" altLang="en-US" sz="2600" dirty="0">
                <a:cs typeface="Arial" panose="020B0604020202020204" pitchFamily="34" charset="0"/>
              </a:rPr>
              <a:t> Planning</a:t>
            </a:r>
          </a:p>
          <a:p>
            <a:pPr marL="1242992" lvl="2" indent="-457200">
              <a:lnSpc>
                <a:spcPct val="110000"/>
              </a:lnSpc>
              <a:spcBef>
                <a:spcPts val="451"/>
              </a:spcBef>
              <a:buSzPct val="100000"/>
              <a:buFont typeface="Wingdings" panose="05000000000000000000" pitchFamily="2" charset="2"/>
              <a:buChar char="Ø"/>
              <a:defRPr/>
            </a:pPr>
            <a:r>
              <a:rPr lang="en-US" altLang="en-US" sz="2200" dirty="0">
                <a:cs typeface="Arial" panose="020B0604020202020204" pitchFamily="34" charset="0"/>
              </a:rPr>
              <a:t>Extensive Resources</a:t>
            </a:r>
          </a:p>
          <a:p>
            <a:pPr marL="785804" lvl="1" indent="-457200">
              <a:lnSpc>
                <a:spcPct val="210000"/>
              </a:lnSpc>
              <a:spcBef>
                <a:spcPts val="451"/>
              </a:spcBef>
              <a:buSzPct val="100000"/>
              <a:buFont typeface="Wingdings" panose="05000000000000000000" pitchFamily="2" charset="2"/>
              <a:buChar char="ü"/>
              <a:defRPr/>
            </a:pPr>
            <a:r>
              <a:rPr lang="en-US" sz="2600" dirty="0">
                <a:cs typeface="Arial" panose="020B0604020202020204" pitchFamily="34" charset="0"/>
              </a:rPr>
              <a:t>ADA Technical Assistance Resources</a:t>
            </a:r>
          </a:p>
          <a:p>
            <a:pPr eaLnBrk="1" hangingPunct="1">
              <a:buFont typeface="Wingdings" panose="05000000000000000000" pitchFamily="2" charset="2"/>
              <a:buChar char="ü"/>
              <a:defRPr/>
            </a:pPr>
            <a:endParaRPr lang="en-US" altLang="en-US" sz="1500" dirty="0">
              <a:latin typeface="Arial" charset="0"/>
              <a:cs typeface="Arial" charset="0"/>
            </a:endParaRPr>
          </a:p>
          <a:p>
            <a:pPr lvl="1" eaLnBrk="1" hangingPunct="1">
              <a:buFont typeface="Wingdings" panose="05000000000000000000" pitchFamily="2" charset="2"/>
              <a:buChar char="q"/>
              <a:defRPr/>
            </a:pPr>
            <a:endParaRPr lang="en-US" altLang="en-US" sz="1125" dirty="0"/>
          </a:p>
        </p:txBody>
      </p:sp>
      <p:pic>
        <p:nvPicPr>
          <p:cNvPr id="6" name="Picture 4" descr="A empty wheelchair is burning in a room that is ablaze with fire!">
            <a:extLst>
              <a:ext uri="{FF2B5EF4-FFF2-40B4-BE49-F238E27FC236}">
                <a16:creationId xmlns:a16="http://schemas.microsoft.com/office/drawing/2014/main" id="{F6A1FB1A-9EF2-437D-ADC7-09EE5C61F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889" y="3111046"/>
            <a:ext cx="1606299"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2" name="Picture 5">
            <a:extLst>
              <a:ext uri="{FF2B5EF4-FFF2-40B4-BE49-F238E27FC236}">
                <a16:creationId xmlns:a16="http://schemas.microsoft.com/office/drawing/2014/main" id="{4DA25236-02C8-4561-07C2-92CB9A17736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76F76C6-FAA5-4D0F-9876-24E3E5F8B7A3}"/>
              </a:ext>
            </a:extLst>
          </p:cNvPr>
          <p:cNvSpPr>
            <a:spLocks noGrp="1"/>
          </p:cNvSpPr>
          <p:nvPr>
            <p:ph type="sldNum" sz="quarter" idx="12"/>
          </p:nvPr>
        </p:nvSpPr>
        <p:spPr/>
        <p:txBody>
          <a:bodyPr/>
          <a:lstStyle/>
          <a:p>
            <a:fld id="{28D8CCD8-4271-4188-8519-0F52A648B77A}" type="slidenum">
              <a:rPr lang="en-US" smtClean="0"/>
              <a:t>62</a:t>
            </a:fld>
            <a:endParaRPr lang="en-US"/>
          </a:p>
        </p:txBody>
      </p:sp>
    </p:spTree>
    <p:extLst>
      <p:ext uri="{BB962C8B-B14F-4D97-AF65-F5344CB8AC3E}">
        <p14:creationId xmlns:p14="http://schemas.microsoft.com/office/powerpoint/2010/main" val="4069193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86891B3-0E3A-40F6-A5A6-699E316DA8B6}"/>
              </a:ext>
            </a:extLst>
          </p:cNvPr>
          <p:cNvSpPr>
            <a:spLocks noGrp="1" noChangeArrowheads="1"/>
          </p:cNvSpPr>
          <p:nvPr>
            <p:ph type="title"/>
          </p:nvPr>
        </p:nvSpPr>
        <p:spPr>
          <a:xfrm>
            <a:off x="628650" y="727305"/>
            <a:ext cx="7886700" cy="579157"/>
          </a:xfrm>
        </p:spPr>
        <p:txBody>
          <a:bodyPr lIns="274320" anchor="t" anchorCtr="0">
            <a:normAutofit/>
          </a:bodyPr>
          <a:lstStyle/>
          <a:p>
            <a:r>
              <a:rPr lang="en-US" altLang="en-US" sz="3000" b="1" dirty="0">
                <a:cs typeface="Arial" panose="020B0604020202020204" pitchFamily="34" charset="0"/>
              </a:rPr>
              <a:t>Types of Accommodations</a:t>
            </a:r>
          </a:p>
        </p:txBody>
      </p:sp>
      <p:sp>
        <p:nvSpPr>
          <p:cNvPr id="40964" name="Rectangle 3">
            <a:extLst>
              <a:ext uri="{FF2B5EF4-FFF2-40B4-BE49-F238E27FC236}">
                <a16:creationId xmlns:a16="http://schemas.microsoft.com/office/drawing/2014/main" id="{72FAE6EA-1638-4327-9EFC-5500641ED7BF}"/>
              </a:ext>
            </a:extLst>
          </p:cNvPr>
          <p:cNvSpPr>
            <a:spLocks noGrp="1" noChangeArrowheads="1"/>
          </p:cNvSpPr>
          <p:nvPr>
            <p:ph idx="1"/>
          </p:nvPr>
        </p:nvSpPr>
        <p:spPr>
          <a:xfrm>
            <a:off x="777389" y="1411378"/>
            <a:ext cx="8088315" cy="4621160"/>
          </a:xfrm>
        </p:spPr>
        <p:txBody>
          <a:bodyPr lIns="274320" anchor="t" anchorCtr="0">
            <a:noAutofit/>
          </a:bodyPr>
          <a:lstStyle/>
          <a:p>
            <a:pPr>
              <a:lnSpc>
                <a:spcPct val="70000"/>
              </a:lnSpc>
              <a:defRPr/>
            </a:pPr>
            <a:r>
              <a:rPr lang="en-US" altLang="en-US" sz="2200" dirty="0"/>
              <a:t>Information Technology (conduct web, software, hardware audits)</a:t>
            </a:r>
          </a:p>
          <a:p>
            <a:pPr marL="0" indent="0">
              <a:lnSpc>
                <a:spcPct val="70000"/>
              </a:lnSpc>
              <a:buNone/>
              <a:defRPr/>
            </a:pPr>
            <a:endParaRPr lang="en-US" altLang="en-US" sz="800" dirty="0"/>
          </a:p>
          <a:p>
            <a:pPr>
              <a:lnSpc>
                <a:spcPct val="70000"/>
              </a:lnSpc>
              <a:defRPr/>
            </a:pPr>
            <a:r>
              <a:rPr lang="en-US" altLang="en-US" sz="2200" dirty="0"/>
              <a:t>Communication (alternative formats, interpreters, phone amplifiers, etc.)</a:t>
            </a:r>
          </a:p>
          <a:p>
            <a:pPr>
              <a:lnSpc>
                <a:spcPct val="70000"/>
              </a:lnSpc>
              <a:buFont typeface="Wingdings" panose="05000000000000000000" pitchFamily="2" charset="2"/>
              <a:buNone/>
              <a:defRPr/>
            </a:pPr>
            <a:endParaRPr lang="en-US" altLang="en-US" sz="800" dirty="0"/>
          </a:p>
          <a:p>
            <a:pPr>
              <a:lnSpc>
                <a:spcPct val="70000"/>
              </a:lnSpc>
              <a:defRPr/>
            </a:pPr>
            <a:r>
              <a:rPr lang="en-US" altLang="en-US" sz="2200" dirty="0"/>
              <a:t>Assistive Technology</a:t>
            </a:r>
          </a:p>
          <a:p>
            <a:pPr>
              <a:lnSpc>
                <a:spcPct val="70000"/>
              </a:lnSpc>
              <a:buFont typeface="Wingdings" panose="05000000000000000000" pitchFamily="2" charset="2"/>
              <a:buNone/>
              <a:defRPr/>
            </a:pPr>
            <a:endParaRPr lang="en-US" altLang="en-US" sz="800" dirty="0"/>
          </a:p>
          <a:p>
            <a:pPr>
              <a:lnSpc>
                <a:spcPct val="70000"/>
              </a:lnSpc>
              <a:defRPr/>
            </a:pPr>
            <a:r>
              <a:rPr lang="en-US" altLang="en-US" sz="2200" dirty="0"/>
              <a:t>Modifications to workstations (conduct architectural audits)</a:t>
            </a:r>
          </a:p>
          <a:p>
            <a:pPr>
              <a:lnSpc>
                <a:spcPct val="70000"/>
              </a:lnSpc>
              <a:buFont typeface="Wingdings" panose="05000000000000000000" pitchFamily="2" charset="2"/>
              <a:buNone/>
              <a:defRPr/>
            </a:pPr>
            <a:endParaRPr lang="en-US" altLang="en-US" sz="800" dirty="0"/>
          </a:p>
          <a:p>
            <a:pPr>
              <a:lnSpc>
                <a:spcPct val="70000"/>
              </a:lnSpc>
              <a:defRPr/>
            </a:pPr>
            <a:r>
              <a:rPr lang="en-US" altLang="en-US" sz="2200" dirty="0"/>
              <a:t>Modifications to schedule / telecommuting</a:t>
            </a:r>
          </a:p>
          <a:p>
            <a:pPr>
              <a:lnSpc>
                <a:spcPct val="70000"/>
              </a:lnSpc>
              <a:buFont typeface="Wingdings" panose="05000000000000000000" pitchFamily="2" charset="2"/>
              <a:buNone/>
              <a:defRPr/>
            </a:pPr>
            <a:endParaRPr lang="en-US" altLang="en-US" sz="800" dirty="0"/>
          </a:p>
          <a:p>
            <a:pPr>
              <a:lnSpc>
                <a:spcPct val="70000"/>
              </a:lnSpc>
              <a:defRPr/>
            </a:pPr>
            <a:r>
              <a:rPr lang="en-US" altLang="en-US" sz="2200" dirty="0"/>
              <a:t>Structural changes within owned and leased space</a:t>
            </a:r>
          </a:p>
          <a:p>
            <a:pPr>
              <a:lnSpc>
                <a:spcPct val="70000"/>
              </a:lnSpc>
              <a:buFont typeface="Wingdings" panose="05000000000000000000" pitchFamily="2" charset="2"/>
              <a:buNone/>
              <a:defRPr/>
            </a:pPr>
            <a:endParaRPr lang="en-US" altLang="en-US" sz="800" dirty="0"/>
          </a:p>
          <a:p>
            <a:pPr>
              <a:lnSpc>
                <a:spcPct val="70000"/>
              </a:lnSpc>
              <a:defRPr/>
            </a:pPr>
            <a:r>
              <a:rPr lang="en-US" altLang="en-US" sz="2200" dirty="0"/>
              <a:t>Structural changes to building during renovations</a:t>
            </a:r>
          </a:p>
          <a:p>
            <a:pPr>
              <a:lnSpc>
                <a:spcPct val="70000"/>
              </a:lnSpc>
              <a:buFont typeface="Wingdings" panose="05000000000000000000" pitchFamily="2" charset="2"/>
              <a:buNone/>
              <a:defRPr/>
            </a:pPr>
            <a:endParaRPr lang="en-US" altLang="en-US" sz="800" dirty="0"/>
          </a:p>
          <a:p>
            <a:pPr>
              <a:lnSpc>
                <a:spcPct val="70000"/>
              </a:lnSpc>
              <a:defRPr/>
            </a:pPr>
            <a:r>
              <a:rPr lang="en-US" altLang="en-US" sz="2200" dirty="0"/>
              <a:t>Reassignment   /   Leave</a:t>
            </a:r>
          </a:p>
          <a:p>
            <a:pPr>
              <a:lnSpc>
                <a:spcPct val="70000"/>
              </a:lnSpc>
              <a:defRPr/>
            </a:pPr>
            <a:endParaRPr lang="en-US" altLang="en-US" sz="1800" dirty="0"/>
          </a:p>
        </p:txBody>
      </p:sp>
      <p:pic>
        <p:nvPicPr>
          <p:cNvPr id="2" name="Picture 5">
            <a:extLst>
              <a:ext uri="{FF2B5EF4-FFF2-40B4-BE49-F238E27FC236}">
                <a16:creationId xmlns:a16="http://schemas.microsoft.com/office/drawing/2014/main" id="{24EBAE97-AE4F-1324-9AB5-DD551E8AEED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532A5CE-62AD-4F8D-8D29-62DD69D460A9}"/>
              </a:ext>
            </a:extLst>
          </p:cNvPr>
          <p:cNvSpPr>
            <a:spLocks noGrp="1"/>
          </p:cNvSpPr>
          <p:nvPr>
            <p:ph type="sldNum" sz="quarter" idx="12"/>
          </p:nvPr>
        </p:nvSpPr>
        <p:spPr/>
        <p:txBody>
          <a:bodyPr/>
          <a:lstStyle/>
          <a:p>
            <a:fld id="{28D8CCD8-4271-4188-8519-0F52A648B77A}"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4BF08B7-8496-439F-A5BD-D6135218DBA4}"/>
              </a:ext>
            </a:extLst>
          </p:cNvPr>
          <p:cNvSpPr>
            <a:spLocks noGrp="1" noChangeArrowheads="1"/>
          </p:cNvSpPr>
          <p:nvPr>
            <p:ph type="title"/>
          </p:nvPr>
        </p:nvSpPr>
        <p:spPr>
          <a:xfrm>
            <a:off x="628650" y="594475"/>
            <a:ext cx="7886700" cy="548879"/>
          </a:xfrm>
        </p:spPr>
        <p:txBody>
          <a:bodyPr lIns="274320" anchor="t" anchorCtr="0">
            <a:normAutofit/>
          </a:bodyPr>
          <a:lstStyle/>
          <a:p>
            <a:r>
              <a:rPr lang="en-US" altLang="en-US" sz="3000" b="1" dirty="0">
                <a:highlight>
                  <a:srgbClr val="FFFF00"/>
                </a:highlight>
                <a:cs typeface="Arial" panose="020B0604020202020204" pitchFamily="34" charset="0"/>
              </a:rPr>
              <a:t>RA Policy and Procedure Ingredients</a:t>
            </a:r>
            <a:r>
              <a:rPr lang="en-US" altLang="en-US" sz="3000" b="1" dirty="0">
                <a:solidFill>
                  <a:schemeClr val="tx1"/>
                </a:solidFill>
                <a:highlight>
                  <a:srgbClr val="FFFF00"/>
                </a:highlight>
                <a:cs typeface="Arial" panose="020B0604020202020204" pitchFamily="34" charset="0"/>
              </a:rPr>
              <a:t> </a:t>
            </a:r>
          </a:p>
        </p:txBody>
      </p:sp>
      <p:sp>
        <p:nvSpPr>
          <p:cNvPr id="68611" name="Rectangle 3">
            <a:extLst>
              <a:ext uri="{FF2B5EF4-FFF2-40B4-BE49-F238E27FC236}">
                <a16:creationId xmlns:a16="http://schemas.microsoft.com/office/drawing/2014/main" id="{2470ABF3-CABE-4E5A-ADDF-8D890284335D}"/>
              </a:ext>
            </a:extLst>
          </p:cNvPr>
          <p:cNvSpPr>
            <a:spLocks noGrp="1" noChangeArrowheads="1"/>
          </p:cNvSpPr>
          <p:nvPr>
            <p:ph idx="1"/>
          </p:nvPr>
        </p:nvSpPr>
        <p:spPr>
          <a:xfrm>
            <a:off x="857251" y="1267625"/>
            <a:ext cx="8286749" cy="5809035"/>
          </a:xfrm>
        </p:spPr>
        <p:txBody>
          <a:bodyPr lIns="274320" anchor="t" anchorCtr="0"/>
          <a:lstStyle/>
          <a:p>
            <a:r>
              <a:rPr lang="en-US" altLang="en-US" sz="1800" dirty="0"/>
              <a:t>Clearly state the employer complies with the ADA</a:t>
            </a:r>
          </a:p>
          <a:p>
            <a:r>
              <a:rPr lang="en-US" altLang="en-US" sz="1800" dirty="0"/>
              <a:t>Definition of disability</a:t>
            </a:r>
          </a:p>
          <a:p>
            <a:r>
              <a:rPr lang="en-US" altLang="en-US" sz="1800" dirty="0"/>
              <a:t>Definition of reasonable accommodation</a:t>
            </a:r>
          </a:p>
          <a:p>
            <a:r>
              <a:rPr lang="en-US" altLang="en-US" sz="1800" dirty="0"/>
              <a:t>Accommodation Process</a:t>
            </a:r>
          </a:p>
          <a:p>
            <a:pPr lvl="1"/>
            <a:r>
              <a:rPr lang="en-US" altLang="en-US" sz="1600" dirty="0"/>
              <a:t>Training</a:t>
            </a:r>
          </a:p>
          <a:p>
            <a:pPr lvl="1"/>
            <a:r>
              <a:rPr lang="en-US" altLang="en-US" sz="1600" dirty="0"/>
              <a:t>Who is responsible for what (job candidates, employee, supervisors, HR, etc.)</a:t>
            </a:r>
          </a:p>
          <a:p>
            <a:pPr lvl="1"/>
            <a:r>
              <a:rPr lang="en-US" altLang="en-US" sz="1600" dirty="0"/>
              <a:t>How the process is communicated to applicants and employees</a:t>
            </a:r>
          </a:p>
          <a:p>
            <a:pPr lvl="1"/>
            <a:r>
              <a:rPr lang="en-US" altLang="en-US" sz="1600" dirty="0"/>
              <a:t>How the request needs to be made</a:t>
            </a:r>
          </a:p>
          <a:p>
            <a:pPr lvl="1"/>
            <a:r>
              <a:rPr lang="en-US" altLang="en-US" sz="1600" dirty="0"/>
              <a:t>Responding to the request (interactive process)</a:t>
            </a:r>
          </a:p>
          <a:p>
            <a:pPr lvl="1"/>
            <a:r>
              <a:rPr lang="en-US" altLang="en-US" sz="1600" dirty="0"/>
              <a:t>Accommodation rejection (unreasonable / undue hardship) and the consideration of RA solutions that are not unreasonable / undue hardship</a:t>
            </a:r>
          </a:p>
          <a:p>
            <a:pPr lvl="1"/>
            <a:r>
              <a:rPr lang="en-US" altLang="en-US" sz="1600" dirty="0"/>
              <a:t>Appeal process</a:t>
            </a:r>
          </a:p>
          <a:p>
            <a:pPr lvl="1"/>
            <a:r>
              <a:rPr lang="en-US" altLang="en-US" sz="1600" dirty="0"/>
              <a:t>Monitoring the effectiveness of the accommodation given </a:t>
            </a:r>
          </a:p>
          <a:p>
            <a:pPr lvl="1"/>
            <a:r>
              <a:rPr lang="en-US" altLang="en-US" sz="1600" dirty="0"/>
              <a:t>Documentation of the process</a:t>
            </a:r>
          </a:p>
          <a:p>
            <a:pPr lvl="1"/>
            <a:endParaRPr lang="en-US" altLang="en-US" sz="1275" dirty="0"/>
          </a:p>
          <a:p>
            <a:pPr lvl="1"/>
            <a:endParaRPr lang="en-US" altLang="en-US" sz="1351" dirty="0"/>
          </a:p>
          <a:p>
            <a:pPr lvl="1"/>
            <a:endParaRPr lang="en-US" altLang="en-US" sz="1351" dirty="0"/>
          </a:p>
        </p:txBody>
      </p:sp>
      <p:pic>
        <p:nvPicPr>
          <p:cNvPr id="2" name="Picture 5">
            <a:extLst>
              <a:ext uri="{FF2B5EF4-FFF2-40B4-BE49-F238E27FC236}">
                <a16:creationId xmlns:a16="http://schemas.microsoft.com/office/drawing/2014/main" id="{E8B1A4E5-6F8A-2CAF-84EB-75203EC12C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5E4B336-53C0-4A46-8283-B62867E02227}"/>
              </a:ext>
            </a:extLst>
          </p:cNvPr>
          <p:cNvSpPr>
            <a:spLocks noGrp="1"/>
          </p:cNvSpPr>
          <p:nvPr>
            <p:ph type="sldNum" sz="quarter" idx="12"/>
          </p:nvPr>
        </p:nvSpPr>
        <p:spPr/>
        <p:txBody>
          <a:bodyPr/>
          <a:lstStyle/>
          <a:p>
            <a:fld id="{28D8CCD8-4271-4188-8519-0F52A648B77A}" type="slidenum">
              <a:rPr lang="en-US" smtClean="0"/>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3">
            <a:extLst>
              <a:ext uri="{FF2B5EF4-FFF2-40B4-BE49-F238E27FC236}">
                <a16:creationId xmlns:a16="http://schemas.microsoft.com/office/drawing/2014/main" id="{3A9F7271-0461-4F02-A387-A48455561BA7}"/>
              </a:ext>
            </a:extLst>
          </p:cNvPr>
          <p:cNvSpPr txBox="1">
            <a:spLocks noGrp="1"/>
          </p:cNvSpPr>
          <p:nvPr>
            <p:ph type="title" idx="4294967295"/>
          </p:nvPr>
        </p:nvSpPr>
        <p:spPr bwMode="auto">
          <a:xfrm>
            <a:off x="809298" y="795184"/>
            <a:ext cx="7326896" cy="4937424"/>
          </a:xfrm>
          <a:prstGeom prst="rect">
            <a:avLst/>
          </a:prstGeom>
          <a:solidFill>
            <a:schemeClr val="bg1"/>
          </a:solidFill>
          <a:ln>
            <a:noFill/>
            <a:prstDash/>
          </a:ln>
          <a:effectLst/>
          <a:extLs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274320" tIns="45720" rIns="91440" bIns="45720" numCol="1" spcCol="0" rtlCol="0" fromWordArt="0" anchor="t" anchorCtr="0" forceAA="0" compatLnSpc="1">
            <a:prstTxWarp prst="textNoShape">
              <a:avLst/>
            </a:prstTxWarp>
            <a:no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marR="0" lvl="0" indent="-342900" algn="ctr" defTabSz="457200" rtl="0" eaLnBrk="0" fontAlgn="auto" latinLnBrk="0" hangingPunct="0">
              <a:lnSpc>
                <a:spcPct val="80000"/>
              </a:lnSpc>
              <a:spcBef>
                <a:spcPts val="0"/>
              </a:spcBef>
              <a:spcAft>
                <a:spcPts val="0"/>
              </a:spcAft>
              <a:buClrTx/>
              <a:buSzTx/>
              <a:buFont typeface="Wingdings" pitchFamily="2" charset="2"/>
              <a:buNone/>
              <a:tabLst/>
              <a:defRPr/>
            </a:pPr>
            <a:r>
              <a:rPr kumimoji="0" lang="en-US" sz="3000" b="1" i="0" u="none" strike="noStrike" kern="1200" cap="none" spc="0" normalizeH="0" baseline="0" noProof="0" dirty="0">
                <a:ln>
                  <a:noFill/>
                </a:ln>
                <a:solidFill>
                  <a:schemeClr val="tx1"/>
                </a:solidFill>
                <a:effectLst/>
                <a:uLnTx/>
                <a:uFillTx/>
                <a:latin typeface="+mj-lt"/>
                <a:ea typeface="+mn-ea"/>
                <a:cs typeface="+mn-cs"/>
              </a:rPr>
              <a:t>Job Accommodation Network</a:t>
            </a:r>
            <a:r>
              <a:rPr kumimoji="0" lang="en-US" sz="3000" b="0" i="0" u="none" strike="noStrike" kern="1200" cap="none" spc="0" normalizeH="0" baseline="0" noProof="0" dirty="0">
                <a:ln>
                  <a:noFill/>
                </a:ln>
                <a:solidFill>
                  <a:schemeClr val="tx1"/>
                </a:solidFill>
                <a:effectLst/>
                <a:uLnTx/>
                <a:uFillTx/>
                <a:latin typeface="+mj-lt"/>
                <a:ea typeface="+mn-ea"/>
                <a:cs typeface="+mn-cs"/>
              </a:rPr>
              <a:t>  </a:t>
            </a:r>
          </a:p>
          <a:p>
            <a:pPr marL="342900" marR="0" lvl="0" indent="-342900" algn="ctr" defTabSz="457200" rtl="0" eaLnBrk="0" fontAlgn="auto" latinLnBrk="0" hangingPunct="0">
              <a:lnSpc>
                <a:spcPct val="8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rgbClr val="002060"/>
                </a:solidFill>
                <a:effectLst/>
                <a:uLnTx/>
                <a:uFillTx/>
                <a:latin typeface="Arial" charset="0"/>
                <a:ea typeface="+mn-ea"/>
                <a:cs typeface="+mn-cs"/>
              </a:rPr>
              <a:t>800-526-7234 (V/TTY)</a:t>
            </a:r>
          </a:p>
          <a:p>
            <a:pPr marL="342900" marR="0" lvl="0" indent="-342900" algn="ctr" defTabSz="457200" rtl="0" eaLnBrk="0" fontAlgn="auto" latinLnBrk="0" hangingPunct="0">
              <a:lnSpc>
                <a:spcPct val="80000"/>
              </a:lnSpc>
              <a:spcBef>
                <a:spcPts val="0"/>
              </a:spcBef>
              <a:spcAft>
                <a:spcPts val="0"/>
              </a:spcAft>
              <a:buClrTx/>
              <a:buSzTx/>
              <a:buFont typeface="Wingdings" pitchFamily="2" charset="2"/>
              <a:buNone/>
              <a:tabLst/>
              <a:defRPr/>
            </a:pPr>
            <a:r>
              <a:rPr kumimoji="0" lang="en-US" sz="2000" b="0" i="0" u="none" strike="noStrike" kern="1200" cap="none" spc="0" normalizeH="0" baseline="0" noProof="0" dirty="0">
                <a:ln>
                  <a:noFill/>
                </a:ln>
                <a:solidFill>
                  <a:schemeClr val="tx2"/>
                </a:solidFill>
                <a:effectLst/>
                <a:uLnTx/>
                <a:uFillTx/>
                <a:latin typeface="Arial" charset="0"/>
                <a:ea typeface="+mn-ea"/>
                <a:cs typeface="Arial" charset="0"/>
                <a:hlinkClick r:id="rId3"/>
              </a:rPr>
              <a:t>www.askjan.org</a:t>
            </a:r>
            <a:endParaRPr kumimoji="0" lang="en-US" sz="2000" b="0" i="0" u="none" strike="noStrike" kern="1200" cap="none" spc="0" normalizeH="0" baseline="0" noProof="0" dirty="0">
              <a:ln>
                <a:noFill/>
              </a:ln>
              <a:solidFill>
                <a:schemeClr val="tx2"/>
              </a:solidFill>
              <a:effectLst/>
              <a:uLnTx/>
              <a:uFillTx/>
              <a:latin typeface="Arial" charset="0"/>
              <a:ea typeface="+mn-ea"/>
              <a:cs typeface="Arial" charset="0"/>
            </a:endParaRPr>
          </a:p>
          <a:p>
            <a:pPr marL="342900" marR="0" lvl="0" indent="-342900" algn="ctr" defTabSz="457200" rtl="0" eaLnBrk="0" fontAlgn="auto" latinLnBrk="0" hangingPunct="0">
              <a:lnSpc>
                <a:spcPct val="80000"/>
              </a:lnSpc>
              <a:spcBef>
                <a:spcPts val="0"/>
              </a:spcBef>
              <a:spcAft>
                <a:spcPts val="0"/>
              </a:spcAft>
              <a:buClrTx/>
              <a:buSzTx/>
              <a:buFont typeface="Wingdings" pitchFamily="2" charset="2"/>
              <a:buNone/>
              <a:tabLst/>
              <a:defRPr/>
            </a:pPr>
            <a:endParaRPr kumimoji="0" lang="en-US" sz="500" b="0" i="0" u="none" strike="noStrike" kern="1200" cap="none" spc="0" normalizeH="0" baseline="0" noProof="0" dirty="0">
              <a:ln>
                <a:noFill/>
              </a:ln>
              <a:solidFill>
                <a:schemeClr val="tx2"/>
              </a:solidFill>
              <a:effectLst/>
              <a:uLnTx/>
              <a:uFillTx/>
              <a:latin typeface="Arial" charset="0"/>
              <a:ea typeface="+mn-ea"/>
              <a:cs typeface="Arial" charset="0"/>
            </a:endParaRPr>
          </a:p>
          <a:p>
            <a:pPr marL="342900" marR="0" lvl="0" indent="-342900" algn="ctr" defTabSz="457200" rtl="0" eaLnBrk="0" fontAlgn="auto" latinLnBrk="0" hangingPunct="0">
              <a:lnSpc>
                <a:spcPct val="80000"/>
              </a:lnSpc>
              <a:spcBef>
                <a:spcPts val="0"/>
              </a:spcBef>
              <a:spcAft>
                <a:spcPts val="0"/>
              </a:spcAft>
              <a:buClrTx/>
              <a:buSzTx/>
              <a:buFont typeface="Wingdings" pitchFamily="2" charset="2"/>
              <a:buNone/>
              <a:tabLst/>
              <a:defRPr/>
            </a:pPr>
            <a:endParaRPr kumimoji="0" lang="en-US" sz="1351" b="1" i="0" u="none" strike="noStrike" kern="1200" cap="none" spc="0" normalizeH="0" baseline="0" noProof="0" dirty="0">
              <a:ln>
                <a:noFill/>
              </a:ln>
              <a:solidFill>
                <a:srgbClr val="FFFF00"/>
              </a:solidFill>
              <a:effectLst/>
              <a:uLnTx/>
              <a:uFillTx/>
              <a:latin typeface="Arial" charset="0"/>
              <a:ea typeface="+mn-ea"/>
              <a:cs typeface="+mn-cs"/>
            </a:endParaRPr>
          </a:p>
          <a:p>
            <a:pPr marL="0" marR="0" lvl="0" indent="-342900" algn="l" defTabSz="457200" rtl="0" eaLnBrk="0" fontAlgn="auto" latinLnBrk="0" hangingPunct="0">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JAN is the leading source of free, expert, and confidential guidance on workplace accommodations and disability employment issues. Working toward practical solutions that benefit both employer and employee, JAN helps people with disabilities enhance their employability, and</a:t>
            </a:r>
            <a:r>
              <a:rPr kumimoji="0" lang="en-US" sz="1800" b="1"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 shows employers</a:t>
            </a:r>
            <a:r>
              <a:rPr kumimoji="0" lang="en-US" sz="1800" b="0"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 how to capitalize on the value and talent that people with disabilities add to the workplace.</a:t>
            </a:r>
          </a:p>
          <a:p>
            <a:pPr marL="0" marR="0" lvl="0" indent="-342900" algn="l" defTabSz="457200" rtl="0" eaLnBrk="0" fontAlgn="auto" latinLnBrk="0" hangingPunct="0">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(800) 526-7234 </a:t>
            </a:r>
          </a:p>
          <a:p>
            <a:pPr marL="0" marR="0" lvl="0" indent="-342900" algn="l" defTabSz="457200" rtl="0" eaLnBrk="0" fontAlgn="auto" latinLnBrk="0" hangingPunct="0">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 </a:t>
            </a:r>
            <a:r>
              <a:rPr kumimoji="0" lang="en-US" sz="1800" b="1" i="0" u="sng" strike="noStrike" kern="1200" cap="none" spc="0" normalizeH="0" baseline="0" noProof="0" dirty="0">
                <a:ln>
                  <a:noFill/>
                </a:ln>
                <a:solidFill>
                  <a:srgbClr val="0563C1"/>
                </a:solidFill>
                <a:effectLst/>
                <a:uLnTx/>
                <a:uFillTx/>
                <a:latin typeface="+mn-lt"/>
                <a:ea typeface="Calibri" panose="020F0502020204030204" pitchFamily="34" charset="0"/>
                <a:cs typeface="+mn-cs"/>
                <a:hlinkClick r:id="rId3"/>
              </a:rPr>
              <a:t>www.askjan.org</a:t>
            </a:r>
            <a:r>
              <a:rPr kumimoji="0" lang="en-US" sz="1800" b="1" i="0" u="none" strike="noStrike" kern="1200" cap="none" spc="0" normalizeH="0" baseline="0" noProof="0" dirty="0">
                <a:ln>
                  <a:noFill/>
                </a:ln>
                <a:solidFill>
                  <a:schemeClr val="tx1"/>
                </a:solidFill>
                <a:effectLst/>
                <a:uLnTx/>
                <a:uFillTx/>
                <a:latin typeface="+mn-lt"/>
                <a:ea typeface="Calibri" panose="020F0502020204030204" pitchFamily="34" charset="0"/>
                <a:cs typeface="+mn-cs"/>
              </a:rPr>
              <a:t>  </a:t>
            </a:r>
          </a:p>
          <a:p>
            <a:pPr marL="342900" marR="0" lvl="0" indent="-342900" algn="ctr" defTabSz="457200" rtl="0" eaLnBrk="0" fontAlgn="auto" latinLnBrk="0" hangingPunct="0">
              <a:lnSpc>
                <a:spcPct val="80000"/>
              </a:lnSpc>
              <a:spcBef>
                <a:spcPts val="0"/>
              </a:spcBef>
              <a:spcAft>
                <a:spcPts val="0"/>
              </a:spcAft>
              <a:buClrTx/>
              <a:buSzTx/>
              <a:buFont typeface="Wingdings" pitchFamily="2" charset="2"/>
              <a:buNone/>
              <a:tabLst/>
              <a:defRPr/>
            </a:pPr>
            <a:br>
              <a:rPr kumimoji="0" lang="en-US" sz="2100" b="0" i="0" u="none" strike="noStrike" kern="1200" cap="none" spc="0" normalizeH="0" baseline="0" noProof="0" dirty="0">
                <a:ln>
                  <a:noFill/>
                </a:ln>
                <a:solidFill>
                  <a:schemeClr val="tx1"/>
                </a:solidFill>
                <a:effectLst/>
                <a:uLnTx/>
                <a:uFillTx/>
                <a:latin typeface="Arial" charset="0"/>
                <a:ea typeface="+mn-ea"/>
                <a:cs typeface="+mn-cs"/>
              </a:rPr>
            </a:br>
            <a:endParaRPr kumimoji="0" lang="en-US" sz="21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6" name="Picture 2" descr="JAN Homepage Screenshot">
            <a:extLst>
              <a:ext uri="{FF2B5EF4-FFF2-40B4-BE49-F238E27FC236}">
                <a16:creationId xmlns:a16="http://schemas.microsoft.com/office/drawing/2014/main" id="{220BC204-9063-48A3-8CA9-92839E3B4141}"/>
              </a:ext>
            </a:extLst>
          </p:cNvPr>
          <p:cNvPicPr>
            <a:picLocks noChangeAspect="1" noChangeArrowheads="1"/>
          </p:cNvPicPr>
          <p:nvPr/>
        </p:nvPicPr>
        <p:blipFill>
          <a:blip r:embed="rId4" cstate="print"/>
          <a:srcRect l="8376" t="17322" r="8800" b="3493"/>
          <a:stretch>
            <a:fillRect/>
          </a:stretch>
        </p:blipFill>
        <p:spPr bwMode="auto">
          <a:xfrm>
            <a:off x="4401894" y="4132837"/>
            <a:ext cx="2834640" cy="2165795"/>
          </a:xfrm>
          <a:prstGeom prst="rect">
            <a:avLst/>
          </a:prstGeom>
          <a:ln>
            <a:headEnd/>
            <a:tailEnd/>
          </a:ln>
          <a:scene3d>
            <a:camera prst="orthographicFront">
              <a:rot lat="0" lon="0" rev="0"/>
            </a:camera>
            <a:lightRig rig="threePt" dir="t">
              <a:rot lat="0" lon="0" rev="1200000"/>
            </a:lightRig>
          </a:scene3d>
          <a:sp3d>
            <a:bevelT w="63500" h="25400" prst="artDeco"/>
          </a:sp3d>
        </p:spPr>
        <p:style>
          <a:lnRef idx="0">
            <a:schemeClr val="accent1"/>
          </a:lnRef>
          <a:fillRef idx="3">
            <a:schemeClr val="accent1"/>
          </a:fillRef>
          <a:effectRef idx="3">
            <a:schemeClr val="accent1"/>
          </a:effectRef>
          <a:fontRef idx="minor">
            <a:schemeClr val="lt1"/>
          </a:fontRef>
        </p:style>
      </p:pic>
      <p:pic>
        <p:nvPicPr>
          <p:cNvPr id="2" name="Picture 5">
            <a:extLst>
              <a:ext uri="{FF2B5EF4-FFF2-40B4-BE49-F238E27FC236}">
                <a16:creationId xmlns:a16="http://schemas.microsoft.com/office/drawing/2014/main" id="{62D51CE8-CCE2-A269-EE0D-159FBBA29C05}"/>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C048F0B0-DA96-48C2-8142-9BF3A6A0CAF7}"/>
              </a:ext>
              <a:ext uri="{C183D7F6-B498-43B3-948B-1728B52AA6E4}">
                <adec:decorative xmlns:adec="http://schemas.microsoft.com/office/drawing/2017/decorative" val="0"/>
              </a:ext>
            </a:extLst>
          </p:cNvPr>
          <p:cNvSpPr>
            <a:spLocks noGrp="1"/>
          </p:cNvSpPr>
          <p:nvPr>
            <p:ph type="sldNum" sz="quarter" idx="12"/>
          </p:nvPr>
        </p:nvSpPr>
        <p:spPr/>
        <p:txBody>
          <a:bodyPr/>
          <a:lstStyle/>
          <a:p>
            <a:pPr>
              <a:defRPr/>
            </a:pPr>
            <a:fld id="{39E41C2B-122D-446F-8249-D62C69AF7071}" type="slidenum">
              <a:rPr lang="en-US" altLang="en-US" smtClean="0"/>
              <a:pPr>
                <a:defRPr/>
              </a:pPr>
              <a:t>65</a:t>
            </a:fld>
            <a:endParaRPr lang="en-US" altLang="en-US" dirty="0"/>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256FEBCA-8163-4516-BEB4-351C35C5A3A6}"/>
              </a:ext>
            </a:extLst>
          </p:cNvPr>
          <p:cNvSpPr>
            <a:spLocks noGrp="1" noChangeArrowheads="1"/>
          </p:cNvSpPr>
          <p:nvPr>
            <p:ph type="title"/>
          </p:nvPr>
        </p:nvSpPr>
        <p:spPr>
          <a:xfrm>
            <a:off x="728041" y="845888"/>
            <a:ext cx="7886700" cy="643793"/>
          </a:xfrm>
        </p:spPr>
        <p:txBody>
          <a:bodyPr lIns="274320" anchor="t" anchorCtr="0">
            <a:normAutofit/>
          </a:bodyPr>
          <a:lstStyle/>
          <a:p>
            <a:r>
              <a:rPr lang="en-US" altLang="en-US" sz="3000" b="1" dirty="0"/>
              <a:t>Equal Employment Opportunity Commission</a:t>
            </a:r>
            <a:endParaRPr lang="en-US" altLang="en-US" sz="3000" dirty="0"/>
          </a:p>
        </p:txBody>
      </p:sp>
      <p:sp>
        <p:nvSpPr>
          <p:cNvPr id="75779" name="Rectangle 3">
            <a:extLst>
              <a:ext uri="{FF2B5EF4-FFF2-40B4-BE49-F238E27FC236}">
                <a16:creationId xmlns:a16="http://schemas.microsoft.com/office/drawing/2014/main" id="{A52D86FB-A72C-4C23-9CF4-0CBF809A3B08}"/>
              </a:ext>
            </a:extLst>
          </p:cNvPr>
          <p:cNvSpPr>
            <a:spLocks noGrp="1" noChangeArrowheads="1"/>
          </p:cNvSpPr>
          <p:nvPr>
            <p:ph idx="1"/>
          </p:nvPr>
        </p:nvSpPr>
        <p:spPr>
          <a:xfrm>
            <a:off x="988942" y="1623258"/>
            <a:ext cx="7886700" cy="4351338"/>
          </a:xfrm>
        </p:spPr>
        <p:txBody>
          <a:bodyPr lIns="274320" anchor="t" anchorCtr="0">
            <a:noAutofit/>
          </a:bodyPr>
          <a:lstStyle/>
          <a:p>
            <a:pPr>
              <a:lnSpc>
                <a:spcPct val="150000"/>
              </a:lnSpc>
            </a:pPr>
            <a:r>
              <a:rPr lang="en-US" altLang="en-US" sz="2200" dirty="0"/>
              <a:t>The EEOC provides access to Federal employment laws and regulations.  The EEOC has publications on the Americans with Disabilities Act which include their policy guidance on various portions of the Act, fact sheets, Q&amp;As, best practices, and other information.</a:t>
            </a:r>
            <a:endParaRPr lang="en-US" altLang="en-US" sz="2200" dirty="0">
              <a:hlinkClick r:id="rId3"/>
            </a:endParaRPr>
          </a:p>
          <a:p>
            <a:pPr>
              <a:lnSpc>
                <a:spcPct val="150000"/>
              </a:lnSpc>
            </a:pPr>
            <a:r>
              <a:rPr lang="en-US" altLang="en-US" sz="2200" dirty="0">
                <a:hlinkClick r:id="rId3"/>
              </a:rPr>
              <a:t>www.eeoc.gov</a:t>
            </a:r>
            <a:endParaRPr lang="en-US" altLang="en-US" sz="2200" dirty="0">
              <a:hlinkClick r:id="rId4"/>
            </a:endParaRPr>
          </a:p>
          <a:p>
            <a:pPr>
              <a:lnSpc>
                <a:spcPct val="150000"/>
              </a:lnSpc>
            </a:pPr>
            <a:r>
              <a:rPr lang="en-US" altLang="en-US" sz="2200" dirty="0">
                <a:hlinkClick r:id="rId4"/>
              </a:rPr>
              <a:t>www.eeoc.gov/laws/types/disability.cfm</a:t>
            </a:r>
            <a:endParaRPr lang="en-US" altLang="en-US" sz="2200" dirty="0"/>
          </a:p>
          <a:p>
            <a:pPr>
              <a:lnSpc>
                <a:spcPct val="150000"/>
              </a:lnSpc>
            </a:pPr>
            <a:r>
              <a:rPr lang="en-US" altLang="en-US" sz="2200" dirty="0"/>
              <a:t>1-800-669-6820 (TTD)</a:t>
            </a:r>
          </a:p>
        </p:txBody>
      </p:sp>
      <p:pic>
        <p:nvPicPr>
          <p:cNvPr id="2" name="Picture 5">
            <a:extLst>
              <a:ext uri="{FF2B5EF4-FFF2-40B4-BE49-F238E27FC236}">
                <a16:creationId xmlns:a16="http://schemas.microsoft.com/office/drawing/2014/main" id="{ED9BEF52-27A7-A019-0327-E2D21D17114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3A63FF4-BA60-4543-8895-3CFB878B588C}"/>
              </a:ext>
            </a:extLst>
          </p:cNvPr>
          <p:cNvSpPr>
            <a:spLocks noGrp="1"/>
          </p:cNvSpPr>
          <p:nvPr>
            <p:ph type="sldNum" sz="quarter" idx="12"/>
          </p:nvPr>
        </p:nvSpPr>
        <p:spPr/>
        <p:txBody>
          <a:bodyPr/>
          <a:lstStyle/>
          <a:p>
            <a:fld id="{28D8CCD8-4271-4188-8519-0F52A648B77A}" type="slidenum">
              <a:rPr lang="en-US" smtClean="0"/>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BD71F-684A-4D09-B8B0-C07859C810FF}"/>
              </a:ext>
            </a:extLst>
          </p:cNvPr>
          <p:cNvSpPr>
            <a:spLocks noGrp="1"/>
          </p:cNvSpPr>
          <p:nvPr>
            <p:ph type="title"/>
          </p:nvPr>
        </p:nvSpPr>
        <p:spPr>
          <a:xfrm>
            <a:off x="551219" y="305149"/>
            <a:ext cx="8445777" cy="403453"/>
          </a:xfrm>
        </p:spPr>
        <p:txBody>
          <a:bodyPr lIns="274320" anchor="t" anchorCtr="0">
            <a:normAutofit/>
          </a:bodyPr>
          <a:lstStyle/>
          <a:p>
            <a:r>
              <a:rPr lang="en-US" sz="2800" b="1" i="1" dirty="0"/>
              <a:t>                </a:t>
            </a:r>
            <a:r>
              <a:rPr lang="en-US" sz="2600" b="1" i="1" dirty="0"/>
              <a:t>EMERGENCY PREPAREDNESS RESOUCES!</a:t>
            </a:r>
            <a:endParaRPr lang="en-US" sz="2600" dirty="0"/>
          </a:p>
        </p:txBody>
      </p:sp>
      <p:sp>
        <p:nvSpPr>
          <p:cNvPr id="3" name="Content Placeholder 2">
            <a:extLst>
              <a:ext uri="{FF2B5EF4-FFF2-40B4-BE49-F238E27FC236}">
                <a16:creationId xmlns:a16="http://schemas.microsoft.com/office/drawing/2014/main" id="{C6ED580E-19EC-4CC4-A4C7-9FDBB4DDEF55}"/>
              </a:ext>
            </a:extLst>
          </p:cNvPr>
          <p:cNvSpPr>
            <a:spLocks noGrp="1"/>
          </p:cNvSpPr>
          <p:nvPr>
            <p:ph idx="1"/>
          </p:nvPr>
        </p:nvSpPr>
        <p:spPr>
          <a:xfrm>
            <a:off x="746235" y="1052116"/>
            <a:ext cx="8250761" cy="6931678"/>
          </a:xfrm>
        </p:spPr>
        <p:txBody>
          <a:bodyPr lIns="274320" anchor="t" anchorCtr="0">
            <a:noAutofit/>
          </a:bodyPr>
          <a:lstStyle/>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EEOC Fact Sheet on Obtaining and Using Employee Medical Information as Part of Emergency Evacuation Procedures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www.eeoc.gov/facts/evacuation.html</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National Fire Protection Association – Emergency Evacuation Planning Guide For People with Disabilities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4"/>
              </a:rPr>
              <a:t>Evacuation Guide for People with Disabilities PDF. (nfpa.org)</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Stairwell Use During an Emergency (includes people with disabilities)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5"/>
              </a:rPr>
              <a:t>www.dol.gov/odep/documents/Stairwell.pdf</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Disaster Readiness Tips for People with Sensory Disabilities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6"/>
              </a:rPr>
              <a:t>www.brainline.org/article/disaster-readiness-tips-people-sensory-disabilities</a:t>
            </a:r>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Disaster Readiness Tips for People with Developmental or Cognitive Disabilities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7"/>
              </a:rPr>
              <a:t>www.brainline.org/article/disaster-readiness-tips-people-developmental-or-cognitive-difficulties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Disaster Readiness Tips for People with Mobility Disabilities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8"/>
              </a:rPr>
              <a:t>www.brainline.org/article/disaster-readiness-tips-people-mobility-disabilities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Disasters Readiness Tips for Owners of Pets or Service Animals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9"/>
              </a:rPr>
              <a:t>www.diversitypreparedness.org/browse-resources/resources/NOD%20Pets%20Service%20Animals/</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16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 ADA Guide for Local Governments: Making Community Emergency Preparedness and Response Programs Accessible to People with Disabilities   </a:t>
            </a:r>
            <a:r>
              <a:rPr lang="en-US" sz="16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https://www.ada.gov/emergencyprep.htm</a:t>
            </a:r>
            <a:endPar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4" descr="A empty wheelchair is burning in a room that is ablaze with fire!">
            <a:extLst>
              <a:ext uri="{FF2B5EF4-FFF2-40B4-BE49-F238E27FC236}">
                <a16:creationId xmlns:a16="http://schemas.microsoft.com/office/drawing/2014/main" id="{2C35AD6F-92EB-4063-8C56-3981438A746A}"/>
              </a:ext>
              <a:ext uri="{C183D7F6-B498-43B3-948B-1728B52AA6E4}">
                <adec:decorative xmlns:adec="http://schemas.microsoft.com/office/drawing/2017/decorative" val="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8124" y="84919"/>
            <a:ext cx="1097280" cy="746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CB8D32C-C213-4F41-8AB2-C2FDB7A12E45}"/>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004447" y="84919"/>
            <a:ext cx="992549"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7C1B7F94-2727-4E3D-9828-64926B717DC2}"/>
              </a:ext>
            </a:extLst>
          </p:cNvPr>
          <p:cNvSpPr>
            <a:spLocks noGrp="1"/>
          </p:cNvSpPr>
          <p:nvPr>
            <p:ph type="sldNum" sz="quarter" idx="12"/>
          </p:nvPr>
        </p:nvSpPr>
        <p:spPr/>
        <p:txBody>
          <a:bodyPr/>
          <a:lstStyle/>
          <a:p>
            <a:fld id="{28D8CCD8-4271-4188-8519-0F52A648B77A}" type="slidenum">
              <a:rPr lang="en-US" smtClean="0"/>
              <a:t>67</a:t>
            </a:fld>
            <a:endParaRPr lang="en-US"/>
          </a:p>
        </p:txBody>
      </p:sp>
    </p:spTree>
    <p:extLst>
      <p:ext uri="{BB962C8B-B14F-4D97-AF65-F5344CB8AC3E}">
        <p14:creationId xmlns:p14="http://schemas.microsoft.com/office/powerpoint/2010/main" val="4013544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type="title" idx="4294967295"/>
          </p:nvPr>
        </p:nvSpPr>
        <p:spPr>
          <a:xfrm>
            <a:off x="914400" y="1060450"/>
            <a:ext cx="7772400" cy="4737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285750" marR="0" lvl="0" indent="-285750" algn="ctr" defTabSz="457200" rtl="0" eaLnBrk="1" fontAlgn="auto" latinLnBrk="0" hangingPunct="1">
              <a:lnSpc>
                <a:spcPct val="100000"/>
              </a:lnSpc>
              <a:spcBef>
                <a:spcPct val="20000"/>
              </a:spcBef>
              <a:spcAft>
                <a:spcPts val="600"/>
              </a:spcAft>
              <a:buClr>
                <a:schemeClr val="accent1">
                  <a:lumMod val="75000"/>
                </a:schemeClr>
              </a:buClr>
              <a:buSzPct val="145000"/>
              <a:buFont typeface="Arial"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Contact the Southwest ADA Center </a:t>
            </a:r>
          </a:p>
          <a:p>
            <a:pPr marL="285750" marR="0" lvl="0" indent="-285750" algn="ctr" defTabSz="457200" rtl="0" eaLnBrk="1" fontAlgn="auto" latinLnBrk="0" hangingPunct="1">
              <a:lnSpc>
                <a:spcPct val="100000"/>
              </a:lnSpc>
              <a:spcBef>
                <a:spcPct val="20000"/>
              </a:spcBef>
              <a:spcAft>
                <a:spcPts val="600"/>
              </a:spcAft>
              <a:buClr>
                <a:schemeClr val="accent1">
                  <a:lumMod val="75000"/>
                </a:schemeClr>
              </a:buClr>
              <a:buSzPct val="145000"/>
              <a:buFont typeface="Arial" charset="0"/>
              <a:buNone/>
              <a:tabLst/>
              <a:defRPr/>
            </a:pPr>
            <a:r>
              <a:rPr kumimoji="0" lang="en-US" sz="2800" b="1" i="0" u="none" strike="noStrike" kern="1200" cap="none" spc="0" normalizeH="0" baseline="0" noProof="0" dirty="0">
                <a:ln>
                  <a:noFill/>
                </a:ln>
                <a:solidFill>
                  <a:schemeClr val="tx1"/>
                </a:solidFill>
                <a:effectLst/>
                <a:uLnTx/>
                <a:uFillTx/>
                <a:latin typeface="+mn-lt"/>
                <a:ea typeface="+mn-ea"/>
                <a:cs typeface="+mn-cs"/>
              </a:rPr>
              <a:t>with any Questions!</a:t>
            </a:r>
          </a:p>
          <a:p>
            <a:pPr marL="285750" marR="0" lvl="0" indent="-285750" algn="ctr" defTabSz="457200" rtl="0" eaLnBrk="1" fontAlgn="auto" latinLnBrk="0" hangingPunct="1">
              <a:lnSpc>
                <a:spcPct val="150000"/>
              </a:lnSpc>
              <a:spcBef>
                <a:spcPct val="20000"/>
              </a:spcBef>
              <a:spcAft>
                <a:spcPts val="600"/>
              </a:spcAft>
              <a:buClr>
                <a:schemeClr val="accent1">
                  <a:lumMod val="75000"/>
                </a:schemeClr>
              </a:buClr>
              <a:buSzPct val="145000"/>
              <a:buFont typeface="Arial"/>
              <a:buChar char="•"/>
              <a:tabLst/>
              <a:defRPr/>
            </a:pPr>
            <a:r>
              <a:rPr kumimoji="0" lang="en-US" altLang="en-US" sz="2625" b="0" i="0" u="none" strike="noStrike" kern="1200" cap="none" spc="0" normalizeH="0" baseline="0" noProof="0" dirty="0">
                <a:ln>
                  <a:noFill/>
                </a:ln>
                <a:solidFill>
                  <a:schemeClr val="tx1"/>
                </a:solidFill>
                <a:effectLst/>
                <a:uLnTx/>
                <a:uFillTx/>
                <a:latin typeface="+mn-lt"/>
                <a:ea typeface="+mn-ea"/>
                <a:cs typeface="+mn-cs"/>
              </a:rPr>
              <a:t>Hot Line: </a:t>
            </a:r>
            <a:r>
              <a:rPr kumimoji="0" lang="en-US" altLang="en-US" sz="2625" b="0" i="0" u="none" strike="noStrike" kern="1200" cap="none" spc="0" normalizeH="0" baseline="0" noProof="0" dirty="0">
                <a:ln>
                  <a:noFill/>
                </a:ln>
                <a:solidFill>
                  <a:schemeClr val="tx1"/>
                </a:solidFill>
                <a:effectLst/>
                <a:highlight>
                  <a:srgbClr val="FFFF00"/>
                </a:highlight>
                <a:uLnTx/>
                <a:uFillTx/>
                <a:latin typeface="+mn-lt"/>
                <a:ea typeface="+mn-ea"/>
                <a:cs typeface="+mn-cs"/>
              </a:rPr>
              <a:t>1-800-949-4232</a:t>
            </a:r>
          </a:p>
          <a:p>
            <a:pPr marL="285750" marR="0" lvl="0" indent="-285750" algn="ctr" defTabSz="457200" rtl="0" eaLnBrk="1" fontAlgn="auto" latinLnBrk="0" hangingPunct="1">
              <a:lnSpc>
                <a:spcPct val="150000"/>
              </a:lnSpc>
              <a:spcBef>
                <a:spcPct val="20000"/>
              </a:spcBef>
              <a:spcAft>
                <a:spcPts val="600"/>
              </a:spcAft>
              <a:buClr>
                <a:schemeClr val="accent1">
                  <a:lumMod val="75000"/>
                </a:schemeClr>
              </a:buClr>
              <a:buSzPct val="145000"/>
              <a:buFont typeface="Arial"/>
              <a:buChar char="•"/>
              <a:tabLst/>
              <a:defRPr/>
            </a:pPr>
            <a:r>
              <a:rPr kumimoji="0" lang="en-US" altLang="en-US" sz="2625" b="0" i="0" u="none" strike="noStrike" kern="1200" cap="none" spc="0" normalizeH="0" baseline="0" noProof="0" dirty="0">
                <a:ln>
                  <a:noFill/>
                </a:ln>
                <a:solidFill>
                  <a:schemeClr val="tx1"/>
                </a:solidFill>
                <a:effectLst/>
                <a:uLnTx/>
                <a:uFillTx/>
                <a:latin typeface="+mn-lt"/>
                <a:ea typeface="+mn-ea"/>
                <a:cs typeface="+mn-cs"/>
              </a:rPr>
              <a:t>Web Site: </a:t>
            </a:r>
            <a:r>
              <a:rPr kumimoji="0" lang="en-US" altLang="en-US" sz="2625" b="0" i="0" u="none" strike="noStrike" kern="1200" cap="none" spc="0" normalizeH="0" baseline="0" noProof="0" dirty="0">
                <a:ln>
                  <a:noFill/>
                </a:ln>
                <a:solidFill>
                  <a:schemeClr val="tx1"/>
                </a:solidFill>
                <a:effectLst/>
                <a:uLnTx/>
                <a:uFillTx/>
                <a:latin typeface="+mn-lt"/>
                <a:ea typeface="+mn-ea"/>
                <a:cs typeface="+mn-cs"/>
                <a:hlinkClick r:id="rId3"/>
              </a:rPr>
              <a:t>www.southwestADA.org</a:t>
            </a:r>
            <a:br>
              <a:rPr lang="en-US" altLang="en-US" sz="4125" b="1" dirty="0">
                <a:ln>
                  <a:noFill/>
                </a:ln>
                <a:latin typeface="+mn-lt"/>
                <a:ea typeface="+mn-ea"/>
                <a:cs typeface="+mn-cs"/>
              </a:rPr>
            </a:br>
            <a:br>
              <a:rPr lang="en-US" altLang="en-US" sz="4125" b="1" dirty="0">
                <a:ln>
                  <a:noFill/>
                </a:ln>
                <a:latin typeface="+mn-lt"/>
                <a:ea typeface="+mn-ea"/>
                <a:cs typeface="+mn-cs"/>
              </a:rPr>
            </a:br>
            <a:endParaRPr kumimoji="0" lang="en-US" altLang="en-US" sz="2625"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Content Placeholder 6" descr="Cartoon dog holding an exclamation mark with question marks around it."/>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5449603" y="4102138"/>
            <a:ext cx="2560320" cy="1920240"/>
          </a:xfrm>
          <a:prstGeom prst="rect">
            <a:avLst/>
          </a:prstGeom>
        </p:spPr>
      </p:pic>
      <p:pic>
        <p:nvPicPr>
          <p:cNvPr id="3" name="Picture 5">
            <a:extLst>
              <a:ext uri="{FF2B5EF4-FFF2-40B4-BE49-F238E27FC236}">
                <a16:creationId xmlns:a16="http://schemas.microsoft.com/office/drawing/2014/main" id="{9AA8CA32-E88E-070A-FB0C-AF875333670F}"/>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57191AD-F17C-45A6-98A2-5789D0B13518}" type="slidenum">
              <a:rPr lang="en-US" smtClean="0"/>
              <a:pPr>
                <a:defRPr/>
              </a:pPr>
              <a:t>68</a:t>
            </a:fld>
            <a:endParaRPr lang="en-US" dirty="0"/>
          </a:p>
        </p:txBody>
      </p:sp>
    </p:spTree>
    <p:extLst>
      <p:ext uri="{BB962C8B-B14F-4D97-AF65-F5344CB8AC3E}">
        <p14:creationId xmlns:p14="http://schemas.microsoft.com/office/powerpoint/2010/main" val="55142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9794A9E-A800-47B2-AF55-CB2CF00B304B}"/>
              </a:ext>
            </a:extLst>
          </p:cNvPr>
          <p:cNvSpPr>
            <a:spLocks noGrp="1" noChangeArrowheads="1"/>
          </p:cNvSpPr>
          <p:nvPr>
            <p:ph type="title"/>
          </p:nvPr>
        </p:nvSpPr>
        <p:spPr>
          <a:xfrm>
            <a:off x="1145485" y="788309"/>
            <a:ext cx="6448011" cy="548879"/>
          </a:xfrm>
        </p:spPr>
        <p:txBody>
          <a:bodyPr lIns="274320" anchor="t" anchorCtr="0">
            <a:normAutofit/>
          </a:bodyPr>
          <a:lstStyle/>
          <a:p>
            <a:pPr>
              <a:spcBef>
                <a:spcPts val="451"/>
              </a:spcBef>
              <a:defRPr/>
            </a:pPr>
            <a:r>
              <a:rPr lang="en-US" altLang="en-US" sz="3000" b="1" dirty="0">
                <a:cs typeface="Arial" panose="020B0604020202020204" pitchFamily="34" charset="0"/>
              </a:rPr>
              <a:t>Appendix</a:t>
            </a:r>
          </a:p>
        </p:txBody>
      </p:sp>
      <p:sp>
        <p:nvSpPr>
          <p:cNvPr id="6148" name="Rectangle 3">
            <a:extLst>
              <a:ext uri="{FF2B5EF4-FFF2-40B4-BE49-F238E27FC236}">
                <a16:creationId xmlns:a16="http://schemas.microsoft.com/office/drawing/2014/main" id="{201540A9-B909-42A0-8FE6-B32F8C04BDFE}"/>
              </a:ext>
            </a:extLst>
          </p:cNvPr>
          <p:cNvSpPr>
            <a:spLocks noGrp="1" noChangeArrowheads="1"/>
          </p:cNvSpPr>
          <p:nvPr>
            <p:ph idx="1"/>
          </p:nvPr>
        </p:nvSpPr>
        <p:spPr>
          <a:xfrm>
            <a:off x="496519" y="1337188"/>
            <a:ext cx="8430124" cy="5019164"/>
          </a:xfrm>
        </p:spPr>
        <p:txBody>
          <a:bodyPr lIns="274320" anchor="t" anchorCtr="0">
            <a:normAutofit fontScale="92500" lnSpcReduction="10000"/>
          </a:bodyPr>
          <a:lstStyle/>
          <a:p>
            <a:pPr marL="785804" lvl="1" indent="-457200">
              <a:lnSpc>
                <a:spcPct val="210000"/>
              </a:lnSpc>
              <a:spcBef>
                <a:spcPts val="451"/>
              </a:spcBef>
              <a:buSzPct val="100000"/>
              <a:buFont typeface="Wingdings" panose="05000000000000000000" pitchFamily="2" charset="2"/>
              <a:buChar char="ü"/>
              <a:defRPr/>
            </a:pPr>
            <a:r>
              <a:rPr lang="en-US" sz="2600" dirty="0">
                <a:cs typeface="Arial" panose="020B0604020202020204" pitchFamily="34" charset="0"/>
              </a:rPr>
              <a:t>Types of RA</a:t>
            </a:r>
          </a:p>
          <a:p>
            <a:pPr marL="785804" lvl="1" indent="-457200">
              <a:lnSpc>
                <a:spcPct val="210000"/>
              </a:lnSpc>
              <a:spcBef>
                <a:spcPts val="451"/>
              </a:spcBef>
              <a:buSzPct val="100000"/>
              <a:buFont typeface="Wingdings" panose="05000000000000000000" pitchFamily="2" charset="2"/>
              <a:buChar char="ü"/>
              <a:defRPr/>
            </a:pPr>
            <a:r>
              <a:rPr lang="en-US" altLang="en-US" sz="2600" dirty="0">
                <a:cs typeface="Arial" panose="020B0604020202020204" pitchFamily="34" charset="0"/>
              </a:rPr>
              <a:t>RA P&amp;P Ingredients</a:t>
            </a:r>
          </a:p>
          <a:p>
            <a:pPr marL="785804" lvl="1" indent="-457200">
              <a:lnSpc>
                <a:spcPct val="210000"/>
              </a:lnSpc>
              <a:spcBef>
                <a:spcPts val="451"/>
              </a:spcBef>
              <a:buSzPct val="100000"/>
              <a:buFont typeface="Wingdings" panose="05000000000000000000" pitchFamily="2" charset="2"/>
              <a:buChar char="ü"/>
              <a:defRPr/>
            </a:pPr>
            <a:r>
              <a:rPr lang="en-US" sz="2600" dirty="0"/>
              <a:t>Disaster Readiness</a:t>
            </a:r>
            <a:r>
              <a:rPr lang="en-US" altLang="en-US" sz="2600" dirty="0">
                <a:cs typeface="Arial" panose="020B0604020202020204" pitchFamily="34" charset="0"/>
              </a:rPr>
              <a:t> Planning</a:t>
            </a:r>
          </a:p>
          <a:p>
            <a:pPr marL="1242992" lvl="2" indent="-457200">
              <a:lnSpc>
                <a:spcPct val="110000"/>
              </a:lnSpc>
              <a:spcBef>
                <a:spcPts val="451"/>
              </a:spcBef>
              <a:buSzPct val="100000"/>
              <a:buFont typeface="Wingdings" panose="05000000000000000000" pitchFamily="2" charset="2"/>
              <a:buChar char="Ø"/>
              <a:defRPr/>
            </a:pPr>
            <a:r>
              <a:rPr lang="en-US" altLang="en-US" sz="2200" dirty="0">
                <a:cs typeface="Arial" panose="020B0604020202020204" pitchFamily="34" charset="0"/>
              </a:rPr>
              <a:t>Extensive Resources</a:t>
            </a:r>
          </a:p>
          <a:p>
            <a:pPr marL="785804" lvl="1" indent="-457200">
              <a:lnSpc>
                <a:spcPct val="210000"/>
              </a:lnSpc>
              <a:spcBef>
                <a:spcPts val="451"/>
              </a:spcBef>
              <a:buSzPct val="100000"/>
              <a:buFont typeface="Wingdings" panose="05000000000000000000" pitchFamily="2" charset="2"/>
              <a:buChar char="ü"/>
              <a:defRPr/>
            </a:pPr>
            <a:r>
              <a:rPr lang="en-US" sz="2600" dirty="0">
                <a:cs typeface="Arial" panose="020B0604020202020204" pitchFamily="34" charset="0"/>
              </a:rPr>
              <a:t>ADA Technical Assistance Resources</a:t>
            </a:r>
          </a:p>
          <a:p>
            <a:pPr eaLnBrk="1" hangingPunct="1">
              <a:buFont typeface="Wingdings" panose="05000000000000000000" pitchFamily="2" charset="2"/>
              <a:buChar char="ü"/>
              <a:defRPr/>
            </a:pPr>
            <a:endParaRPr lang="en-US" altLang="en-US" sz="1500" dirty="0">
              <a:latin typeface="Arial" charset="0"/>
              <a:cs typeface="Arial" charset="0"/>
            </a:endParaRPr>
          </a:p>
          <a:p>
            <a:pPr lvl="1" eaLnBrk="1" hangingPunct="1">
              <a:buFont typeface="Wingdings" panose="05000000000000000000" pitchFamily="2" charset="2"/>
              <a:buChar char="q"/>
              <a:defRPr/>
            </a:pPr>
            <a:endParaRPr lang="en-US" altLang="en-US" sz="1125" dirty="0"/>
          </a:p>
        </p:txBody>
      </p:sp>
      <p:pic>
        <p:nvPicPr>
          <p:cNvPr id="6" name="Picture 4" descr="A empty wheelchair is burning in a room that is ablaze with fire!">
            <a:extLst>
              <a:ext uri="{FF2B5EF4-FFF2-40B4-BE49-F238E27FC236}">
                <a16:creationId xmlns:a16="http://schemas.microsoft.com/office/drawing/2014/main" id="{F6A1FB1A-9EF2-437D-ADC7-09EE5C61F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1869" y="3184618"/>
            <a:ext cx="1606299" cy="1097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3" name="Picture 5">
            <a:extLst>
              <a:ext uri="{FF2B5EF4-FFF2-40B4-BE49-F238E27FC236}">
                <a16:creationId xmlns:a16="http://schemas.microsoft.com/office/drawing/2014/main" id="{1DA63393-CD5C-4D60-52DC-AFC3E2AD442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76F76C6-FAA5-4D0F-9876-24E3E5F8B7A3}"/>
              </a:ext>
            </a:extLst>
          </p:cNvPr>
          <p:cNvSpPr>
            <a:spLocks noGrp="1"/>
          </p:cNvSpPr>
          <p:nvPr>
            <p:ph type="sldNum" sz="quarter" idx="12"/>
          </p:nvPr>
        </p:nvSpPr>
        <p:spPr/>
        <p:txBody>
          <a:bodyPr/>
          <a:lstStyle/>
          <a:p>
            <a:fld id="{28D8CCD8-4271-4188-8519-0F52A648B77A}" type="slidenum">
              <a:rPr lang="en-US" smtClean="0"/>
              <a:t>7</a:t>
            </a:fld>
            <a:endParaRPr lang="en-US"/>
          </a:p>
        </p:txBody>
      </p:sp>
    </p:spTree>
    <p:extLst>
      <p:ext uri="{BB962C8B-B14F-4D97-AF65-F5344CB8AC3E}">
        <p14:creationId xmlns:p14="http://schemas.microsoft.com/office/powerpoint/2010/main" val="2249880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6664816-9460-41EE-83A2-3ABAE018B4B5}"/>
              </a:ext>
            </a:extLst>
          </p:cNvPr>
          <p:cNvSpPr>
            <a:spLocks noGrp="1" noChangeArrowheads="1"/>
          </p:cNvSpPr>
          <p:nvPr>
            <p:ph type="title"/>
          </p:nvPr>
        </p:nvSpPr>
        <p:spPr>
          <a:xfrm>
            <a:off x="1294170" y="734583"/>
            <a:ext cx="6548898" cy="688624"/>
          </a:xfrm>
        </p:spPr>
        <p:txBody>
          <a:bodyPr anchor="t">
            <a:normAutofit/>
          </a:bodyPr>
          <a:lstStyle/>
          <a:p>
            <a:r>
              <a:rPr lang="en-US" altLang="en-US" sz="3000" b="1" dirty="0"/>
              <a:t>Title I – Employment Components</a:t>
            </a:r>
          </a:p>
        </p:txBody>
      </p:sp>
      <p:sp>
        <p:nvSpPr>
          <p:cNvPr id="12291" name="Content Placeholder 2">
            <a:extLst>
              <a:ext uri="{FF2B5EF4-FFF2-40B4-BE49-F238E27FC236}">
                <a16:creationId xmlns:a16="http://schemas.microsoft.com/office/drawing/2014/main" id="{34CD804C-A3DE-4E0D-8CB8-5CBC7C9DA977}"/>
              </a:ext>
            </a:extLst>
          </p:cNvPr>
          <p:cNvSpPr>
            <a:spLocks noGrp="1"/>
          </p:cNvSpPr>
          <p:nvPr>
            <p:ph idx="1"/>
          </p:nvPr>
        </p:nvSpPr>
        <p:spPr>
          <a:xfrm>
            <a:off x="949350" y="1659573"/>
            <a:ext cx="7886700" cy="4463844"/>
          </a:xfrm>
        </p:spPr>
        <p:txBody>
          <a:bodyPr lIns="365760" numCol="2" anchor="t">
            <a:noAutofit/>
          </a:bodyPr>
          <a:lstStyle/>
          <a:p>
            <a:pPr>
              <a:defRPr/>
            </a:pPr>
            <a:r>
              <a:rPr lang="en-US" altLang="en-US" sz="1800" dirty="0"/>
              <a:t>Who is Protected Under the ADA</a:t>
            </a:r>
          </a:p>
          <a:p>
            <a:pPr>
              <a:defRPr/>
            </a:pPr>
            <a:r>
              <a:rPr lang="en-US" altLang="en-US" sz="1800" dirty="0"/>
              <a:t>What Entities are Covered by the ADA  </a:t>
            </a:r>
          </a:p>
          <a:p>
            <a:pPr lvl="1">
              <a:defRPr/>
            </a:pPr>
            <a:r>
              <a:rPr lang="en-US" altLang="en-US" sz="1800" dirty="0"/>
              <a:t>Employers with 15 or more employees (Private &amp; Public)</a:t>
            </a:r>
          </a:p>
          <a:p>
            <a:pPr lvl="2">
              <a:defRPr/>
            </a:pPr>
            <a:r>
              <a:rPr lang="en-US" altLang="en-US" dirty="0"/>
              <a:t>(check for more stringent state/local laws) </a:t>
            </a:r>
          </a:p>
          <a:p>
            <a:pPr lvl="1">
              <a:defRPr/>
            </a:pPr>
            <a:r>
              <a:rPr lang="en-US" altLang="en-US" sz="1800" dirty="0"/>
              <a:t>No discrimination through contract</a:t>
            </a:r>
          </a:p>
          <a:p>
            <a:pPr>
              <a:defRPr/>
            </a:pPr>
            <a:r>
              <a:rPr lang="en-US" altLang="en-US" sz="1800" dirty="0"/>
              <a:t>Disability Inquiries: Pre-Employment, Post Offer-Pre-Employment, Employment, and Medical Examinations</a:t>
            </a:r>
          </a:p>
          <a:p>
            <a:pPr>
              <a:defRPr/>
            </a:pPr>
            <a:r>
              <a:rPr lang="en-US" altLang="en-US" sz="1800" dirty="0"/>
              <a:t>What Constitutes a Qualified Individual with a Disability</a:t>
            </a:r>
          </a:p>
          <a:p>
            <a:pPr>
              <a:defRPr/>
            </a:pPr>
            <a:r>
              <a:rPr lang="en-US" altLang="en-US" sz="1800" dirty="0"/>
              <a:t>Essential </a:t>
            </a:r>
            <a:r>
              <a:rPr lang="en-US" altLang="en-US" sz="1800" b="1" dirty="0"/>
              <a:t>and</a:t>
            </a:r>
            <a:r>
              <a:rPr lang="en-US" altLang="en-US" sz="1800" dirty="0"/>
              <a:t> Marginal Job Functions and How They Relate to the ADA</a:t>
            </a:r>
          </a:p>
          <a:p>
            <a:pPr>
              <a:defRPr/>
            </a:pPr>
            <a:r>
              <a:rPr lang="en-US" altLang="en-US" sz="1800" dirty="0"/>
              <a:t>Reasonable Accommodations (Application &amp; Employment)</a:t>
            </a:r>
          </a:p>
          <a:p>
            <a:pPr>
              <a:defRPr/>
            </a:pPr>
            <a:r>
              <a:rPr lang="en-US" altLang="en-US" sz="1800" dirty="0"/>
              <a:t>Undue Hardship </a:t>
            </a:r>
          </a:p>
          <a:p>
            <a:pPr>
              <a:defRPr/>
            </a:pPr>
            <a:r>
              <a:rPr lang="en-US" altLang="en-US" sz="1800" dirty="0"/>
              <a:t>Direct Threat </a:t>
            </a:r>
          </a:p>
          <a:p>
            <a:pPr>
              <a:defRPr/>
            </a:pPr>
            <a:r>
              <a:rPr lang="en-US" altLang="en-US" sz="1800" dirty="0"/>
              <a:t>Qualification, Performance and Conduct Standards </a:t>
            </a:r>
          </a:p>
        </p:txBody>
      </p:sp>
      <p:pic>
        <p:nvPicPr>
          <p:cNvPr id="3" name="Picture 5">
            <a:extLst>
              <a:ext uri="{FF2B5EF4-FFF2-40B4-BE49-F238E27FC236}">
                <a16:creationId xmlns:a16="http://schemas.microsoft.com/office/drawing/2014/main" id="{26D0E2C0-A7DD-E697-4524-1309F44B5A1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B7CF28A7-3481-426D-BAC4-D40CE8502A9C}"/>
              </a:ext>
            </a:extLst>
          </p:cNvPr>
          <p:cNvSpPr>
            <a:spLocks noGrp="1"/>
          </p:cNvSpPr>
          <p:nvPr>
            <p:ph type="sldNum" sz="quarter" idx="12"/>
          </p:nvPr>
        </p:nvSpPr>
        <p:spPr/>
        <p:txBody>
          <a:bodyPr/>
          <a:lstStyle/>
          <a:p>
            <a:fld id="{28D8CCD8-4271-4188-8519-0F52A648B77A}"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46AAF1E-54DF-47F8-95AA-4BDE6A753805}"/>
              </a:ext>
            </a:extLst>
          </p:cNvPr>
          <p:cNvSpPr>
            <a:spLocks noGrp="1" noChangeArrowheads="1"/>
          </p:cNvSpPr>
          <p:nvPr>
            <p:ph type="title"/>
          </p:nvPr>
        </p:nvSpPr>
        <p:spPr>
          <a:xfrm>
            <a:off x="972994" y="757466"/>
            <a:ext cx="6440528" cy="920906"/>
          </a:xfrm>
        </p:spPr>
        <p:txBody>
          <a:bodyPr lIns="274320" anchor="t">
            <a:normAutofit/>
          </a:bodyPr>
          <a:lstStyle/>
          <a:p>
            <a:pPr eaLnBrk="1" hangingPunct="1"/>
            <a:r>
              <a:rPr lang="en-US" altLang="en-US" sz="2400" b="1" dirty="0"/>
              <a:t>Definition of Disability - </a:t>
            </a:r>
            <a:r>
              <a:rPr lang="en-US" altLang="en-US" sz="2400" b="1" i="1" dirty="0"/>
              <a:t>ADA Amendments Act</a:t>
            </a:r>
            <a:br>
              <a:rPr lang="en-US" altLang="en-US" sz="1351" dirty="0"/>
            </a:br>
            <a:r>
              <a:rPr lang="en-US" altLang="en-US" sz="1200" dirty="0"/>
              <a:t>Signed September 25, 2008 / Enacted January 1, 2009 / Regulations Effective May 24, 2011 </a:t>
            </a:r>
            <a:br>
              <a:rPr lang="en-US" altLang="en-US" sz="1200" dirty="0"/>
            </a:br>
            <a:r>
              <a:rPr lang="en-US" altLang="en-US" sz="1200" i="1" dirty="0">
                <a:latin typeface="Arial" panose="020B0604020202020204" pitchFamily="34" charset="0"/>
                <a:cs typeface="Arial" panose="020B0604020202020204" pitchFamily="34" charset="0"/>
              </a:rPr>
              <a:t>Negates US Supreme Court Rulings that narrowed the definition of disability</a:t>
            </a:r>
          </a:p>
        </p:txBody>
      </p:sp>
      <p:sp>
        <p:nvSpPr>
          <p:cNvPr id="13316" name="Rectangle 3">
            <a:extLst>
              <a:ext uri="{FF2B5EF4-FFF2-40B4-BE49-F238E27FC236}">
                <a16:creationId xmlns:a16="http://schemas.microsoft.com/office/drawing/2014/main" id="{75D47E54-D265-4084-9D0F-1BB5280CB1A9}"/>
              </a:ext>
            </a:extLst>
          </p:cNvPr>
          <p:cNvSpPr>
            <a:spLocks noGrp="1" noChangeArrowheads="1"/>
          </p:cNvSpPr>
          <p:nvPr>
            <p:ph idx="1"/>
          </p:nvPr>
        </p:nvSpPr>
        <p:spPr>
          <a:xfrm>
            <a:off x="825510" y="1678372"/>
            <a:ext cx="8069534" cy="4355084"/>
          </a:xfrm>
        </p:spPr>
        <p:txBody>
          <a:bodyPr lIns="274320" anchor="ctr">
            <a:noAutofit/>
          </a:bodyPr>
          <a:lstStyle/>
          <a:p>
            <a:pPr marL="39290" indent="-9525">
              <a:lnSpc>
                <a:spcPct val="120000"/>
              </a:lnSpc>
              <a:buNone/>
              <a:defRPr/>
            </a:pPr>
            <a:r>
              <a:rPr lang="en-US" altLang="en-US" sz="1900" dirty="0"/>
              <a:t>The ADAAA retains without amendment the existing definition of the term “disability” </a:t>
            </a:r>
            <a:r>
              <a:rPr lang="en-US" altLang="en-US" sz="1900" b="1" u="sng" dirty="0"/>
              <a:t>but</a:t>
            </a:r>
            <a:r>
              <a:rPr lang="en-US" altLang="en-US" sz="1900" dirty="0"/>
              <a:t> clarifies the key words and phrases in the definition. The term “disability” means, with respect to an individual</a:t>
            </a:r>
          </a:p>
          <a:p>
            <a:pPr eaLnBrk="1" hangingPunct="1">
              <a:lnSpc>
                <a:spcPct val="120000"/>
              </a:lnSpc>
              <a:buClr>
                <a:schemeClr val="tx1"/>
              </a:buClr>
              <a:buFont typeface="Wingdings" panose="05000000000000000000" pitchFamily="2" charset="2"/>
              <a:buChar char="Æ"/>
              <a:defRPr/>
            </a:pPr>
            <a:r>
              <a:rPr lang="en-US" altLang="en-US" sz="1900" b="1" dirty="0"/>
              <a:t>who has a </a:t>
            </a:r>
            <a:r>
              <a:rPr lang="en-US" altLang="en-US" sz="1900" b="1" u="sng" dirty="0"/>
              <a:t>physical or mental impairment</a:t>
            </a:r>
            <a:r>
              <a:rPr lang="en-US" altLang="en-US" sz="1900" b="1" dirty="0"/>
              <a:t> that </a:t>
            </a:r>
            <a:r>
              <a:rPr lang="en-US" altLang="en-US" sz="1900" b="1" i="1" dirty="0">
                <a:solidFill>
                  <a:srgbClr val="000066"/>
                </a:solidFill>
              </a:rPr>
              <a:t>substantially limits</a:t>
            </a:r>
            <a:r>
              <a:rPr lang="en-US" altLang="en-US" sz="1900" b="1" dirty="0">
                <a:solidFill>
                  <a:srgbClr val="000066"/>
                </a:solidFill>
              </a:rPr>
              <a:t> </a:t>
            </a:r>
            <a:r>
              <a:rPr lang="en-US" altLang="en-US" sz="1900" b="1" dirty="0"/>
              <a:t>one or more </a:t>
            </a:r>
            <a:r>
              <a:rPr lang="en-US" altLang="en-US" sz="1900" b="1" u="sng" dirty="0"/>
              <a:t>major life activities</a:t>
            </a:r>
            <a:r>
              <a:rPr lang="en-US" altLang="en-US" sz="1900" b="1" dirty="0"/>
              <a:t>; or </a:t>
            </a:r>
          </a:p>
          <a:p>
            <a:pPr eaLnBrk="1" hangingPunct="1">
              <a:lnSpc>
                <a:spcPct val="120000"/>
              </a:lnSpc>
              <a:buClr>
                <a:schemeClr val="tx1"/>
              </a:buClr>
              <a:buFont typeface="Wingdings" panose="05000000000000000000" pitchFamily="2" charset="2"/>
              <a:buChar char="Æ"/>
              <a:defRPr/>
            </a:pPr>
            <a:r>
              <a:rPr lang="en-US" altLang="en-US" sz="1900" b="1" dirty="0"/>
              <a:t>has a </a:t>
            </a:r>
            <a:r>
              <a:rPr lang="en-US" altLang="en-US" sz="1900" b="1" u="sng" dirty="0"/>
              <a:t>record</a:t>
            </a:r>
            <a:r>
              <a:rPr lang="en-US" altLang="en-US" sz="1900" b="1" dirty="0"/>
              <a:t> of such an impairment; or</a:t>
            </a:r>
          </a:p>
          <a:p>
            <a:pPr eaLnBrk="1" hangingPunct="1">
              <a:lnSpc>
                <a:spcPct val="120000"/>
              </a:lnSpc>
              <a:buClr>
                <a:schemeClr val="tx1"/>
              </a:buClr>
              <a:buFont typeface="Wingdings" panose="05000000000000000000" pitchFamily="2" charset="2"/>
              <a:buChar char="Æ"/>
              <a:defRPr/>
            </a:pPr>
            <a:r>
              <a:rPr lang="en-US" altLang="en-US" sz="1900" b="1" dirty="0"/>
              <a:t>is </a:t>
            </a:r>
            <a:r>
              <a:rPr lang="en-US" altLang="en-US" sz="1900" b="1" u="sng" dirty="0"/>
              <a:t>regarded as</a:t>
            </a:r>
            <a:r>
              <a:rPr lang="en-US" altLang="en-US" sz="1900" b="1" dirty="0"/>
              <a:t> having such an impairment-even if he or she does not, in fact, have such an impairment (perceived) or the impairment it is minor.</a:t>
            </a:r>
          </a:p>
          <a:p>
            <a:pPr marL="0" indent="0" eaLnBrk="1" hangingPunct="1">
              <a:lnSpc>
                <a:spcPct val="120000"/>
              </a:lnSpc>
              <a:buClr>
                <a:schemeClr val="tx1"/>
              </a:buClr>
              <a:buNone/>
              <a:defRPr/>
            </a:pPr>
            <a:endParaRPr lang="en-US" sz="200" b="1" u="sng" dirty="0"/>
          </a:p>
          <a:p>
            <a:pPr marL="0" indent="0" eaLnBrk="1" hangingPunct="1">
              <a:lnSpc>
                <a:spcPct val="120000"/>
              </a:lnSpc>
              <a:buClr>
                <a:schemeClr val="tx1"/>
              </a:buClr>
              <a:buNone/>
              <a:defRPr/>
            </a:pPr>
            <a:r>
              <a:rPr lang="en-US" sz="1900" b="1" u="sng" dirty="0"/>
              <a:t>Also covered </a:t>
            </a:r>
            <a:r>
              <a:rPr lang="en-US" sz="1900" dirty="0"/>
              <a:t>are individuals who are discriminated against due to their association with a person with a disability.</a:t>
            </a:r>
          </a:p>
        </p:txBody>
      </p:sp>
      <p:pic>
        <p:nvPicPr>
          <p:cNvPr id="3" name="Picture 5">
            <a:extLst>
              <a:ext uri="{FF2B5EF4-FFF2-40B4-BE49-F238E27FC236}">
                <a16:creationId xmlns:a16="http://schemas.microsoft.com/office/drawing/2014/main" id="{EF156ED9-4AB7-D42F-6C42-313C3D8AA28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543" y="81288"/>
            <a:ext cx="165424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C1CD8E7-583D-40AC-AB21-A4CCF195FBCC}"/>
              </a:ext>
            </a:extLst>
          </p:cNvPr>
          <p:cNvSpPr>
            <a:spLocks noGrp="1"/>
          </p:cNvSpPr>
          <p:nvPr>
            <p:ph type="sldNum" sz="quarter" idx="12"/>
          </p:nvPr>
        </p:nvSpPr>
        <p:spPr/>
        <p:txBody>
          <a:bodyPr/>
          <a:lstStyle/>
          <a:p>
            <a:fld id="{28D8CCD8-4271-4188-8519-0F52A648B77A}" type="slidenum">
              <a:rPr lang="en-US" smtClean="0"/>
              <a:t>9</a:t>
            </a:fld>
            <a:endParaRPr lang="en-US"/>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5435</TotalTime>
  <Words>6368</Words>
  <Application>Microsoft Office PowerPoint</Application>
  <PresentationFormat>On-screen Show (4:3)</PresentationFormat>
  <Paragraphs>769</Paragraphs>
  <Slides>68</Slides>
  <Notes>68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Aptos</vt:lpstr>
      <vt:lpstr>Arial</vt:lpstr>
      <vt:lpstr>Calibri</vt:lpstr>
      <vt:lpstr>Corbel</vt:lpstr>
      <vt:lpstr>Tahoma</vt:lpstr>
      <vt:lpstr>Times New Roman</vt:lpstr>
      <vt:lpstr>Wingdings</vt:lpstr>
      <vt:lpstr>Parallax</vt:lpstr>
      <vt:lpstr>Welcome!</vt:lpstr>
      <vt:lpstr>Americans with Disabilities Act </vt:lpstr>
      <vt:lpstr>Southwest ADA Center</vt:lpstr>
      <vt:lpstr>Handouts</vt:lpstr>
      <vt:lpstr> Job Accommodation Network’s Workplace Accommodation Toolkit </vt:lpstr>
      <vt:lpstr>Agenda</vt:lpstr>
      <vt:lpstr>Appendix</vt:lpstr>
      <vt:lpstr>Title I – Employment Components</vt:lpstr>
      <vt:lpstr>Definition of Disability - ADA Amendments Act Signed September 25, 2008 / Enacted January 1, 2009 / Regulations Effective May 24, 2011  Negates US Supreme Court Rulings that narrowed the definition of disability</vt:lpstr>
      <vt:lpstr>ADAAA - Who is protected? </vt:lpstr>
      <vt:lpstr>For additional information and detail guidance  on the ADAAA go to www.eeoc.gov</vt:lpstr>
      <vt:lpstr>Take the time to read – it will pay off!</vt:lpstr>
      <vt:lpstr>Disability Inquiries / Medical Exams 3 Stages of Employment - Applies to ALL APPLICANTS &amp; EMPLOYEES </vt:lpstr>
      <vt:lpstr>Disability Inquiry Exceptions (1)</vt:lpstr>
      <vt:lpstr>Disability Inquiry Exceptions (2)  </vt:lpstr>
      <vt:lpstr>Exception Example</vt:lpstr>
      <vt:lpstr>Disability Inquiries</vt:lpstr>
      <vt:lpstr>Inquiries</vt:lpstr>
      <vt:lpstr>Confidentiality Requirements</vt:lpstr>
      <vt:lpstr>Creating A Successful RA Process</vt:lpstr>
      <vt:lpstr>What is a Reasonable Accommodation?</vt:lpstr>
      <vt:lpstr>Why Reasonable Accommodations? </vt:lpstr>
      <vt:lpstr>Reasonable Accommodation Scenarios Preview</vt:lpstr>
      <vt:lpstr>Seizures (Preview)</vt:lpstr>
      <vt:lpstr>Developmental Disability (Preview)  </vt:lpstr>
      <vt:lpstr>Seasonal Affective Disorder (Preview)</vt:lpstr>
      <vt:lpstr>Telework after COVID (Preview)</vt:lpstr>
      <vt:lpstr>Chronic Fatigue Syndrome (Preview)</vt:lpstr>
      <vt:lpstr> The ADA requires reasonable accommodation in three aspects of employment</vt:lpstr>
      <vt:lpstr>Determining If You Have an ADA Issue       Always do the analysis.  Always stay with this order!</vt:lpstr>
      <vt:lpstr>For Each Employee Go Back to the Basics!</vt:lpstr>
      <vt:lpstr>RA Interactive Process</vt:lpstr>
      <vt:lpstr>Getting The Interactive Process Started</vt:lpstr>
      <vt:lpstr>Getting the interactive process started (continued)</vt:lpstr>
      <vt:lpstr>Reasonable Accommodations Inquiries</vt:lpstr>
      <vt:lpstr>RA Example</vt:lpstr>
      <vt:lpstr>Not Obvious And How Barrier Will Be Removed</vt:lpstr>
      <vt:lpstr>Medical Inquiries  In Order To Determine Reasonable Accommodations</vt:lpstr>
      <vt:lpstr>Information Solicited Should Be Narrow In Scope</vt:lpstr>
      <vt:lpstr>Interactive Process  (including medical information)</vt:lpstr>
      <vt:lpstr>Let The Professional Know</vt:lpstr>
      <vt:lpstr>As EEOC phrases it: Documentation is sufficient if it</vt:lpstr>
      <vt:lpstr>What Satisfies  Accommodation Requirements?</vt:lpstr>
      <vt:lpstr>Steps - Reasonable Accommodation Interactive Process </vt:lpstr>
      <vt:lpstr>Direct Threat &amp; Reasonable Accommodations</vt:lpstr>
      <vt:lpstr>Reasonableness &amp; Undue Hardship</vt:lpstr>
      <vt:lpstr>“UN”Reasonable Accommodation Examples</vt:lpstr>
      <vt:lpstr>Undue Hardship = Formal Process</vt:lpstr>
      <vt:lpstr>Determining Undue Hardship Formal Process</vt:lpstr>
      <vt:lpstr>Reassignment as Reasonable Accommodation Last Resort</vt:lpstr>
      <vt:lpstr>Reassignment</vt:lpstr>
      <vt:lpstr>Leave As a Reasonable Accommodation</vt:lpstr>
      <vt:lpstr>Qualification, Performance &amp; Conduct Standards</vt:lpstr>
      <vt:lpstr> Additional EEOC Publications</vt:lpstr>
      <vt:lpstr>Reasonable Accommodation Scenarios </vt:lpstr>
      <vt:lpstr>Remember – stay with the ADA analysis  </vt:lpstr>
      <vt:lpstr>Seizures</vt:lpstr>
      <vt:lpstr>Developmental Disability </vt:lpstr>
      <vt:lpstr>Seasonal Affective Disorder</vt:lpstr>
      <vt:lpstr>Telework after COVID </vt:lpstr>
      <vt:lpstr>Chronic Fatigue Syndrome</vt:lpstr>
      <vt:lpstr>Appendix-Important Information</vt:lpstr>
      <vt:lpstr>Types of Accommodations</vt:lpstr>
      <vt:lpstr>RA Policy and Procedure Ingredients </vt:lpstr>
      <vt:lpstr>Job Accommodation Network   800-526-7234 (V/TTY) www.askjan.org   JAN is the leading source of free, expert, and confidential guidance on workplace accommodations and disability employment issues. Working toward practical solutions that benefit both employer and employee, JAN helps people with disabilities enhance their employability, and shows employers how to capitalize on the value and talent that people with disabilities add to the workplace. (800) 526-7234   www.askjan.org    </vt:lpstr>
      <vt:lpstr>Equal Employment Opportunity Commission</vt:lpstr>
      <vt:lpstr>                EMERGENCY PREPAREDNESS RESOUCES!</vt:lpstr>
      <vt:lpstr>Contact the Southwest ADA Center  with any Questions! Hot Line: 1-800-949-4232 Web Site: www.southwestADA.org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Americans with Disabilities Act</dc:title>
  <dc:creator>Julie Ballinger</dc:creator>
  <cp:lastModifiedBy>Julie D. Ballinger</cp:lastModifiedBy>
  <cp:revision>777</cp:revision>
  <cp:lastPrinted>2024-10-28T17:11:37Z</cp:lastPrinted>
  <dcterms:created xsi:type="dcterms:W3CDTF">2018-09-05T16:39:16Z</dcterms:created>
  <dcterms:modified xsi:type="dcterms:W3CDTF">2025-03-18T16:21:37Z</dcterms:modified>
</cp:coreProperties>
</file>