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xml" ContentType="application/vnd.openxmlformats-officedocument.presentationml.tags+xml"/>
  <Override PartName="/ppt/notesSlides/notesSlide47.xml" ContentType="application/vnd.openxmlformats-officedocument.presentationml.notesSlide+xml"/>
  <Override PartName="/ppt/tags/tag3.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2"/>
  </p:notesMasterIdLst>
  <p:handoutMasterIdLst>
    <p:handoutMasterId r:id="rId73"/>
  </p:handoutMasterIdLst>
  <p:sldIdLst>
    <p:sldId id="684" r:id="rId2"/>
    <p:sldId id="685" r:id="rId3"/>
    <p:sldId id="686" r:id="rId4"/>
    <p:sldId id="683" r:id="rId5"/>
    <p:sldId id="668" r:id="rId6"/>
    <p:sldId id="489" r:id="rId7"/>
    <p:sldId id="543" r:id="rId8"/>
    <p:sldId id="488" r:id="rId9"/>
    <p:sldId id="490" r:id="rId10"/>
    <p:sldId id="634" r:id="rId11"/>
    <p:sldId id="369" r:id="rId12"/>
    <p:sldId id="622" r:id="rId13"/>
    <p:sldId id="623" r:id="rId14"/>
    <p:sldId id="540" r:id="rId15"/>
    <p:sldId id="544" r:id="rId16"/>
    <p:sldId id="846" r:id="rId17"/>
    <p:sldId id="853" r:id="rId18"/>
    <p:sldId id="626" r:id="rId19"/>
    <p:sldId id="628" r:id="rId20"/>
    <p:sldId id="627" r:id="rId21"/>
    <p:sldId id="545" r:id="rId22"/>
    <p:sldId id="671" r:id="rId23"/>
    <p:sldId id="669" r:id="rId24"/>
    <p:sldId id="673" r:id="rId25"/>
    <p:sldId id="856" r:id="rId26"/>
    <p:sldId id="551" r:id="rId27"/>
    <p:sldId id="670" r:id="rId28"/>
    <p:sldId id="376" r:id="rId29"/>
    <p:sldId id="643" r:id="rId30"/>
    <p:sldId id="633" r:id="rId31"/>
    <p:sldId id="854" r:id="rId32"/>
    <p:sldId id="855" r:id="rId33"/>
    <p:sldId id="565" r:id="rId34"/>
    <p:sldId id="674" r:id="rId35"/>
    <p:sldId id="374" r:id="rId36"/>
    <p:sldId id="375" r:id="rId37"/>
    <p:sldId id="415" r:id="rId38"/>
    <p:sldId id="354" r:id="rId39"/>
    <p:sldId id="356" r:id="rId40"/>
    <p:sldId id="357" r:id="rId41"/>
    <p:sldId id="420" r:id="rId42"/>
    <p:sldId id="413" r:id="rId43"/>
    <p:sldId id="414" r:id="rId44"/>
    <p:sldId id="412" r:id="rId45"/>
    <p:sldId id="423" r:id="rId46"/>
    <p:sldId id="663" r:id="rId47"/>
    <p:sldId id="377" r:id="rId48"/>
    <p:sldId id="664" r:id="rId49"/>
    <p:sldId id="680" r:id="rId50"/>
    <p:sldId id="279" r:id="rId51"/>
    <p:sldId id="637" r:id="rId52"/>
    <p:sldId id="638" r:id="rId53"/>
    <p:sldId id="646" r:id="rId54"/>
    <p:sldId id="647" r:id="rId55"/>
    <p:sldId id="649" r:id="rId56"/>
    <p:sldId id="404" r:id="rId57"/>
    <p:sldId id="606" r:id="rId58"/>
    <p:sldId id="607" r:id="rId59"/>
    <p:sldId id="639" r:id="rId60"/>
    <p:sldId id="640" r:id="rId61"/>
    <p:sldId id="260" r:id="rId62"/>
    <p:sldId id="269" r:id="rId63"/>
    <p:sldId id="650" r:id="rId64"/>
    <p:sldId id="651" r:id="rId65"/>
    <p:sldId id="652" r:id="rId66"/>
    <p:sldId id="681" r:id="rId67"/>
    <p:sldId id="411" r:id="rId68"/>
    <p:sldId id="599" r:id="rId69"/>
    <p:sldId id="615" r:id="rId70"/>
    <p:sldId id="687" r:id="rId7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C266D-FFFD-4AFF-80D2-520B8D86E408}" v="2" dt="2025-03-05T23:10:21.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7" autoAdjust="0"/>
    <p:restoredTop sz="94598" autoAdjust="0"/>
  </p:normalViewPr>
  <p:slideViewPr>
    <p:cSldViewPr>
      <p:cViewPr varScale="1">
        <p:scale>
          <a:sx n="58" d="100"/>
          <a:sy n="58" d="100"/>
        </p:scale>
        <p:origin x="1304" y="268"/>
      </p:cViewPr>
      <p:guideLst>
        <p:guide orient="horz" pos="2160"/>
        <p:guide pos="2880"/>
      </p:guideLst>
    </p:cSldViewPr>
  </p:slideViewPr>
  <p:outlineViewPr>
    <p:cViewPr>
      <p:scale>
        <a:sx n="33" d="100"/>
        <a:sy n="33" d="100"/>
      </p:scale>
      <p:origin x="0" y="-3259"/>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 Ballinger" userId="4b3028cb7ac06b8a" providerId="LiveId" clId="{986C266D-FFFD-4AFF-80D2-520B8D86E408}"/>
    <pc:docChg chg="custSel addSld delSld modSld sldOrd">
      <pc:chgData name="Julie D. Ballinger" userId="4b3028cb7ac06b8a" providerId="LiveId" clId="{986C266D-FFFD-4AFF-80D2-520B8D86E408}" dt="2025-03-12T22:41:58.192" v="248" actId="13926"/>
      <pc:docMkLst>
        <pc:docMk/>
      </pc:docMkLst>
      <pc:sldChg chg="modSp mod">
        <pc:chgData name="Julie D. Ballinger" userId="4b3028cb7ac06b8a" providerId="LiveId" clId="{986C266D-FFFD-4AFF-80D2-520B8D86E408}" dt="2025-03-12T22:40:07.643" v="247" actId="20577"/>
        <pc:sldMkLst>
          <pc:docMk/>
          <pc:sldMk cId="3997529477" sldId="369"/>
        </pc:sldMkLst>
        <pc:spChg chg="mod">
          <ac:chgData name="Julie D. Ballinger" userId="4b3028cb7ac06b8a" providerId="LiveId" clId="{986C266D-FFFD-4AFF-80D2-520B8D86E408}" dt="2025-03-12T22:40:07.643" v="247" actId="20577"/>
          <ac:spMkLst>
            <pc:docMk/>
            <pc:sldMk cId="3997529477" sldId="369"/>
            <ac:spMk id="31748" creationId="{00000000-0000-0000-0000-000000000000}"/>
          </ac:spMkLst>
        </pc:spChg>
      </pc:sldChg>
      <pc:sldChg chg="ord">
        <pc:chgData name="Julie D. Ballinger" userId="4b3028cb7ac06b8a" providerId="LiveId" clId="{986C266D-FFFD-4AFF-80D2-520B8D86E408}" dt="2025-03-05T23:02:15.476" v="33"/>
        <pc:sldMkLst>
          <pc:docMk/>
          <pc:sldMk cId="2436076151" sldId="633"/>
        </pc:sldMkLst>
      </pc:sldChg>
      <pc:sldChg chg="modSp mod">
        <pc:chgData name="Julie D. Ballinger" userId="4b3028cb7ac06b8a" providerId="LiveId" clId="{986C266D-FFFD-4AFF-80D2-520B8D86E408}" dt="2025-03-12T22:41:58.192" v="248" actId="13926"/>
        <pc:sldMkLst>
          <pc:docMk/>
          <pc:sldMk cId="1299140530" sldId="669"/>
        </pc:sldMkLst>
        <pc:spChg chg="mod">
          <ac:chgData name="Julie D. Ballinger" userId="4b3028cb7ac06b8a" providerId="LiveId" clId="{986C266D-FFFD-4AFF-80D2-520B8D86E408}" dt="2025-03-12T22:41:58.192" v="248" actId="13926"/>
          <ac:spMkLst>
            <pc:docMk/>
            <pc:sldMk cId="1299140530" sldId="669"/>
            <ac:spMk id="14339" creationId="{00000000-0000-0000-0000-000000000000}"/>
          </ac:spMkLst>
        </pc:spChg>
      </pc:sldChg>
      <pc:sldChg chg="del">
        <pc:chgData name="Julie D. Ballinger" userId="4b3028cb7ac06b8a" providerId="LiveId" clId="{986C266D-FFFD-4AFF-80D2-520B8D86E408}" dt="2025-03-05T23:11:05.976" v="52" actId="47"/>
        <pc:sldMkLst>
          <pc:docMk/>
          <pc:sldMk cId="445774223" sldId="672"/>
        </pc:sldMkLst>
      </pc:sldChg>
      <pc:sldChg chg="modSp mod">
        <pc:chgData name="Julie D. Ballinger" userId="4b3028cb7ac06b8a" providerId="LiveId" clId="{986C266D-FFFD-4AFF-80D2-520B8D86E408}" dt="2025-03-12T22:34:31.354" v="73" actId="1076"/>
        <pc:sldMkLst>
          <pc:docMk/>
          <pc:sldMk cId="2120241945" sldId="683"/>
        </pc:sldMkLst>
        <pc:spChg chg="mod">
          <ac:chgData name="Julie D. Ballinger" userId="4b3028cb7ac06b8a" providerId="LiveId" clId="{986C266D-FFFD-4AFF-80D2-520B8D86E408}" dt="2025-03-12T22:34:31.354" v="73" actId="1076"/>
          <ac:spMkLst>
            <pc:docMk/>
            <pc:sldMk cId="2120241945" sldId="683"/>
            <ac:spMk id="23554" creationId="{00000000-0000-0000-0000-000000000000}"/>
          </ac:spMkLst>
        </pc:spChg>
        <pc:spChg chg="mod">
          <ac:chgData name="Julie D. Ballinger" userId="4b3028cb7ac06b8a" providerId="LiveId" clId="{986C266D-FFFD-4AFF-80D2-520B8D86E408}" dt="2025-03-12T22:34:28.463" v="72" actId="1076"/>
          <ac:spMkLst>
            <pc:docMk/>
            <pc:sldMk cId="2120241945" sldId="683"/>
            <ac:spMk id="26628" creationId="{00000000-0000-0000-0000-000000000000}"/>
          </ac:spMkLst>
        </pc:spChg>
      </pc:sldChg>
      <pc:sldChg chg="modSp mod">
        <pc:chgData name="Julie D. Ballinger" userId="4b3028cb7ac06b8a" providerId="LiveId" clId="{986C266D-FFFD-4AFF-80D2-520B8D86E408}" dt="2025-03-05T23:03:28.370" v="43" actId="20577"/>
        <pc:sldMkLst>
          <pc:docMk/>
          <pc:sldMk cId="3008148175" sldId="684"/>
        </pc:sldMkLst>
        <pc:spChg chg="mod">
          <ac:chgData name="Julie D. Ballinger" userId="4b3028cb7ac06b8a" providerId="LiveId" clId="{986C266D-FFFD-4AFF-80D2-520B8D86E408}" dt="2025-03-05T23:03:28.370" v="43" actId="20577"/>
          <ac:spMkLst>
            <pc:docMk/>
            <pc:sldMk cId="3008148175" sldId="684"/>
            <ac:spMk id="3" creationId="{27BF008B-446B-54D5-C4A5-FD66E2062226}"/>
          </ac:spMkLst>
        </pc:spChg>
      </pc:sldChg>
      <pc:sldChg chg="modSp mod">
        <pc:chgData name="Julie D. Ballinger" userId="4b3028cb7ac06b8a" providerId="LiveId" clId="{986C266D-FFFD-4AFF-80D2-520B8D86E408}" dt="2025-03-05T22:56:44.904" v="26" actId="1076"/>
        <pc:sldMkLst>
          <pc:docMk/>
          <pc:sldMk cId="3636240299" sldId="854"/>
        </pc:sldMkLst>
        <pc:spChg chg="mod">
          <ac:chgData name="Julie D. Ballinger" userId="4b3028cb7ac06b8a" providerId="LiveId" clId="{986C266D-FFFD-4AFF-80D2-520B8D86E408}" dt="2025-03-05T22:56:44.904" v="26" actId="1076"/>
          <ac:spMkLst>
            <pc:docMk/>
            <pc:sldMk cId="3636240299" sldId="854"/>
            <ac:spMk id="3" creationId="{2FE39043-E81B-028B-2AD4-32377D76F9CD}"/>
          </ac:spMkLst>
        </pc:spChg>
      </pc:sldChg>
      <pc:sldChg chg="modSp add mod">
        <pc:chgData name="Julie D. Ballinger" userId="4b3028cb7ac06b8a" providerId="LiveId" clId="{986C266D-FFFD-4AFF-80D2-520B8D86E408}" dt="2025-03-05T23:00:57.955" v="31" actId="207"/>
        <pc:sldMkLst>
          <pc:docMk/>
          <pc:sldMk cId="3181141688" sldId="855"/>
        </pc:sldMkLst>
        <pc:spChg chg="mod">
          <ac:chgData name="Julie D. Ballinger" userId="4b3028cb7ac06b8a" providerId="LiveId" clId="{986C266D-FFFD-4AFF-80D2-520B8D86E408}" dt="2025-03-05T23:00:57.955" v="31" actId="207"/>
          <ac:spMkLst>
            <pc:docMk/>
            <pc:sldMk cId="3181141688" sldId="855"/>
            <ac:spMk id="3" creationId="{8AB4833E-9E92-D570-22C3-5D6BA267DE66}"/>
          </ac:spMkLst>
        </pc:spChg>
      </pc:sldChg>
      <pc:sldChg chg="modSp add mod">
        <pc:chgData name="Julie D. Ballinger" userId="4b3028cb7ac06b8a" providerId="LiveId" clId="{986C266D-FFFD-4AFF-80D2-520B8D86E408}" dt="2025-03-05T23:11:01.568" v="51" actId="14100"/>
        <pc:sldMkLst>
          <pc:docMk/>
          <pc:sldMk cId="4074250307" sldId="856"/>
        </pc:sldMkLst>
        <pc:spChg chg="mod">
          <ac:chgData name="Julie D. Ballinger" userId="4b3028cb7ac06b8a" providerId="LiveId" clId="{986C266D-FFFD-4AFF-80D2-520B8D86E408}" dt="2025-03-05T23:11:01.568" v="51" actId="14100"/>
          <ac:spMkLst>
            <pc:docMk/>
            <pc:sldMk cId="4074250307" sldId="856"/>
            <ac:spMk id="34821" creationId="{988C6D4A-94B8-472A-B771-E0E0936E8779}"/>
          </ac:spMkLst>
        </pc:spChg>
      </pc:sldChg>
    </pc:docChg>
  </pc:docChgLst>
  <pc:docChgLst>
    <pc:chgData name="Julie D. Ballinger" userId="4b3028cb7ac06b8a" providerId="LiveId" clId="{18F29AF6-2961-418E-9C94-740EDFFA1D9D}"/>
    <pc:docChg chg="undo custSel addSld delSld modSld">
      <pc:chgData name="Julie D. Ballinger" userId="4b3028cb7ac06b8a" providerId="LiveId" clId="{18F29AF6-2961-418E-9C94-740EDFFA1D9D}" dt="2024-10-28T19:48:15.135" v="610" actId="113"/>
      <pc:docMkLst>
        <pc:docMk/>
      </pc:docMkLst>
      <pc:sldChg chg="modSp mod">
        <pc:chgData name="Julie D. Ballinger" userId="4b3028cb7ac06b8a" providerId="LiveId" clId="{18F29AF6-2961-418E-9C94-740EDFFA1D9D}" dt="2024-10-22T21:56:29.228" v="391" actId="113"/>
        <pc:sldMkLst>
          <pc:docMk/>
          <pc:sldMk cId="0" sldId="269"/>
        </pc:sldMkLst>
      </pc:sldChg>
      <pc:sldChg chg="modSp mod">
        <pc:chgData name="Julie D. Ballinger" userId="4b3028cb7ac06b8a" providerId="LiveId" clId="{18F29AF6-2961-418E-9C94-740EDFFA1D9D}" dt="2024-10-22T22:05:57.409" v="449" actId="115"/>
        <pc:sldMkLst>
          <pc:docMk/>
          <pc:sldMk cId="789846780" sldId="279"/>
        </pc:sldMkLst>
      </pc:sldChg>
      <pc:sldChg chg="modSp mod">
        <pc:chgData name="Julie D. Ballinger" userId="4b3028cb7ac06b8a" providerId="LiveId" clId="{18F29AF6-2961-418E-9C94-740EDFFA1D9D}" dt="2024-10-22T21:41:28.380" v="315" actId="255"/>
        <pc:sldMkLst>
          <pc:docMk/>
          <pc:sldMk cId="2528365875" sldId="356"/>
        </pc:sldMkLst>
      </pc:sldChg>
      <pc:sldChg chg="modSp mod">
        <pc:chgData name="Julie D. Ballinger" userId="4b3028cb7ac06b8a" providerId="LiveId" clId="{18F29AF6-2961-418E-9C94-740EDFFA1D9D}" dt="2024-10-22T21:39:31.451" v="313" actId="1076"/>
        <pc:sldMkLst>
          <pc:docMk/>
          <pc:sldMk cId="3326407437" sldId="375"/>
        </pc:sldMkLst>
      </pc:sldChg>
      <pc:sldChg chg="modSp mod">
        <pc:chgData name="Julie D. Ballinger" userId="4b3028cb7ac06b8a" providerId="LiveId" clId="{18F29AF6-2961-418E-9C94-740EDFFA1D9D}" dt="2024-10-28T19:46:54.291" v="608" actId="115"/>
        <pc:sldMkLst>
          <pc:docMk/>
          <pc:sldMk cId="0" sldId="404"/>
        </pc:sldMkLst>
      </pc:sldChg>
      <pc:sldChg chg="modSp mod">
        <pc:chgData name="Julie D. Ballinger" userId="4b3028cb7ac06b8a" providerId="LiveId" clId="{18F29AF6-2961-418E-9C94-740EDFFA1D9D}" dt="2024-10-28T19:44:38.211" v="606" actId="113"/>
        <pc:sldMkLst>
          <pc:docMk/>
          <pc:sldMk cId="1059501055" sldId="420"/>
        </pc:sldMkLst>
      </pc:sldChg>
      <pc:sldChg chg="modSp mod">
        <pc:chgData name="Julie D. Ballinger" userId="4b3028cb7ac06b8a" providerId="LiveId" clId="{18F29AF6-2961-418E-9C94-740EDFFA1D9D}" dt="2024-10-22T22:02:39.336" v="439" actId="12"/>
        <pc:sldMkLst>
          <pc:docMk/>
          <pc:sldMk cId="0" sldId="488"/>
        </pc:sldMkLst>
      </pc:sldChg>
      <pc:sldChg chg="modSp mod">
        <pc:chgData name="Julie D. Ballinger" userId="4b3028cb7ac06b8a" providerId="LiveId" clId="{18F29AF6-2961-418E-9C94-740EDFFA1D9D}" dt="2024-10-22T22:02:59.424" v="440" actId="12"/>
        <pc:sldMkLst>
          <pc:docMk/>
          <pc:sldMk cId="0" sldId="490"/>
        </pc:sldMkLst>
      </pc:sldChg>
      <pc:sldChg chg="modSp mod">
        <pc:chgData name="Julie D. Ballinger" userId="4b3028cb7ac06b8a" providerId="LiveId" clId="{18F29AF6-2961-418E-9C94-740EDFFA1D9D}" dt="2024-10-28T19:40:44.064" v="601" actId="207"/>
        <pc:sldMkLst>
          <pc:docMk/>
          <pc:sldMk cId="3754868913" sldId="544"/>
        </pc:sldMkLst>
      </pc:sldChg>
      <pc:sldChg chg="modSp mod">
        <pc:chgData name="Julie D. Ballinger" userId="4b3028cb7ac06b8a" providerId="LiveId" clId="{18F29AF6-2961-418E-9C94-740EDFFA1D9D}" dt="2024-10-28T19:48:15.135" v="610" actId="113"/>
        <pc:sldMkLst>
          <pc:docMk/>
          <pc:sldMk cId="4282525405" sldId="607"/>
        </pc:sldMkLst>
      </pc:sldChg>
      <pc:sldChg chg="modSp add mod">
        <pc:chgData name="Julie D. Ballinger" userId="4b3028cb7ac06b8a" providerId="LiveId" clId="{18F29AF6-2961-418E-9C94-740EDFFA1D9D}" dt="2024-10-22T22:00:06.328" v="437" actId="1076"/>
        <pc:sldMkLst>
          <pc:docMk/>
          <pc:sldMk cId="4013544532" sldId="615"/>
        </pc:sldMkLst>
      </pc:sldChg>
      <pc:sldChg chg="modSp mod">
        <pc:chgData name="Julie D. Ballinger" userId="4b3028cb7ac06b8a" providerId="LiveId" clId="{18F29AF6-2961-418E-9C94-740EDFFA1D9D}" dt="2024-10-28T19:40:06.735" v="600" actId="115"/>
        <pc:sldMkLst>
          <pc:docMk/>
          <pc:sldMk cId="1996372806" sldId="622"/>
        </pc:sldMkLst>
      </pc:sldChg>
      <pc:sldChg chg="modSp mod">
        <pc:chgData name="Julie D. Ballinger" userId="4b3028cb7ac06b8a" providerId="LiveId" clId="{18F29AF6-2961-418E-9C94-740EDFFA1D9D}" dt="2024-10-22T21:09:48.188" v="57" actId="20577"/>
        <pc:sldMkLst>
          <pc:docMk/>
          <pc:sldMk cId="4065628259" sldId="634"/>
        </pc:sldMkLst>
      </pc:sldChg>
      <pc:sldChg chg="modSp mod">
        <pc:chgData name="Julie D. Ballinger" userId="4b3028cb7ac06b8a" providerId="LiveId" clId="{18F29AF6-2961-418E-9C94-740EDFFA1D9D}" dt="2024-10-22T22:05:25.365" v="447" actId="207"/>
        <pc:sldMkLst>
          <pc:docMk/>
          <pc:sldMk cId="320573479" sldId="637"/>
        </pc:sldMkLst>
      </pc:sldChg>
      <pc:sldChg chg="modSp mod">
        <pc:chgData name="Julie D. Ballinger" userId="4b3028cb7ac06b8a" providerId="LiveId" clId="{18F29AF6-2961-418E-9C94-740EDFFA1D9D}" dt="2024-10-22T21:52:10.568" v="356" actId="255"/>
        <pc:sldMkLst>
          <pc:docMk/>
          <pc:sldMk cId="2829943046" sldId="638"/>
        </pc:sldMkLst>
      </pc:sldChg>
      <pc:sldChg chg="modSp mod">
        <pc:chgData name="Julie D. Ballinger" userId="4b3028cb7ac06b8a" providerId="LiveId" clId="{18F29AF6-2961-418E-9C94-740EDFFA1D9D}" dt="2024-10-22T21:32:56.150" v="243" actId="1076"/>
        <pc:sldMkLst>
          <pc:docMk/>
          <pc:sldMk cId="1533696890" sldId="643"/>
        </pc:sldMkLst>
      </pc:sldChg>
      <pc:sldChg chg="modSp mod">
        <pc:chgData name="Julie D. Ballinger" userId="4b3028cb7ac06b8a" providerId="LiveId" clId="{18F29AF6-2961-418E-9C94-740EDFFA1D9D}" dt="2024-10-22T21:54:12.516" v="367" actId="20577"/>
        <pc:sldMkLst>
          <pc:docMk/>
          <pc:sldMk cId="342453752" sldId="646"/>
        </pc:sldMkLst>
      </pc:sldChg>
      <pc:sldChg chg="modSp mod">
        <pc:chgData name="Julie D. Ballinger" userId="4b3028cb7ac06b8a" providerId="LiveId" clId="{18F29AF6-2961-418E-9C94-740EDFFA1D9D}" dt="2024-10-28T19:46:46.650" v="607" actId="115"/>
        <pc:sldMkLst>
          <pc:docMk/>
          <pc:sldMk cId="166172456" sldId="647"/>
        </pc:sldMkLst>
      </pc:sldChg>
      <pc:sldChg chg="modSp mod">
        <pc:chgData name="Julie D. Ballinger" userId="4b3028cb7ac06b8a" providerId="LiveId" clId="{18F29AF6-2961-418E-9C94-740EDFFA1D9D}" dt="2024-10-22T22:10:37.602" v="577" actId="113"/>
        <pc:sldMkLst>
          <pc:docMk/>
          <pc:sldMk cId="101827479" sldId="651"/>
        </pc:sldMkLst>
      </pc:sldChg>
      <pc:sldChg chg="modSp mod">
        <pc:chgData name="Julie D. Ballinger" userId="4b3028cb7ac06b8a" providerId="LiveId" clId="{18F29AF6-2961-418E-9C94-740EDFFA1D9D}" dt="2024-10-28T19:42:22.308" v="605" actId="113"/>
        <pc:sldMkLst>
          <pc:docMk/>
          <pc:sldMk cId="767620658" sldId="670"/>
        </pc:sldMkLst>
      </pc:sldChg>
      <pc:sldChg chg="del">
        <pc:chgData name="Julie D. Ballinger" userId="4b3028cb7ac06b8a" providerId="LiveId" clId="{18F29AF6-2961-418E-9C94-740EDFFA1D9D}" dt="2024-10-22T22:00:11.367" v="438" actId="47"/>
        <pc:sldMkLst>
          <pc:docMk/>
          <pc:sldMk cId="788938564" sldId="682"/>
        </pc:sldMkLst>
      </pc:sldChg>
      <pc:sldChg chg="modSp mod">
        <pc:chgData name="Julie D. Ballinger" userId="4b3028cb7ac06b8a" providerId="LiveId" clId="{18F29AF6-2961-418E-9C94-740EDFFA1D9D}" dt="2024-10-28T19:38:16.966" v="599" actId="6549"/>
        <pc:sldMkLst>
          <pc:docMk/>
          <pc:sldMk cId="2120241945" sldId="683"/>
        </pc:sldMkLst>
      </pc:sldChg>
      <pc:sldChg chg="modSp mod">
        <pc:chgData name="Julie D. Ballinger" userId="4b3028cb7ac06b8a" providerId="LiveId" clId="{18F29AF6-2961-418E-9C94-740EDFFA1D9D}" dt="2024-10-22T22:28:45.823" v="578" actId="20577"/>
        <pc:sldMkLst>
          <pc:docMk/>
          <pc:sldMk cId="3008148175" sldId="684"/>
        </pc:sldMkLst>
      </pc:sldChg>
      <pc:sldChg chg="modSp mod">
        <pc:chgData name="Julie D. Ballinger" userId="4b3028cb7ac06b8a" providerId="LiveId" clId="{18F29AF6-2961-418E-9C94-740EDFFA1D9D}" dt="2024-10-22T21:08:09.325" v="48" actId="255"/>
        <pc:sldMkLst>
          <pc:docMk/>
          <pc:sldMk cId="2164521737" sldId="685"/>
        </pc:sldMkLst>
      </pc:sldChg>
      <pc:sldChg chg="modSp mod">
        <pc:chgData name="Julie D. Ballinger" userId="4b3028cb7ac06b8a" providerId="LiveId" clId="{18F29AF6-2961-418E-9C94-740EDFFA1D9D}" dt="2024-10-22T21:58:29.608" v="428" actId="13926"/>
        <pc:sldMkLst>
          <pc:docMk/>
          <pc:sldMk cId="1604003598" sldId="687"/>
        </pc:sldMkLst>
      </pc:sldChg>
      <pc:sldChg chg="addSp modSp new mod">
        <pc:chgData name="Julie D. Ballinger" userId="4b3028cb7ac06b8a" providerId="LiveId" clId="{18F29AF6-2961-418E-9C94-740EDFFA1D9D}" dt="2024-10-22T22:04:22.930" v="446" actId="20577"/>
        <pc:sldMkLst>
          <pc:docMk/>
          <pc:sldMk cId="3636240299" sldId="854"/>
        </pc:sldMkLst>
      </pc:sldChg>
    </pc:docChg>
  </pc:docChgLst>
  <pc:docChgLst>
    <pc:chgData name="Julie D. Ballinger" userId="4b3028cb7ac06b8a" providerId="LiveId" clId="{0859C13F-BD70-40CB-9B87-3A703B993A25}"/>
    <pc:docChg chg="modSld">
      <pc:chgData name="Julie D. Ballinger" userId="4b3028cb7ac06b8a" providerId="LiveId" clId="{0859C13F-BD70-40CB-9B87-3A703B993A25}" dt="2025-02-11T20:39:04.210" v="16" actId="20577"/>
      <pc:docMkLst>
        <pc:docMk/>
      </pc:docMkLst>
      <pc:sldChg chg="modSp mod">
        <pc:chgData name="Julie D. Ballinger" userId="4b3028cb7ac06b8a" providerId="LiveId" clId="{0859C13F-BD70-40CB-9B87-3A703B993A25}" dt="2025-02-11T20:39:04.210" v="16" actId="20577"/>
        <pc:sldMkLst>
          <pc:docMk/>
          <pc:sldMk cId="3008148175" sldId="684"/>
        </pc:sldMkLst>
        <pc:spChg chg="mod">
          <ac:chgData name="Julie D. Ballinger" userId="4b3028cb7ac06b8a" providerId="LiveId" clId="{0859C13F-BD70-40CB-9B87-3A703B993A25}" dt="2025-02-11T20:39:04.210" v="16" actId="20577"/>
          <ac:spMkLst>
            <pc:docMk/>
            <pc:sldMk cId="3008148175" sldId="684"/>
            <ac:spMk id="3" creationId="{27BF008B-446B-54D5-C4A5-FD66E206222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8382" cy="469745"/>
          </a:xfrm>
          <a:prstGeom prst="rect">
            <a:avLst/>
          </a:prstGeom>
        </p:spPr>
        <p:txBody>
          <a:bodyPr vert="horz" lIns="92466" tIns="46232" rIns="92466" bIns="46232" rtlCol="0"/>
          <a:lstStyle>
            <a:lvl1pPr algn="l">
              <a:defRPr sz="1200"/>
            </a:lvl1pPr>
          </a:lstStyle>
          <a:p>
            <a:r>
              <a:rPr lang="en-US" dirty="0"/>
              <a:t>Southwest ADA Center                                   www.southwestada.org</a:t>
            </a:r>
          </a:p>
        </p:txBody>
      </p:sp>
      <p:sp>
        <p:nvSpPr>
          <p:cNvPr id="3" name="Date Placeholder 2"/>
          <p:cNvSpPr>
            <a:spLocks noGrp="1"/>
          </p:cNvSpPr>
          <p:nvPr>
            <p:ph type="dt" sz="quarter" idx="1"/>
          </p:nvPr>
        </p:nvSpPr>
        <p:spPr>
          <a:xfrm>
            <a:off x="4022486" y="1"/>
            <a:ext cx="3078382" cy="469745"/>
          </a:xfrm>
          <a:prstGeom prst="rect">
            <a:avLst/>
          </a:prstGeom>
        </p:spPr>
        <p:txBody>
          <a:bodyPr vert="horz" lIns="92466" tIns="46232" rIns="92466" bIns="46232" rtlCol="0"/>
          <a:lstStyle>
            <a:lvl1pPr algn="r">
              <a:defRPr sz="1200"/>
            </a:lvl1pPr>
          </a:lstStyle>
          <a:p>
            <a:endParaRPr lang="en-US" dirty="0"/>
          </a:p>
        </p:txBody>
      </p:sp>
      <p:sp>
        <p:nvSpPr>
          <p:cNvPr id="4" name="Footer Placeholder 3"/>
          <p:cNvSpPr>
            <a:spLocks noGrp="1"/>
          </p:cNvSpPr>
          <p:nvPr>
            <p:ph type="ftr" sz="quarter" idx="2"/>
          </p:nvPr>
        </p:nvSpPr>
        <p:spPr>
          <a:xfrm>
            <a:off x="2" y="8917128"/>
            <a:ext cx="3078382" cy="469745"/>
          </a:xfrm>
          <a:prstGeom prst="rect">
            <a:avLst/>
          </a:prstGeom>
        </p:spPr>
        <p:txBody>
          <a:bodyPr vert="horz" lIns="92466" tIns="46232" rIns="92466" bIns="46232" rtlCol="0" anchor="b"/>
          <a:lstStyle>
            <a:lvl1pPr algn="l">
              <a:defRPr sz="1200"/>
            </a:lvl1pPr>
          </a:lstStyle>
          <a:p>
            <a:r>
              <a:rPr lang="en-US" dirty="0"/>
              <a:t>Julie Ballinger, SWADAC Affiliate (505)797.8612 / juliedballinger@outlook.com</a:t>
            </a:r>
          </a:p>
        </p:txBody>
      </p:sp>
      <p:sp>
        <p:nvSpPr>
          <p:cNvPr id="5" name="Slide Number Placeholder 4"/>
          <p:cNvSpPr>
            <a:spLocks noGrp="1"/>
          </p:cNvSpPr>
          <p:nvPr>
            <p:ph type="sldNum" sz="quarter" idx="3"/>
          </p:nvPr>
        </p:nvSpPr>
        <p:spPr>
          <a:xfrm>
            <a:off x="4022486" y="8917128"/>
            <a:ext cx="3078382" cy="469745"/>
          </a:xfrm>
          <a:prstGeom prst="rect">
            <a:avLst/>
          </a:prstGeom>
        </p:spPr>
        <p:txBody>
          <a:bodyPr vert="horz" lIns="92466" tIns="46232" rIns="92466" bIns="46232" rtlCol="0" anchor="b"/>
          <a:lstStyle>
            <a:lvl1pPr algn="r">
              <a:defRPr sz="1200"/>
            </a:lvl1pPr>
          </a:lstStyle>
          <a:p>
            <a:fld id="{71F70CC1-4DBD-4B5F-BD84-BEF039EF2DB9}" type="slidenum">
              <a:rPr lang="en-US" smtClean="0"/>
              <a:t>‹#›</a:t>
            </a:fld>
            <a:endParaRPr lang="en-US" dirty="0"/>
          </a:p>
        </p:txBody>
      </p:sp>
    </p:spTree>
    <p:extLst>
      <p:ext uri="{BB962C8B-B14F-4D97-AF65-F5344CB8AC3E}">
        <p14:creationId xmlns:p14="http://schemas.microsoft.com/office/powerpoint/2010/main" val="405351081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4221" tIns="47111" rIns="94221" bIns="47111" rtlCol="0"/>
          <a:lstStyle>
            <a:lvl1pPr algn="l">
              <a:defRPr sz="1200"/>
            </a:lvl1pPr>
          </a:lstStyle>
          <a:p>
            <a:r>
              <a:rPr lang="en-US" dirty="0"/>
              <a:t>Southwest ADA Center                                   www.southwestada.org</a:t>
            </a:r>
          </a:p>
        </p:txBody>
      </p:sp>
      <p:sp>
        <p:nvSpPr>
          <p:cNvPr id="3" name="Date Placeholder 2"/>
          <p:cNvSpPr>
            <a:spLocks noGrp="1"/>
          </p:cNvSpPr>
          <p:nvPr>
            <p:ph type="dt" idx="1"/>
          </p:nvPr>
        </p:nvSpPr>
        <p:spPr>
          <a:xfrm>
            <a:off x="4023092" y="0"/>
            <a:ext cx="3077740" cy="469423"/>
          </a:xfrm>
          <a:prstGeom prst="rect">
            <a:avLst/>
          </a:prstGeom>
        </p:spPr>
        <p:txBody>
          <a:bodyPr vert="horz" lIns="94221" tIns="47111" rIns="94221" bIns="47111"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4221" tIns="47111" rIns="94221" bIns="47111" rtlCol="0" anchor="b"/>
          <a:lstStyle>
            <a:lvl1pPr algn="l">
              <a:defRPr sz="1200"/>
            </a:lvl1pPr>
          </a:lstStyle>
          <a:p>
            <a:r>
              <a:rPr lang="en-US" dirty="0"/>
              <a:t>Julie Ballinger, SWADAC Affiliate (505)797.8612 / juliedballinger@outlook.com</a:t>
            </a:r>
          </a:p>
        </p:txBody>
      </p:sp>
      <p:sp>
        <p:nvSpPr>
          <p:cNvPr id="7" name="Slide Number Placeholder 6"/>
          <p:cNvSpPr>
            <a:spLocks noGrp="1"/>
          </p:cNvSpPr>
          <p:nvPr>
            <p:ph type="sldNum" sz="quarter" idx="5"/>
          </p:nvPr>
        </p:nvSpPr>
        <p:spPr>
          <a:xfrm>
            <a:off x="4023092" y="8917422"/>
            <a:ext cx="3077740" cy="469423"/>
          </a:xfrm>
          <a:prstGeom prst="rect">
            <a:avLst/>
          </a:prstGeom>
        </p:spPr>
        <p:txBody>
          <a:bodyPr vert="horz" lIns="94221" tIns="47111" rIns="94221" bIns="47111" rtlCol="0" anchor="b"/>
          <a:lstStyle>
            <a:lvl1pPr algn="r">
              <a:defRPr sz="1200"/>
            </a:lvl1pPr>
          </a:lstStyle>
          <a:p>
            <a:fld id="{413FE53A-4EB3-45AD-B00A-058D2AD1F1CB}" type="slidenum">
              <a:rPr lang="en-US" smtClean="0"/>
              <a:pPr/>
              <a:t>‹#›</a:t>
            </a:fld>
            <a:endParaRPr lang="en-US" dirty="0"/>
          </a:p>
        </p:txBody>
      </p:sp>
    </p:spTree>
    <p:extLst>
      <p:ext uri="{BB962C8B-B14F-4D97-AF65-F5344CB8AC3E}">
        <p14:creationId xmlns:p14="http://schemas.microsoft.com/office/powerpoint/2010/main" val="298313900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1</a:t>
            </a:fld>
            <a:endParaRPr lang="en-US" dirty="0"/>
          </a:p>
        </p:txBody>
      </p:sp>
    </p:spTree>
    <p:extLst>
      <p:ext uri="{BB962C8B-B14F-4D97-AF65-F5344CB8AC3E}">
        <p14:creationId xmlns:p14="http://schemas.microsoft.com/office/powerpoint/2010/main" val="2758777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10</a:t>
            </a:fld>
            <a:endParaRPr lang="en-US" dirty="0"/>
          </a:p>
        </p:txBody>
      </p:sp>
      <p:sp>
        <p:nvSpPr>
          <p:cNvPr id="4" name="Header Placeholder 3">
            <a:extLst>
              <a:ext uri="{FF2B5EF4-FFF2-40B4-BE49-F238E27FC236}">
                <a16:creationId xmlns:a16="http://schemas.microsoft.com/office/drawing/2014/main" id="{37AE244C-C2F2-4406-8589-A6C3BD1F165E}"/>
              </a:ext>
            </a:extLst>
          </p:cNvPr>
          <p:cNvSpPr>
            <a:spLocks noGrp="1"/>
          </p:cNvSpPr>
          <p:nvPr>
            <p:ph type="hdr" sz="quarter"/>
          </p:nvPr>
        </p:nvSpPr>
        <p:spPr/>
        <p:txBody>
          <a:bodyPr/>
          <a:lstStyle/>
          <a:p>
            <a:pPr>
              <a:defRPr/>
            </a:pPr>
            <a:r>
              <a:rPr lang="en-US" dirty="0"/>
              <a:t>Julie Ballinger, SWADAC Affiliate  juliedballinger@outlook.com                                    505-797-8612</a:t>
            </a:r>
          </a:p>
        </p:txBody>
      </p:sp>
    </p:spTree>
    <p:extLst>
      <p:ext uri="{BB962C8B-B14F-4D97-AF65-F5344CB8AC3E}">
        <p14:creationId xmlns:p14="http://schemas.microsoft.com/office/powerpoint/2010/main" val="361895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Southwest ADA Center                                   www.southwestada.org</a:t>
            </a:r>
          </a:p>
        </p:txBody>
      </p:sp>
      <p:sp>
        <p:nvSpPr>
          <p:cNvPr id="7" name="Slide Number Placeholder 6"/>
          <p:cNvSpPr>
            <a:spLocks noGrp="1"/>
          </p:cNvSpPr>
          <p:nvPr>
            <p:ph type="sldNum" sz="quarter" idx="5"/>
          </p:nvPr>
        </p:nvSpPr>
        <p:spPr/>
        <p:txBody>
          <a:bodyPr/>
          <a:lstStyle/>
          <a:p>
            <a:fld id="{413FE53A-4EB3-45AD-B00A-058D2AD1F1CB}" type="slidenum">
              <a:rPr lang="en-US" smtClean="0"/>
              <a:pPr/>
              <a:t>11</a:t>
            </a:fld>
            <a:endParaRPr lang="en-US" dirty="0"/>
          </a:p>
        </p:txBody>
      </p:sp>
    </p:spTree>
    <p:extLst>
      <p:ext uri="{BB962C8B-B14F-4D97-AF65-F5344CB8AC3E}">
        <p14:creationId xmlns:p14="http://schemas.microsoft.com/office/powerpoint/2010/main" val="364833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12</a:t>
            </a:fld>
            <a:endParaRPr lang="en-US" dirty="0"/>
          </a:p>
        </p:txBody>
      </p:sp>
    </p:spTree>
    <p:extLst>
      <p:ext uri="{BB962C8B-B14F-4D97-AF65-F5344CB8AC3E}">
        <p14:creationId xmlns:p14="http://schemas.microsoft.com/office/powerpoint/2010/main" val="2168145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13</a:t>
            </a:fld>
            <a:endParaRPr lang="en-US" dirty="0"/>
          </a:p>
        </p:txBody>
      </p:sp>
    </p:spTree>
    <p:extLst>
      <p:ext uri="{BB962C8B-B14F-4D97-AF65-F5344CB8AC3E}">
        <p14:creationId xmlns:p14="http://schemas.microsoft.com/office/powerpoint/2010/main" val="3791165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14</a:t>
            </a:fld>
            <a:endParaRPr lang="en-US" dirty="0"/>
          </a:p>
        </p:txBody>
      </p:sp>
      <p:sp>
        <p:nvSpPr>
          <p:cNvPr id="4" name="Header Placeholder 3">
            <a:extLst>
              <a:ext uri="{FF2B5EF4-FFF2-40B4-BE49-F238E27FC236}">
                <a16:creationId xmlns:a16="http://schemas.microsoft.com/office/drawing/2014/main" id="{F0A59773-9121-42CD-AA8B-9B6F8110B0D9}"/>
              </a:ext>
            </a:extLst>
          </p:cNvPr>
          <p:cNvSpPr>
            <a:spLocks noGrp="1"/>
          </p:cNvSpPr>
          <p:nvPr>
            <p:ph type="hdr" sz="quarter"/>
          </p:nvPr>
        </p:nvSpPr>
        <p:spPr/>
        <p:txBody>
          <a:bodyPr/>
          <a:lstStyle/>
          <a:p>
            <a:pPr>
              <a:defRPr/>
            </a:pPr>
            <a:r>
              <a:rPr lang="en-US" dirty="0"/>
              <a:t>Julie Ballinger, SWADAC Affiliate  juliedballinger@outlook.com                                    505-797-8612</a:t>
            </a:r>
          </a:p>
        </p:txBody>
      </p:sp>
      <p:sp>
        <p:nvSpPr>
          <p:cNvPr id="7" name="Footer Placeholder 6">
            <a:extLst>
              <a:ext uri="{FF2B5EF4-FFF2-40B4-BE49-F238E27FC236}">
                <a16:creationId xmlns:a16="http://schemas.microsoft.com/office/drawing/2014/main" id="{3A8023C6-2485-4C52-B529-D93E9CE076E4}"/>
              </a:ext>
            </a:extLst>
          </p:cNvPr>
          <p:cNvSpPr>
            <a:spLocks noGrp="1"/>
          </p:cNvSpPr>
          <p:nvPr>
            <p:ph type="ftr" sz="quarter" idx="4"/>
          </p:nvPr>
        </p:nvSpPr>
        <p:spPr/>
        <p:txBody>
          <a:bodyPr/>
          <a:lstStyle/>
          <a:p>
            <a:pPr>
              <a:defRPr/>
            </a:pPr>
            <a:r>
              <a:rPr lang="en-US" dirty="0"/>
              <a:t>Southwest ADA Center  www.southwestADA.org</a:t>
            </a:r>
          </a:p>
        </p:txBody>
      </p:sp>
    </p:spTree>
    <p:extLst>
      <p:ext uri="{BB962C8B-B14F-4D97-AF65-F5344CB8AC3E}">
        <p14:creationId xmlns:p14="http://schemas.microsoft.com/office/powerpoint/2010/main" val="2481685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15</a:t>
            </a:fld>
            <a:endParaRPr lang="en-US" dirty="0"/>
          </a:p>
        </p:txBody>
      </p:sp>
      <p:sp>
        <p:nvSpPr>
          <p:cNvPr id="4" name="Header Placeholder 3">
            <a:extLst>
              <a:ext uri="{FF2B5EF4-FFF2-40B4-BE49-F238E27FC236}">
                <a16:creationId xmlns:a16="http://schemas.microsoft.com/office/drawing/2014/main" id="{3AA0E265-22F9-4930-8E26-8A87FF4D8447}"/>
              </a:ext>
            </a:extLst>
          </p:cNvPr>
          <p:cNvSpPr>
            <a:spLocks noGrp="1"/>
          </p:cNvSpPr>
          <p:nvPr>
            <p:ph type="hdr" sz="quarter"/>
          </p:nvPr>
        </p:nvSpPr>
        <p:spPr/>
        <p:txBody>
          <a:bodyPr/>
          <a:lstStyle/>
          <a:p>
            <a:pPr>
              <a:defRPr/>
            </a:pPr>
            <a:r>
              <a:rPr lang="en-US" dirty="0"/>
              <a:t>Julie Ballinger, SWADAC Affiliate  juliedballinger@outlook.com                                    505-797-8612</a:t>
            </a:r>
          </a:p>
        </p:txBody>
      </p:sp>
      <p:sp>
        <p:nvSpPr>
          <p:cNvPr id="7" name="Footer Placeholder 6">
            <a:extLst>
              <a:ext uri="{FF2B5EF4-FFF2-40B4-BE49-F238E27FC236}">
                <a16:creationId xmlns:a16="http://schemas.microsoft.com/office/drawing/2014/main" id="{28BCFF6E-5CA0-4D27-A12D-35B681608353}"/>
              </a:ext>
            </a:extLst>
          </p:cNvPr>
          <p:cNvSpPr>
            <a:spLocks noGrp="1"/>
          </p:cNvSpPr>
          <p:nvPr>
            <p:ph type="ftr" sz="quarter" idx="4"/>
          </p:nvPr>
        </p:nvSpPr>
        <p:spPr/>
        <p:txBody>
          <a:bodyPr/>
          <a:lstStyle/>
          <a:p>
            <a:pPr>
              <a:defRPr/>
            </a:pPr>
            <a:r>
              <a:rPr lang="en-US" dirty="0"/>
              <a:t>Southwest ADA Center  www.southwestADA.org</a:t>
            </a:r>
          </a:p>
        </p:txBody>
      </p:sp>
    </p:spTree>
    <p:extLst>
      <p:ext uri="{BB962C8B-B14F-4D97-AF65-F5344CB8AC3E}">
        <p14:creationId xmlns:p14="http://schemas.microsoft.com/office/powerpoint/2010/main" val="4180203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16</a:t>
            </a:fld>
            <a:endParaRPr lang="en-US" dirty="0"/>
          </a:p>
        </p:txBody>
      </p:sp>
      <p:sp>
        <p:nvSpPr>
          <p:cNvPr id="4" name="Header Placeholder 3">
            <a:extLst>
              <a:ext uri="{FF2B5EF4-FFF2-40B4-BE49-F238E27FC236}">
                <a16:creationId xmlns:a16="http://schemas.microsoft.com/office/drawing/2014/main" id="{3AA0E265-22F9-4930-8E26-8A87FF4D8447}"/>
              </a:ext>
            </a:extLst>
          </p:cNvPr>
          <p:cNvSpPr>
            <a:spLocks noGrp="1"/>
          </p:cNvSpPr>
          <p:nvPr>
            <p:ph type="hdr" sz="quarter"/>
          </p:nvPr>
        </p:nvSpPr>
        <p:spPr/>
        <p:txBody>
          <a:bodyPr/>
          <a:lstStyle/>
          <a:p>
            <a:pPr>
              <a:defRPr/>
            </a:pPr>
            <a:r>
              <a:rPr lang="en-US" dirty="0"/>
              <a:t>Julie Ballinger, SWADAC Affiliate  juliedballinger@outlook.com                                    505-797-8612</a:t>
            </a:r>
          </a:p>
        </p:txBody>
      </p:sp>
      <p:sp>
        <p:nvSpPr>
          <p:cNvPr id="7" name="Footer Placeholder 6">
            <a:extLst>
              <a:ext uri="{FF2B5EF4-FFF2-40B4-BE49-F238E27FC236}">
                <a16:creationId xmlns:a16="http://schemas.microsoft.com/office/drawing/2014/main" id="{28BCFF6E-5CA0-4D27-A12D-35B681608353}"/>
              </a:ext>
            </a:extLst>
          </p:cNvPr>
          <p:cNvSpPr>
            <a:spLocks noGrp="1"/>
          </p:cNvSpPr>
          <p:nvPr>
            <p:ph type="ftr" sz="quarter" idx="4"/>
          </p:nvPr>
        </p:nvSpPr>
        <p:spPr/>
        <p:txBody>
          <a:bodyPr/>
          <a:lstStyle/>
          <a:p>
            <a:pPr>
              <a:defRPr/>
            </a:pPr>
            <a:r>
              <a:rPr lang="en-US" dirty="0"/>
              <a:t>Southwest ADA Center  www.southwestADA.org</a:t>
            </a:r>
          </a:p>
        </p:txBody>
      </p:sp>
    </p:spTree>
    <p:extLst>
      <p:ext uri="{BB962C8B-B14F-4D97-AF65-F5344CB8AC3E}">
        <p14:creationId xmlns:p14="http://schemas.microsoft.com/office/powerpoint/2010/main" val="413775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17</a:t>
            </a:fld>
            <a:endParaRPr lang="en-US" dirty="0"/>
          </a:p>
        </p:txBody>
      </p:sp>
    </p:spTree>
    <p:extLst>
      <p:ext uri="{BB962C8B-B14F-4D97-AF65-F5344CB8AC3E}">
        <p14:creationId xmlns:p14="http://schemas.microsoft.com/office/powerpoint/2010/main" val="1439523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18</a:t>
            </a:fld>
            <a:endParaRPr lang="en-US" dirty="0"/>
          </a:p>
        </p:txBody>
      </p:sp>
    </p:spTree>
    <p:extLst>
      <p:ext uri="{BB962C8B-B14F-4D97-AF65-F5344CB8AC3E}">
        <p14:creationId xmlns:p14="http://schemas.microsoft.com/office/powerpoint/2010/main" val="343559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19</a:t>
            </a:fld>
            <a:endParaRPr lang="en-US" dirty="0"/>
          </a:p>
        </p:txBody>
      </p:sp>
    </p:spTree>
    <p:extLst>
      <p:ext uri="{BB962C8B-B14F-4D97-AF65-F5344CB8AC3E}">
        <p14:creationId xmlns:p14="http://schemas.microsoft.com/office/powerpoint/2010/main" val="56542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2</a:t>
            </a:fld>
            <a:endParaRPr lang="en-US" dirty="0"/>
          </a:p>
        </p:txBody>
      </p:sp>
    </p:spTree>
    <p:extLst>
      <p:ext uri="{BB962C8B-B14F-4D97-AF65-F5344CB8AC3E}">
        <p14:creationId xmlns:p14="http://schemas.microsoft.com/office/powerpoint/2010/main" val="4198838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20</a:t>
            </a:fld>
            <a:endParaRPr lang="en-US" dirty="0"/>
          </a:p>
        </p:txBody>
      </p:sp>
    </p:spTree>
    <p:extLst>
      <p:ext uri="{BB962C8B-B14F-4D97-AF65-F5344CB8AC3E}">
        <p14:creationId xmlns:p14="http://schemas.microsoft.com/office/powerpoint/2010/main" val="2728204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21</a:t>
            </a:fld>
            <a:endParaRPr lang="en-US" dirty="0"/>
          </a:p>
        </p:txBody>
      </p:sp>
      <p:sp>
        <p:nvSpPr>
          <p:cNvPr id="4" name="Header Placeholder 3">
            <a:extLst>
              <a:ext uri="{FF2B5EF4-FFF2-40B4-BE49-F238E27FC236}">
                <a16:creationId xmlns:a16="http://schemas.microsoft.com/office/drawing/2014/main" id="{91811805-3A5F-499B-A1DF-56D4F580272A}"/>
              </a:ext>
            </a:extLst>
          </p:cNvPr>
          <p:cNvSpPr>
            <a:spLocks noGrp="1"/>
          </p:cNvSpPr>
          <p:nvPr>
            <p:ph type="hdr" sz="quarter"/>
          </p:nvPr>
        </p:nvSpPr>
        <p:spPr/>
        <p:txBody>
          <a:bodyPr/>
          <a:lstStyle/>
          <a:p>
            <a:pPr>
              <a:defRPr/>
            </a:pPr>
            <a:r>
              <a:rPr lang="en-US" dirty="0"/>
              <a:t>Julie Ballinger, SWADAC Affiliate  juliedballinger@outlook.com                                    505-797-8612</a:t>
            </a:r>
          </a:p>
        </p:txBody>
      </p:sp>
      <p:sp>
        <p:nvSpPr>
          <p:cNvPr id="7" name="Footer Placeholder 6">
            <a:extLst>
              <a:ext uri="{FF2B5EF4-FFF2-40B4-BE49-F238E27FC236}">
                <a16:creationId xmlns:a16="http://schemas.microsoft.com/office/drawing/2014/main" id="{8CA2F900-9142-4708-88E4-64AE0706B92F}"/>
              </a:ext>
            </a:extLst>
          </p:cNvPr>
          <p:cNvSpPr>
            <a:spLocks noGrp="1"/>
          </p:cNvSpPr>
          <p:nvPr>
            <p:ph type="ftr" sz="quarter" idx="4"/>
          </p:nvPr>
        </p:nvSpPr>
        <p:spPr/>
        <p:txBody>
          <a:bodyPr/>
          <a:lstStyle/>
          <a:p>
            <a:pPr>
              <a:defRPr/>
            </a:pPr>
            <a:r>
              <a:rPr lang="en-US" dirty="0"/>
              <a:t>Southwest ADA Center  www.southwestADA.org</a:t>
            </a:r>
          </a:p>
        </p:txBody>
      </p:sp>
    </p:spTree>
    <p:extLst>
      <p:ext uri="{BB962C8B-B14F-4D97-AF65-F5344CB8AC3E}">
        <p14:creationId xmlns:p14="http://schemas.microsoft.com/office/powerpoint/2010/main" val="4180203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22</a:t>
            </a:fld>
            <a:endParaRPr lang="en-US" dirty="0"/>
          </a:p>
        </p:txBody>
      </p:sp>
      <p:sp>
        <p:nvSpPr>
          <p:cNvPr id="4" name="Header Placeholder 3">
            <a:extLst>
              <a:ext uri="{FF2B5EF4-FFF2-40B4-BE49-F238E27FC236}">
                <a16:creationId xmlns:a16="http://schemas.microsoft.com/office/drawing/2014/main" id="{F0A59773-9121-42CD-AA8B-9B6F8110B0D9}"/>
              </a:ext>
            </a:extLst>
          </p:cNvPr>
          <p:cNvSpPr>
            <a:spLocks noGrp="1"/>
          </p:cNvSpPr>
          <p:nvPr>
            <p:ph type="hdr" sz="quarter"/>
          </p:nvPr>
        </p:nvSpPr>
        <p:spPr/>
        <p:txBody>
          <a:bodyPr/>
          <a:lstStyle/>
          <a:p>
            <a:pPr>
              <a:defRPr/>
            </a:pPr>
            <a:r>
              <a:rPr lang="en-US" dirty="0"/>
              <a:t>Julie Ballinger, SWADAC Affiliate  juliedballinger@outlook.com                                    505-797-8612</a:t>
            </a:r>
          </a:p>
        </p:txBody>
      </p:sp>
      <p:sp>
        <p:nvSpPr>
          <p:cNvPr id="7" name="Footer Placeholder 6">
            <a:extLst>
              <a:ext uri="{FF2B5EF4-FFF2-40B4-BE49-F238E27FC236}">
                <a16:creationId xmlns:a16="http://schemas.microsoft.com/office/drawing/2014/main" id="{3A8023C6-2485-4C52-B529-D93E9CE076E4}"/>
              </a:ext>
            </a:extLst>
          </p:cNvPr>
          <p:cNvSpPr>
            <a:spLocks noGrp="1"/>
          </p:cNvSpPr>
          <p:nvPr>
            <p:ph type="ftr" sz="quarter" idx="4"/>
          </p:nvPr>
        </p:nvSpPr>
        <p:spPr/>
        <p:txBody>
          <a:bodyPr/>
          <a:lstStyle/>
          <a:p>
            <a:pPr>
              <a:defRPr/>
            </a:pPr>
            <a:r>
              <a:rPr lang="en-US" dirty="0"/>
              <a:t>Southwest ADA Center  www.southwestADA.org</a:t>
            </a:r>
          </a:p>
        </p:txBody>
      </p:sp>
    </p:spTree>
    <p:extLst>
      <p:ext uri="{BB962C8B-B14F-4D97-AF65-F5344CB8AC3E}">
        <p14:creationId xmlns:p14="http://schemas.microsoft.com/office/powerpoint/2010/main" val="2226897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Southwest ADA Center                                   www.southwestada.org</a:t>
            </a:r>
          </a:p>
        </p:txBody>
      </p:sp>
      <p:sp>
        <p:nvSpPr>
          <p:cNvPr id="6" name="Footer Placeholder 5"/>
          <p:cNvSpPr>
            <a:spLocks noGrp="1"/>
          </p:cNvSpPr>
          <p:nvPr>
            <p:ph type="ftr" sz="quarter" idx="4"/>
          </p:nvPr>
        </p:nvSpPr>
        <p:spPr/>
        <p:txBody>
          <a:bodyPr/>
          <a:lstStyle/>
          <a:p>
            <a:r>
              <a:rPr lang="en-US" dirty="0"/>
              <a:t>Julie Ballinger, Affiliate                                  (505)797.8612  juliedballinger@outlook.com</a:t>
            </a:r>
          </a:p>
        </p:txBody>
      </p:sp>
      <p:sp>
        <p:nvSpPr>
          <p:cNvPr id="7" name="Slide Number Placeholder 6"/>
          <p:cNvSpPr>
            <a:spLocks noGrp="1"/>
          </p:cNvSpPr>
          <p:nvPr>
            <p:ph type="sldNum" sz="quarter" idx="5"/>
          </p:nvPr>
        </p:nvSpPr>
        <p:spPr/>
        <p:txBody>
          <a:bodyPr/>
          <a:lstStyle/>
          <a:p>
            <a:fld id="{413FE53A-4EB3-45AD-B00A-058D2AD1F1CB}" type="slidenum">
              <a:rPr lang="en-US" smtClean="0"/>
              <a:pPr/>
              <a:t>23</a:t>
            </a:fld>
            <a:endParaRPr lang="en-US" dirty="0"/>
          </a:p>
        </p:txBody>
      </p:sp>
    </p:spTree>
    <p:extLst>
      <p:ext uri="{BB962C8B-B14F-4D97-AF65-F5344CB8AC3E}">
        <p14:creationId xmlns:p14="http://schemas.microsoft.com/office/powerpoint/2010/main" val="1135182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51279" indent="-288953">
              <a:defRPr>
                <a:solidFill>
                  <a:schemeClr val="tx1"/>
                </a:solidFill>
                <a:latin typeface="Times New Roman" pitchFamily="18" charset="0"/>
              </a:defRPr>
            </a:lvl2pPr>
            <a:lvl3pPr marL="1155814" indent="-231162">
              <a:defRPr>
                <a:solidFill>
                  <a:schemeClr val="tx1"/>
                </a:solidFill>
                <a:latin typeface="Times New Roman" pitchFamily="18" charset="0"/>
              </a:defRPr>
            </a:lvl3pPr>
            <a:lvl4pPr marL="1618140" indent="-231162">
              <a:defRPr>
                <a:solidFill>
                  <a:schemeClr val="tx1"/>
                </a:solidFill>
                <a:latin typeface="Times New Roman" pitchFamily="18" charset="0"/>
              </a:defRPr>
            </a:lvl4pPr>
            <a:lvl5pPr marL="2080466" indent="-231162">
              <a:defRPr>
                <a:solidFill>
                  <a:schemeClr val="tx1"/>
                </a:solidFill>
                <a:latin typeface="Times New Roman" pitchFamily="18" charset="0"/>
              </a:defRPr>
            </a:lvl5pPr>
            <a:lvl6pPr marL="2542791" indent="-231162" eaLnBrk="0" fontAlgn="base" hangingPunct="0">
              <a:spcBef>
                <a:spcPct val="0"/>
              </a:spcBef>
              <a:spcAft>
                <a:spcPct val="0"/>
              </a:spcAft>
              <a:defRPr>
                <a:solidFill>
                  <a:schemeClr val="tx1"/>
                </a:solidFill>
                <a:latin typeface="Times New Roman" pitchFamily="18" charset="0"/>
              </a:defRPr>
            </a:lvl6pPr>
            <a:lvl7pPr marL="3005117" indent="-231162" eaLnBrk="0" fontAlgn="base" hangingPunct="0">
              <a:spcBef>
                <a:spcPct val="0"/>
              </a:spcBef>
              <a:spcAft>
                <a:spcPct val="0"/>
              </a:spcAft>
              <a:defRPr>
                <a:solidFill>
                  <a:schemeClr val="tx1"/>
                </a:solidFill>
                <a:latin typeface="Times New Roman" pitchFamily="18" charset="0"/>
              </a:defRPr>
            </a:lvl7pPr>
            <a:lvl8pPr marL="3467443" indent="-231162" eaLnBrk="0" fontAlgn="base" hangingPunct="0">
              <a:spcBef>
                <a:spcPct val="0"/>
              </a:spcBef>
              <a:spcAft>
                <a:spcPct val="0"/>
              </a:spcAft>
              <a:defRPr>
                <a:solidFill>
                  <a:schemeClr val="tx1"/>
                </a:solidFill>
                <a:latin typeface="Times New Roman" pitchFamily="18" charset="0"/>
              </a:defRPr>
            </a:lvl8pPr>
            <a:lvl9pPr marL="3929769" indent="-231162" eaLnBrk="0" fontAlgn="base" hangingPunct="0">
              <a:spcBef>
                <a:spcPct val="0"/>
              </a:spcBef>
              <a:spcAft>
                <a:spcPct val="0"/>
              </a:spcAft>
              <a:defRPr>
                <a:solidFill>
                  <a:schemeClr val="tx1"/>
                </a:solidFill>
                <a:latin typeface="Times New Roman" pitchFamily="18" charset="0"/>
              </a:defRPr>
            </a:lvl9pPr>
          </a:lstStyle>
          <a:p>
            <a:fld id="{65050F98-1744-43F4-87BC-2B1C222DD8EC}" type="slidenum">
              <a:rPr lang="en-US" altLang="en-US" smtClean="0">
                <a:latin typeface="Arial" charset="0"/>
              </a:rPr>
              <a:pPr/>
              <a:t>24</a:t>
            </a:fld>
            <a:endParaRPr lang="en-US" altLang="en-US" dirty="0">
              <a:latin typeface="Arial" charset="0"/>
            </a:endParaRPr>
          </a:p>
        </p:txBody>
      </p:sp>
      <p:sp>
        <p:nvSpPr>
          <p:cNvPr id="80899" name="Rectangle 2"/>
          <p:cNvSpPr>
            <a:spLocks noGrp="1" noRot="1" noChangeAspect="1" noChangeArrowheads="1" noTextEdit="1"/>
          </p:cNvSpPr>
          <p:nvPr>
            <p:ph type="sldImg"/>
          </p:nvPr>
        </p:nvSpPr>
        <p:spPr>
          <a:xfrm>
            <a:off x="1212850" y="700088"/>
            <a:ext cx="4676775" cy="3508375"/>
          </a:xfrm>
          <a:ln/>
        </p:spPr>
      </p:sp>
      <p:sp>
        <p:nvSpPr>
          <p:cNvPr id="80900" name="Rectangle 3"/>
          <p:cNvSpPr>
            <a:spLocks noGrp="1" noChangeArrowheads="1"/>
          </p:cNvSpPr>
          <p:nvPr>
            <p:ph type="body" idx="1"/>
          </p:nvPr>
        </p:nvSpPr>
        <p:spPr>
          <a:xfrm>
            <a:off x="947320" y="4456961"/>
            <a:ext cx="5207838" cy="4229303"/>
          </a:xfrm>
          <a:noFill/>
        </p:spPr>
        <p:txBody>
          <a:bodyPr/>
          <a:lstStyle/>
          <a:p>
            <a:endParaRPr lang="en-US" altLang="en-US" dirty="0">
              <a:latin typeface="Arial" panose="020B0604020202020204" pitchFamily="34" charset="0"/>
              <a:cs typeface="Arial" panose="020B0604020202020204" pitchFamily="34" charset="0"/>
            </a:endParaRPr>
          </a:p>
        </p:txBody>
      </p:sp>
      <p:sp>
        <p:nvSpPr>
          <p:cNvPr id="2" name="Header Placeholder 1">
            <a:extLst>
              <a:ext uri="{FF2B5EF4-FFF2-40B4-BE49-F238E27FC236}">
                <a16:creationId xmlns:a16="http://schemas.microsoft.com/office/drawing/2014/main" id="{5EE7ECC0-53B8-4995-BAB2-EF1E6B71BCC0}"/>
              </a:ext>
            </a:extLst>
          </p:cNvPr>
          <p:cNvSpPr>
            <a:spLocks noGrp="1"/>
          </p:cNvSpPr>
          <p:nvPr>
            <p:ph type="hdr" sz="quarter"/>
          </p:nvPr>
        </p:nvSpPr>
        <p:spPr/>
        <p:txBody>
          <a:bodyPr/>
          <a:lstStyle/>
          <a:p>
            <a:pPr>
              <a:defRPr/>
            </a:pPr>
            <a:r>
              <a:rPr lang="en-US" dirty="0"/>
              <a:t>Julie Ballinger, SWADAC Affiliate                                 juliedballinger@outlook.com                                        505.797.8612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CF72C-55CB-9DA5-3036-1829298E4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30661-F04D-F21A-6967-40936460A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4650E-1EF9-FB81-24F4-0A0F5F4A26DA}"/>
              </a:ext>
            </a:extLst>
          </p:cNvPr>
          <p:cNvSpPr>
            <a:spLocks noGrp="1"/>
          </p:cNvSpPr>
          <p:nvPr>
            <p:ph type="body" idx="1"/>
          </p:nvPr>
        </p:nvSpPr>
        <p:spPr/>
        <p:txBody>
          <a:bodyPr/>
          <a:lstStyle/>
          <a:p>
            <a:endParaRPr lang="en-US" dirty="0"/>
          </a:p>
          <a:p>
            <a:endParaRPr lang="en-US" dirty="0"/>
          </a:p>
          <a:p>
            <a:pPr defTabSz="924652">
              <a:defRPr/>
            </a:pPr>
            <a:endParaRPr lang="en-US" dirty="0"/>
          </a:p>
          <a:p>
            <a:endParaRPr lang="en-US" dirty="0"/>
          </a:p>
        </p:txBody>
      </p:sp>
      <p:sp>
        <p:nvSpPr>
          <p:cNvPr id="6" name="Slide Number Placeholder 5">
            <a:extLst>
              <a:ext uri="{FF2B5EF4-FFF2-40B4-BE49-F238E27FC236}">
                <a16:creationId xmlns:a16="http://schemas.microsoft.com/office/drawing/2014/main" id="{0730FEAD-42F5-EEEB-5B96-0BAD7E9B2193}"/>
              </a:ext>
            </a:extLst>
          </p:cNvPr>
          <p:cNvSpPr>
            <a:spLocks noGrp="1"/>
          </p:cNvSpPr>
          <p:nvPr>
            <p:ph type="sldNum" sz="quarter" idx="12"/>
          </p:nvPr>
        </p:nvSpPr>
        <p:spPr/>
        <p:txBody>
          <a:bodyPr/>
          <a:lstStyle/>
          <a:p>
            <a:pPr>
              <a:defRPr/>
            </a:pPr>
            <a:fld id="{B511FDD0-C871-4AF7-8654-47DBCF71E4E8}" type="slidenum">
              <a:rPr lang="en-US" smtClean="0"/>
              <a:pPr>
                <a:defRPr/>
              </a:pPr>
              <a:t>25</a:t>
            </a:fld>
            <a:endParaRPr lang="en-US" dirty="0"/>
          </a:p>
        </p:txBody>
      </p:sp>
      <p:sp>
        <p:nvSpPr>
          <p:cNvPr id="5" name="Footer Placeholder 4">
            <a:extLst>
              <a:ext uri="{FF2B5EF4-FFF2-40B4-BE49-F238E27FC236}">
                <a16:creationId xmlns:a16="http://schemas.microsoft.com/office/drawing/2014/main" id="{51F36634-EE8D-C80B-B4EE-83D36B3B502E}"/>
              </a:ext>
            </a:extLst>
          </p:cNvPr>
          <p:cNvSpPr>
            <a:spLocks noGrp="1"/>
          </p:cNvSpPr>
          <p:nvPr>
            <p:ph type="ftr" sz="quarter" idx="4"/>
          </p:nvPr>
        </p:nvSpPr>
        <p:spPr/>
        <p:txBody>
          <a:bodyPr/>
          <a:lstStyle/>
          <a:p>
            <a:pPr>
              <a:defRPr/>
            </a:pPr>
            <a:r>
              <a:rPr lang="en-US" dirty="0"/>
              <a:t>Southwest ADA Center  www.southwestADA.org</a:t>
            </a:r>
          </a:p>
        </p:txBody>
      </p:sp>
    </p:spTree>
    <p:extLst>
      <p:ext uri="{BB962C8B-B14F-4D97-AF65-F5344CB8AC3E}">
        <p14:creationId xmlns:p14="http://schemas.microsoft.com/office/powerpoint/2010/main" val="1112011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26</a:t>
            </a:fld>
            <a:endParaRPr lang="en-US" dirty="0"/>
          </a:p>
        </p:txBody>
      </p:sp>
      <p:sp>
        <p:nvSpPr>
          <p:cNvPr id="4" name="Header Placeholder 3">
            <a:extLst>
              <a:ext uri="{FF2B5EF4-FFF2-40B4-BE49-F238E27FC236}">
                <a16:creationId xmlns:a16="http://schemas.microsoft.com/office/drawing/2014/main" id="{DB831531-D3D3-4420-A8C8-24E343041A7C}"/>
              </a:ext>
            </a:extLst>
          </p:cNvPr>
          <p:cNvSpPr>
            <a:spLocks noGrp="1"/>
          </p:cNvSpPr>
          <p:nvPr>
            <p:ph type="hdr" sz="quarter"/>
          </p:nvPr>
        </p:nvSpPr>
        <p:spPr/>
        <p:txBody>
          <a:bodyPr/>
          <a:lstStyle/>
          <a:p>
            <a:pPr>
              <a:defRPr/>
            </a:pPr>
            <a:r>
              <a:rPr lang="en-US" dirty="0"/>
              <a:t>Julie Ballinger, SWADAC Affiliate  juliedballinger@outlook.com                                    505-797-8612</a:t>
            </a:r>
          </a:p>
        </p:txBody>
      </p:sp>
      <p:sp>
        <p:nvSpPr>
          <p:cNvPr id="7" name="Footer Placeholder 6">
            <a:extLst>
              <a:ext uri="{FF2B5EF4-FFF2-40B4-BE49-F238E27FC236}">
                <a16:creationId xmlns:a16="http://schemas.microsoft.com/office/drawing/2014/main" id="{7733D471-5C4D-467A-B2FC-47F7AF2B8FA0}"/>
              </a:ext>
            </a:extLst>
          </p:cNvPr>
          <p:cNvSpPr>
            <a:spLocks noGrp="1"/>
          </p:cNvSpPr>
          <p:nvPr>
            <p:ph type="ftr" sz="quarter" idx="4"/>
          </p:nvPr>
        </p:nvSpPr>
        <p:spPr/>
        <p:txBody>
          <a:bodyPr/>
          <a:lstStyle/>
          <a:p>
            <a:pPr>
              <a:defRPr/>
            </a:pPr>
            <a:r>
              <a:rPr lang="en-US" dirty="0"/>
              <a:t>Southwest ADA Center  www.southwestADA.org</a:t>
            </a:r>
          </a:p>
        </p:txBody>
      </p:sp>
    </p:spTree>
    <p:extLst>
      <p:ext uri="{BB962C8B-B14F-4D97-AF65-F5344CB8AC3E}">
        <p14:creationId xmlns:p14="http://schemas.microsoft.com/office/powerpoint/2010/main" val="1530161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Southwest ADA Center                                   www.southwestada.org</a:t>
            </a:r>
          </a:p>
        </p:txBody>
      </p:sp>
      <p:sp>
        <p:nvSpPr>
          <p:cNvPr id="6" name="Footer Placeholder 5"/>
          <p:cNvSpPr>
            <a:spLocks noGrp="1"/>
          </p:cNvSpPr>
          <p:nvPr>
            <p:ph type="ftr" sz="quarter" idx="4"/>
          </p:nvPr>
        </p:nvSpPr>
        <p:spPr/>
        <p:txBody>
          <a:bodyPr/>
          <a:lstStyle/>
          <a:p>
            <a:r>
              <a:rPr lang="en-US" dirty="0"/>
              <a:t>Julie Ballinger, Affiliate                                  (505)797.8612  juliedballinger@outlook.com</a:t>
            </a:r>
          </a:p>
        </p:txBody>
      </p:sp>
      <p:sp>
        <p:nvSpPr>
          <p:cNvPr id="7" name="Slide Number Placeholder 6"/>
          <p:cNvSpPr>
            <a:spLocks noGrp="1"/>
          </p:cNvSpPr>
          <p:nvPr>
            <p:ph type="sldNum" sz="quarter" idx="5"/>
          </p:nvPr>
        </p:nvSpPr>
        <p:spPr/>
        <p:txBody>
          <a:bodyPr/>
          <a:lstStyle/>
          <a:p>
            <a:fld id="{413FE53A-4EB3-45AD-B00A-058D2AD1F1CB}" type="slidenum">
              <a:rPr lang="en-US" smtClean="0"/>
              <a:pPr/>
              <a:t>27</a:t>
            </a:fld>
            <a:endParaRPr lang="en-US" dirty="0"/>
          </a:p>
        </p:txBody>
      </p:sp>
    </p:spTree>
    <p:extLst>
      <p:ext uri="{BB962C8B-B14F-4D97-AF65-F5344CB8AC3E}">
        <p14:creationId xmlns:p14="http://schemas.microsoft.com/office/powerpoint/2010/main" val="3822842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Southwest ADA Center                                   www.southwestada.org</a:t>
            </a:r>
          </a:p>
        </p:txBody>
      </p:sp>
      <p:sp>
        <p:nvSpPr>
          <p:cNvPr id="6" name="Footer Placeholder 5"/>
          <p:cNvSpPr>
            <a:spLocks noGrp="1"/>
          </p:cNvSpPr>
          <p:nvPr>
            <p:ph type="ftr" sz="quarter" idx="4"/>
          </p:nvPr>
        </p:nvSpPr>
        <p:spPr/>
        <p:txBody>
          <a:bodyPr/>
          <a:lstStyle/>
          <a:p>
            <a:r>
              <a:rPr lang="en-US" dirty="0"/>
              <a:t>Julie Ballinger, Affiliate                                  (505)797.8612  juliedballinger@outlook.com</a:t>
            </a:r>
          </a:p>
        </p:txBody>
      </p:sp>
      <p:sp>
        <p:nvSpPr>
          <p:cNvPr id="7" name="Slide Number Placeholder 6"/>
          <p:cNvSpPr>
            <a:spLocks noGrp="1"/>
          </p:cNvSpPr>
          <p:nvPr>
            <p:ph type="sldNum" sz="quarter" idx="5"/>
          </p:nvPr>
        </p:nvSpPr>
        <p:spPr/>
        <p:txBody>
          <a:bodyPr/>
          <a:lstStyle/>
          <a:p>
            <a:fld id="{413FE53A-4EB3-45AD-B00A-058D2AD1F1CB}" type="slidenum">
              <a:rPr lang="en-US" smtClean="0"/>
              <a:pPr/>
              <a:t>28</a:t>
            </a:fld>
            <a:endParaRPr lang="en-US" dirty="0"/>
          </a:p>
        </p:txBody>
      </p:sp>
    </p:spTree>
    <p:extLst>
      <p:ext uri="{BB962C8B-B14F-4D97-AF65-F5344CB8AC3E}">
        <p14:creationId xmlns:p14="http://schemas.microsoft.com/office/powerpoint/2010/main" val="1046533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29</a:t>
            </a:fld>
            <a:endParaRPr lang="en-US" dirty="0"/>
          </a:p>
        </p:txBody>
      </p:sp>
      <p:sp>
        <p:nvSpPr>
          <p:cNvPr id="4" name="Header Placeholder 3">
            <a:extLst>
              <a:ext uri="{FF2B5EF4-FFF2-40B4-BE49-F238E27FC236}">
                <a16:creationId xmlns:a16="http://schemas.microsoft.com/office/drawing/2014/main" id="{0A49F666-554C-4F81-A601-F8CF29931BA6}"/>
              </a:ext>
            </a:extLst>
          </p:cNvPr>
          <p:cNvSpPr>
            <a:spLocks noGrp="1"/>
          </p:cNvSpPr>
          <p:nvPr>
            <p:ph type="hdr" sz="quarter"/>
          </p:nvPr>
        </p:nvSpPr>
        <p:spPr/>
        <p:txBody>
          <a:bodyPr/>
          <a:lstStyle/>
          <a:p>
            <a:pPr>
              <a:defRPr/>
            </a:pPr>
            <a:r>
              <a:rPr lang="en-US" dirty="0"/>
              <a:t>Julie Ballinger, SWADAC Affiliate                                 juliedballinger@outlook.com                                        505.797.8612</a:t>
            </a:r>
          </a:p>
        </p:txBody>
      </p:sp>
    </p:spTree>
    <p:extLst>
      <p:ext uri="{BB962C8B-B14F-4D97-AF65-F5344CB8AC3E}">
        <p14:creationId xmlns:p14="http://schemas.microsoft.com/office/powerpoint/2010/main" val="264667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3</a:t>
            </a:fld>
            <a:endParaRPr lang="en-US" dirty="0"/>
          </a:p>
        </p:txBody>
      </p:sp>
    </p:spTree>
    <p:extLst>
      <p:ext uri="{BB962C8B-B14F-4D97-AF65-F5344CB8AC3E}">
        <p14:creationId xmlns:p14="http://schemas.microsoft.com/office/powerpoint/2010/main" val="2136469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30</a:t>
            </a:fld>
            <a:endParaRPr lang="en-US" dirty="0"/>
          </a:p>
        </p:txBody>
      </p:sp>
      <p:sp>
        <p:nvSpPr>
          <p:cNvPr id="4" name="Footer Placeholder 3">
            <a:extLst>
              <a:ext uri="{FF2B5EF4-FFF2-40B4-BE49-F238E27FC236}">
                <a16:creationId xmlns:a16="http://schemas.microsoft.com/office/drawing/2014/main" id="{33FE4119-7D1A-4E60-B919-6533B0AB467A}"/>
              </a:ext>
            </a:extLst>
          </p:cNvPr>
          <p:cNvSpPr>
            <a:spLocks noGrp="1"/>
          </p:cNvSpPr>
          <p:nvPr>
            <p:ph type="ftr" sz="quarter" idx="4"/>
          </p:nvPr>
        </p:nvSpPr>
        <p:spPr/>
        <p:txBody>
          <a:bodyPr/>
          <a:lstStyle/>
          <a:p>
            <a:pPr>
              <a:defRPr/>
            </a:pPr>
            <a:r>
              <a:rPr lang="en-US" dirty="0"/>
              <a:t>Southwest ADA Center  www.southwestADA.org</a:t>
            </a:r>
          </a:p>
        </p:txBody>
      </p:sp>
    </p:spTree>
    <p:extLst>
      <p:ext uri="{BB962C8B-B14F-4D97-AF65-F5344CB8AC3E}">
        <p14:creationId xmlns:p14="http://schemas.microsoft.com/office/powerpoint/2010/main" val="648791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31</a:t>
            </a:fld>
            <a:endParaRPr lang="en-US" dirty="0"/>
          </a:p>
        </p:txBody>
      </p:sp>
    </p:spTree>
    <p:extLst>
      <p:ext uri="{BB962C8B-B14F-4D97-AF65-F5344CB8AC3E}">
        <p14:creationId xmlns:p14="http://schemas.microsoft.com/office/powerpoint/2010/main" val="3384913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D0EB-24CF-7CD3-0CF6-99712BA00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2C411-EB24-32EE-D3C6-C5D53B8E1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53DF10-8A58-61C6-BD36-C53BCD05CF27}"/>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D45642C9-F1E9-60E6-842F-3FD9B8566AE3}"/>
              </a:ext>
            </a:extLst>
          </p:cNvPr>
          <p:cNvSpPr>
            <a:spLocks noGrp="1"/>
          </p:cNvSpPr>
          <p:nvPr>
            <p:ph type="hdr" sz="quarter"/>
          </p:nvPr>
        </p:nvSpPr>
        <p:spPr/>
        <p:txBody>
          <a:bodyPr/>
          <a:lstStyle/>
          <a:p>
            <a:r>
              <a:rPr lang="en-US"/>
              <a:t>Southwest ADA Center                                   www.southwestada.org</a:t>
            </a:r>
            <a:endParaRPr lang="en-US" dirty="0"/>
          </a:p>
        </p:txBody>
      </p:sp>
      <p:sp>
        <p:nvSpPr>
          <p:cNvPr id="6" name="Slide Number Placeholder 5">
            <a:extLst>
              <a:ext uri="{FF2B5EF4-FFF2-40B4-BE49-F238E27FC236}">
                <a16:creationId xmlns:a16="http://schemas.microsoft.com/office/drawing/2014/main" id="{F5B786D4-E2AD-A23B-DEC4-3363E75C1FDF}"/>
              </a:ext>
            </a:extLst>
          </p:cNvPr>
          <p:cNvSpPr>
            <a:spLocks noGrp="1"/>
          </p:cNvSpPr>
          <p:nvPr>
            <p:ph type="sldNum" sz="quarter" idx="5"/>
          </p:nvPr>
        </p:nvSpPr>
        <p:spPr/>
        <p:txBody>
          <a:bodyPr/>
          <a:lstStyle/>
          <a:p>
            <a:fld id="{413FE53A-4EB3-45AD-B00A-058D2AD1F1CB}" type="slidenum">
              <a:rPr lang="en-US" smtClean="0"/>
              <a:pPr/>
              <a:t>32</a:t>
            </a:fld>
            <a:endParaRPr lang="en-US" dirty="0"/>
          </a:p>
        </p:txBody>
      </p:sp>
    </p:spTree>
    <p:extLst>
      <p:ext uri="{BB962C8B-B14F-4D97-AF65-F5344CB8AC3E}">
        <p14:creationId xmlns:p14="http://schemas.microsoft.com/office/powerpoint/2010/main" val="3980887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Julie Ballinger, SWADAC Affiliate  juliedballinger@outlook.com                                    505-797-8612</a:t>
            </a:r>
          </a:p>
        </p:txBody>
      </p:sp>
      <p:sp>
        <p:nvSpPr>
          <p:cNvPr id="5" name="Footer Placeholder 4"/>
          <p:cNvSpPr>
            <a:spLocks noGrp="1"/>
          </p:cNvSpPr>
          <p:nvPr>
            <p:ph type="ftr" sz="quarter" idx="11"/>
          </p:nvPr>
        </p:nvSpPr>
        <p:spPr/>
        <p:txBody>
          <a:bodyPr/>
          <a:lstStyle/>
          <a:p>
            <a:pPr>
              <a:defRPr/>
            </a:pPr>
            <a:r>
              <a:rPr lang="en-US" dirty="0"/>
              <a:t>Southwest ADA Center  www.southwestADA.org</a:t>
            </a:r>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33</a:t>
            </a:fld>
            <a:endParaRPr lang="en-US" dirty="0"/>
          </a:p>
        </p:txBody>
      </p:sp>
    </p:spTree>
    <p:extLst>
      <p:ext uri="{BB962C8B-B14F-4D97-AF65-F5344CB8AC3E}">
        <p14:creationId xmlns:p14="http://schemas.microsoft.com/office/powerpoint/2010/main" val="1613489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34</a:t>
            </a:fld>
            <a:endParaRPr lang="en-US" dirty="0"/>
          </a:p>
        </p:txBody>
      </p:sp>
      <p:sp>
        <p:nvSpPr>
          <p:cNvPr id="4" name="Header Placeholder 3">
            <a:extLst>
              <a:ext uri="{FF2B5EF4-FFF2-40B4-BE49-F238E27FC236}">
                <a16:creationId xmlns:a16="http://schemas.microsoft.com/office/drawing/2014/main" id="{F0A59773-9121-42CD-AA8B-9B6F8110B0D9}"/>
              </a:ext>
            </a:extLst>
          </p:cNvPr>
          <p:cNvSpPr>
            <a:spLocks noGrp="1"/>
          </p:cNvSpPr>
          <p:nvPr>
            <p:ph type="hdr" sz="quarter"/>
          </p:nvPr>
        </p:nvSpPr>
        <p:spPr/>
        <p:txBody>
          <a:bodyPr/>
          <a:lstStyle/>
          <a:p>
            <a:pPr>
              <a:defRPr/>
            </a:pPr>
            <a:r>
              <a:rPr lang="en-US" dirty="0"/>
              <a:t>Julie Ballinger, SWADAC Affiliate  juliedballinger@outlook.com                                    505-797-8612</a:t>
            </a:r>
          </a:p>
        </p:txBody>
      </p:sp>
      <p:sp>
        <p:nvSpPr>
          <p:cNvPr id="7" name="Footer Placeholder 6">
            <a:extLst>
              <a:ext uri="{FF2B5EF4-FFF2-40B4-BE49-F238E27FC236}">
                <a16:creationId xmlns:a16="http://schemas.microsoft.com/office/drawing/2014/main" id="{3A8023C6-2485-4C52-B529-D93E9CE076E4}"/>
              </a:ext>
            </a:extLst>
          </p:cNvPr>
          <p:cNvSpPr>
            <a:spLocks noGrp="1"/>
          </p:cNvSpPr>
          <p:nvPr>
            <p:ph type="ftr" sz="quarter" idx="4"/>
          </p:nvPr>
        </p:nvSpPr>
        <p:spPr/>
        <p:txBody>
          <a:bodyPr/>
          <a:lstStyle/>
          <a:p>
            <a:pPr>
              <a:defRPr/>
            </a:pPr>
            <a:r>
              <a:rPr lang="en-US" dirty="0"/>
              <a:t>Southwest ADA Center  www.southwestADA.org</a:t>
            </a:r>
          </a:p>
        </p:txBody>
      </p:sp>
    </p:spTree>
    <p:extLst>
      <p:ext uri="{BB962C8B-B14F-4D97-AF65-F5344CB8AC3E}">
        <p14:creationId xmlns:p14="http://schemas.microsoft.com/office/powerpoint/2010/main" val="3331083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35</a:t>
            </a:fld>
            <a:endParaRPr lang="en-US" dirty="0"/>
          </a:p>
        </p:txBody>
      </p:sp>
    </p:spTree>
    <p:extLst>
      <p:ext uri="{BB962C8B-B14F-4D97-AF65-F5344CB8AC3E}">
        <p14:creationId xmlns:p14="http://schemas.microsoft.com/office/powerpoint/2010/main" val="4046411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36</a:t>
            </a:fld>
            <a:endParaRPr lang="en-US" dirty="0"/>
          </a:p>
        </p:txBody>
      </p:sp>
    </p:spTree>
    <p:extLst>
      <p:ext uri="{BB962C8B-B14F-4D97-AF65-F5344CB8AC3E}">
        <p14:creationId xmlns:p14="http://schemas.microsoft.com/office/powerpoint/2010/main" val="1347485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3C215A8-B81A-4796-9BCD-B607C1A9CD78}" type="slidenum">
              <a:rPr lang="en-US" smtClean="0"/>
              <a:pPr>
                <a:defRPr/>
              </a:pPr>
              <a:t>37</a:t>
            </a:fld>
            <a:endParaRPr lang="en-US" dirty="0"/>
          </a:p>
        </p:txBody>
      </p:sp>
    </p:spTree>
    <p:extLst>
      <p:ext uri="{BB962C8B-B14F-4D97-AF65-F5344CB8AC3E}">
        <p14:creationId xmlns:p14="http://schemas.microsoft.com/office/powerpoint/2010/main" val="231261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38</a:t>
            </a:fld>
            <a:endParaRPr lang="en-US" dirty="0"/>
          </a:p>
        </p:txBody>
      </p:sp>
    </p:spTree>
    <p:extLst>
      <p:ext uri="{BB962C8B-B14F-4D97-AF65-F5344CB8AC3E}">
        <p14:creationId xmlns:p14="http://schemas.microsoft.com/office/powerpoint/2010/main" val="3245922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39</a:t>
            </a:fld>
            <a:endParaRPr lang="en-US" dirty="0"/>
          </a:p>
        </p:txBody>
      </p:sp>
    </p:spTree>
    <p:extLst>
      <p:ext uri="{BB962C8B-B14F-4D97-AF65-F5344CB8AC3E}">
        <p14:creationId xmlns:p14="http://schemas.microsoft.com/office/powerpoint/2010/main" val="116378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51204" indent="-288925">
              <a:defRPr>
                <a:solidFill>
                  <a:schemeClr val="tx1"/>
                </a:solidFill>
                <a:latin typeface="Times New Roman" pitchFamily="18" charset="0"/>
              </a:defRPr>
            </a:lvl2pPr>
            <a:lvl3pPr marL="1155699" indent="-231140">
              <a:defRPr>
                <a:solidFill>
                  <a:schemeClr val="tx1"/>
                </a:solidFill>
                <a:latin typeface="Times New Roman" pitchFamily="18" charset="0"/>
              </a:defRPr>
            </a:lvl3pPr>
            <a:lvl4pPr marL="1617978" indent="-231140">
              <a:defRPr>
                <a:solidFill>
                  <a:schemeClr val="tx1"/>
                </a:solidFill>
                <a:latin typeface="Times New Roman" pitchFamily="18" charset="0"/>
              </a:defRPr>
            </a:lvl4pPr>
            <a:lvl5pPr marL="2080259" indent="-231140">
              <a:defRPr>
                <a:solidFill>
                  <a:schemeClr val="tx1"/>
                </a:solidFill>
                <a:latin typeface="Times New Roman" pitchFamily="18" charset="0"/>
              </a:defRPr>
            </a:lvl5pPr>
            <a:lvl6pPr marL="2542538" indent="-231140" eaLnBrk="0" fontAlgn="base" hangingPunct="0">
              <a:spcBef>
                <a:spcPct val="0"/>
              </a:spcBef>
              <a:spcAft>
                <a:spcPct val="0"/>
              </a:spcAft>
              <a:defRPr>
                <a:solidFill>
                  <a:schemeClr val="tx1"/>
                </a:solidFill>
                <a:latin typeface="Times New Roman" pitchFamily="18" charset="0"/>
              </a:defRPr>
            </a:lvl6pPr>
            <a:lvl7pPr marL="3004817" indent="-231140" eaLnBrk="0" fontAlgn="base" hangingPunct="0">
              <a:spcBef>
                <a:spcPct val="0"/>
              </a:spcBef>
              <a:spcAft>
                <a:spcPct val="0"/>
              </a:spcAft>
              <a:defRPr>
                <a:solidFill>
                  <a:schemeClr val="tx1"/>
                </a:solidFill>
                <a:latin typeface="Times New Roman" pitchFamily="18" charset="0"/>
              </a:defRPr>
            </a:lvl7pPr>
            <a:lvl8pPr marL="3467097" indent="-231140" eaLnBrk="0" fontAlgn="base" hangingPunct="0">
              <a:spcBef>
                <a:spcPct val="0"/>
              </a:spcBef>
              <a:spcAft>
                <a:spcPct val="0"/>
              </a:spcAft>
              <a:defRPr>
                <a:solidFill>
                  <a:schemeClr val="tx1"/>
                </a:solidFill>
                <a:latin typeface="Times New Roman" pitchFamily="18" charset="0"/>
              </a:defRPr>
            </a:lvl8pPr>
            <a:lvl9pPr marL="3929377" indent="-231140" eaLnBrk="0" fontAlgn="base" hangingPunct="0">
              <a:spcBef>
                <a:spcPct val="0"/>
              </a:spcBef>
              <a:spcAft>
                <a:spcPct val="0"/>
              </a:spcAft>
              <a:defRPr>
                <a:solidFill>
                  <a:schemeClr val="tx1"/>
                </a:solidFill>
                <a:latin typeface="Times New Roman" pitchFamily="18" charset="0"/>
              </a:defRPr>
            </a:lvl9pPr>
          </a:lstStyle>
          <a:p>
            <a:fld id="{6DEC0CF5-AA7B-4524-A3F4-055D12DEECEA}" type="slidenum">
              <a:rPr lang="en-US" altLang="en-US" smtClean="0">
                <a:latin typeface="Arial" charset="0"/>
              </a:rPr>
              <a:pPr/>
              <a:t>4</a:t>
            </a:fld>
            <a:endParaRPr lang="en-US" altLang="en-US" dirty="0">
              <a:latin typeface="Arial" charset="0"/>
            </a:endParaRPr>
          </a:p>
        </p:txBody>
      </p:sp>
      <p:sp>
        <p:nvSpPr>
          <p:cNvPr id="75779" name="Rectangle 2"/>
          <p:cNvSpPr>
            <a:spLocks noGrp="1" noRot="1" noChangeAspect="1" noChangeArrowheads="1" noTextEdit="1"/>
          </p:cNvSpPr>
          <p:nvPr>
            <p:ph type="sldImg"/>
          </p:nvPr>
        </p:nvSpPr>
        <p:spPr>
          <a:xfrm>
            <a:off x="1212850" y="700088"/>
            <a:ext cx="4676775" cy="3508375"/>
          </a:xfrm>
          <a:ln/>
        </p:spPr>
      </p:sp>
      <p:sp>
        <p:nvSpPr>
          <p:cNvPr id="75780" name="Rectangle 3"/>
          <p:cNvSpPr>
            <a:spLocks noGrp="1" noChangeArrowheads="1"/>
          </p:cNvSpPr>
          <p:nvPr>
            <p:ph type="body" idx="1"/>
          </p:nvPr>
        </p:nvSpPr>
        <p:spPr>
          <a:xfrm>
            <a:off x="947321" y="4456961"/>
            <a:ext cx="5207838" cy="4229303"/>
          </a:xfrm>
          <a:noFill/>
        </p:spPr>
        <p:txBody>
          <a:bodyPr/>
          <a:lstStyle/>
          <a:p>
            <a:endParaRPr lang="en-US" altLang="en-US" dirty="0">
              <a:latin typeface="Arial" panose="020B0604020202020204" pitchFamily="34" charset="0"/>
              <a:cs typeface="Arial" panose="020B0604020202020204" pitchFamily="34" charset="0"/>
            </a:endParaRPr>
          </a:p>
        </p:txBody>
      </p:sp>
      <p:sp>
        <p:nvSpPr>
          <p:cNvPr id="2" name="Header Placeholder 1">
            <a:extLst>
              <a:ext uri="{FF2B5EF4-FFF2-40B4-BE49-F238E27FC236}">
                <a16:creationId xmlns:a16="http://schemas.microsoft.com/office/drawing/2014/main" id="{3E8A3250-6A0A-4C06-80CE-487C4B283198}"/>
              </a:ext>
            </a:extLst>
          </p:cNvPr>
          <p:cNvSpPr>
            <a:spLocks noGrp="1"/>
          </p:cNvSpPr>
          <p:nvPr>
            <p:ph type="hdr" sz="quarter"/>
          </p:nvPr>
        </p:nvSpPr>
        <p:spPr/>
        <p:txBody>
          <a:bodyPr/>
          <a:lstStyle/>
          <a:p>
            <a:pPr>
              <a:defRPr/>
            </a:pPr>
            <a:r>
              <a:rPr lang="en-US" dirty="0"/>
              <a:t>Julie Ballinger, SWADAC Affiliate  juliedballinger@outlook.com                                    505-797-8612</a:t>
            </a:r>
          </a:p>
        </p:txBody>
      </p:sp>
    </p:spTree>
    <p:extLst>
      <p:ext uri="{BB962C8B-B14F-4D97-AF65-F5344CB8AC3E}">
        <p14:creationId xmlns:p14="http://schemas.microsoft.com/office/powerpoint/2010/main" val="2715193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40</a:t>
            </a:fld>
            <a:endParaRPr lang="en-US" dirty="0"/>
          </a:p>
        </p:txBody>
      </p:sp>
    </p:spTree>
    <p:extLst>
      <p:ext uri="{BB962C8B-B14F-4D97-AF65-F5344CB8AC3E}">
        <p14:creationId xmlns:p14="http://schemas.microsoft.com/office/powerpoint/2010/main" val="1049843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41</a:t>
            </a:fld>
            <a:endParaRPr lang="en-US" dirty="0"/>
          </a:p>
        </p:txBody>
      </p:sp>
    </p:spTree>
    <p:extLst>
      <p:ext uri="{BB962C8B-B14F-4D97-AF65-F5344CB8AC3E}">
        <p14:creationId xmlns:p14="http://schemas.microsoft.com/office/powerpoint/2010/main" val="2613335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42</a:t>
            </a:fld>
            <a:endParaRPr lang="en-US" dirty="0"/>
          </a:p>
        </p:txBody>
      </p:sp>
    </p:spTree>
    <p:extLst>
      <p:ext uri="{BB962C8B-B14F-4D97-AF65-F5344CB8AC3E}">
        <p14:creationId xmlns:p14="http://schemas.microsoft.com/office/powerpoint/2010/main" val="4283470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43</a:t>
            </a:fld>
            <a:endParaRPr lang="en-US" dirty="0"/>
          </a:p>
        </p:txBody>
      </p:sp>
    </p:spTree>
    <p:extLst>
      <p:ext uri="{BB962C8B-B14F-4D97-AF65-F5344CB8AC3E}">
        <p14:creationId xmlns:p14="http://schemas.microsoft.com/office/powerpoint/2010/main" val="3959164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44</a:t>
            </a:fld>
            <a:endParaRPr lang="en-US" dirty="0"/>
          </a:p>
        </p:txBody>
      </p:sp>
    </p:spTree>
    <p:extLst>
      <p:ext uri="{BB962C8B-B14F-4D97-AF65-F5344CB8AC3E}">
        <p14:creationId xmlns:p14="http://schemas.microsoft.com/office/powerpoint/2010/main" val="290795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45</a:t>
            </a:fld>
            <a:endParaRPr lang="en-US" dirty="0"/>
          </a:p>
        </p:txBody>
      </p:sp>
    </p:spTree>
    <p:extLst>
      <p:ext uri="{BB962C8B-B14F-4D97-AF65-F5344CB8AC3E}">
        <p14:creationId xmlns:p14="http://schemas.microsoft.com/office/powerpoint/2010/main" val="2452568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46</a:t>
            </a:fld>
            <a:endParaRPr lang="en-US" dirty="0"/>
          </a:p>
        </p:txBody>
      </p:sp>
    </p:spTree>
    <p:extLst>
      <p:ext uri="{BB962C8B-B14F-4D97-AF65-F5344CB8AC3E}">
        <p14:creationId xmlns:p14="http://schemas.microsoft.com/office/powerpoint/2010/main" val="685263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3C215A8-B81A-4796-9BCD-B607C1A9CD78}" type="slidenum">
              <a:rPr lang="en-US" smtClean="0"/>
              <a:pPr>
                <a:defRPr/>
              </a:pPr>
              <a:t>47</a:t>
            </a:fld>
            <a:endParaRPr lang="en-US" dirty="0"/>
          </a:p>
        </p:txBody>
      </p:sp>
    </p:spTree>
    <p:extLst>
      <p:ext uri="{BB962C8B-B14F-4D97-AF65-F5344CB8AC3E}">
        <p14:creationId xmlns:p14="http://schemas.microsoft.com/office/powerpoint/2010/main" val="30242862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3C215A8-B81A-4796-9BCD-B607C1A9CD78}" type="slidenum">
              <a:rPr lang="en-US" smtClean="0"/>
              <a:pPr>
                <a:defRPr/>
              </a:pPr>
              <a:t>48</a:t>
            </a:fld>
            <a:endParaRPr lang="en-US" dirty="0"/>
          </a:p>
        </p:txBody>
      </p:sp>
    </p:spTree>
    <p:extLst>
      <p:ext uri="{BB962C8B-B14F-4D97-AF65-F5344CB8AC3E}">
        <p14:creationId xmlns:p14="http://schemas.microsoft.com/office/powerpoint/2010/main" val="3631856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49</a:t>
            </a:fld>
            <a:endParaRPr lang="en-US" dirty="0"/>
          </a:p>
        </p:txBody>
      </p:sp>
      <p:sp>
        <p:nvSpPr>
          <p:cNvPr id="4" name="Header Placeholder 3">
            <a:extLst>
              <a:ext uri="{FF2B5EF4-FFF2-40B4-BE49-F238E27FC236}">
                <a16:creationId xmlns:a16="http://schemas.microsoft.com/office/drawing/2014/main" id="{F0A59773-9121-42CD-AA8B-9B6F8110B0D9}"/>
              </a:ext>
            </a:extLst>
          </p:cNvPr>
          <p:cNvSpPr>
            <a:spLocks noGrp="1"/>
          </p:cNvSpPr>
          <p:nvPr>
            <p:ph type="hdr" sz="quarter"/>
          </p:nvPr>
        </p:nvSpPr>
        <p:spPr/>
        <p:txBody>
          <a:bodyPr/>
          <a:lstStyle/>
          <a:p>
            <a:pPr>
              <a:defRPr/>
            </a:pPr>
            <a:r>
              <a:rPr lang="en-US" dirty="0"/>
              <a:t>Julie Ballinger, SWADAC Affiliate  juliedballinger@outlook.com                                    505-797-8612</a:t>
            </a:r>
          </a:p>
        </p:txBody>
      </p:sp>
      <p:sp>
        <p:nvSpPr>
          <p:cNvPr id="7" name="Footer Placeholder 6">
            <a:extLst>
              <a:ext uri="{FF2B5EF4-FFF2-40B4-BE49-F238E27FC236}">
                <a16:creationId xmlns:a16="http://schemas.microsoft.com/office/drawing/2014/main" id="{3A8023C6-2485-4C52-B529-D93E9CE076E4}"/>
              </a:ext>
            </a:extLst>
          </p:cNvPr>
          <p:cNvSpPr>
            <a:spLocks noGrp="1"/>
          </p:cNvSpPr>
          <p:nvPr>
            <p:ph type="ftr" sz="quarter" idx="4"/>
          </p:nvPr>
        </p:nvSpPr>
        <p:spPr/>
        <p:txBody>
          <a:bodyPr/>
          <a:lstStyle/>
          <a:p>
            <a:pPr>
              <a:defRPr/>
            </a:pPr>
            <a:r>
              <a:rPr lang="en-US" dirty="0"/>
              <a:t>Southwest ADA Center  www.southwestADA.org</a:t>
            </a:r>
          </a:p>
        </p:txBody>
      </p:sp>
    </p:spTree>
    <p:extLst>
      <p:ext uri="{BB962C8B-B14F-4D97-AF65-F5344CB8AC3E}">
        <p14:creationId xmlns:p14="http://schemas.microsoft.com/office/powerpoint/2010/main" val="236354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51204" indent="-288925">
              <a:defRPr>
                <a:solidFill>
                  <a:schemeClr val="tx1"/>
                </a:solidFill>
                <a:latin typeface="Times New Roman" pitchFamily="18" charset="0"/>
              </a:defRPr>
            </a:lvl2pPr>
            <a:lvl3pPr marL="1155699" indent="-231140">
              <a:defRPr>
                <a:solidFill>
                  <a:schemeClr val="tx1"/>
                </a:solidFill>
                <a:latin typeface="Times New Roman" pitchFamily="18" charset="0"/>
              </a:defRPr>
            </a:lvl3pPr>
            <a:lvl4pPr marL="1617978" indent="-231140">
              <a:defRPr>
                <a:solidFill>
                  <a:schemeClr val="tx1"/>
                </a:solidFill>
                <a:latin typeface="Times New Roman" pitchFamily="18" charset="0"/>
              </a:defRPr>
            </a:lvl4pPr>
            <a:lvl5pPr marL="2080259" indent="-231140">
              <a:defRPr>
                <a:solidFill>
                  <a:schemeClr val="tx1"/>
                </a:solidFill>
                <a:latin typeface="Times New Roman" pitchFamily="18" charset="0"/>
              </a:defRPr>
            </a:lvl5pPr>
            <a:lvl6pPr marL="2542538" indent="-231140" eaLnBrk="0" fontAlgn="base" hangingPunct="0">
              <a:spcBef>
                <a:spcPct val="0"/>
              </a:spcBef>
              <a:spcAft>
                <a:spcPct val="0"/>
              </a:spcAft>
              <a:defRPr>
                <a:solidFill>
                  <a:schemeClr val="tx1"/>
                </a:solidFill>
                <a:latin typeface="Times New Roman" pitchFamily="18" charset="0"/>
              </a:defRPr>
            </a:lvl6pPr>
            <a:lvl7pPr marL="3004817" indent="-231140" eaLnBrk="0" fontAlgn="base" hangingPunct="0">
              <a:spcBef>
                <a:spcPct val="0"/>
              </a:spcBef>
              <a:spcAft>
                <a:spcPct val="0"/>
              </a:spcAft>
              <a:defRPr>
                <a:solidFill>
                  <a:schemeClr val="tx1"/>
                </a:solidFill>
                <a:latin typeface="Times New Roman" pitchFamily="18" charset="0"/>
              </a:defRPr>
            </a:lvl7pPr>
            <a:lvl8pPr marL="3467097" indent="-231140" eaLnBrk="0" fontAlgn="base" hangingPunct="0">
              <a:spcBef>
                <a:spcPct val="0"/>
              </a:spcBef>
              <a:spcAft>
                <a:spcPct val="0"/>
              </a:spcAft>
              <a:defRPr>
                <a:solidFill>
                  <a:schemeClr val="tx1"/>
                </a:solidFill>
                <a:latin typeface="Times New Roman" pitchFamily="18" charset="0"/>
              </a:defRPr>
            </a:lvl8pPr>
            <a:lvl9pPr marL="3929377" indent="-231140" eaLnBrk="0" fontAlgn="base" hangingPunct="0">
              <a:spcBef>
                <a:spcPct val="0"/>
              </a:spcBef>
              <a:spcAft>
                <a:spcPct val="0"/>
              </a:spcAft>
              <a:defRPr>
                <a:solidFill>
                  <a:schemeClr val="tx1"/>
                </a:solidFill>
                <a:latin typeface="Times New Roman" pitchFamily="18" charset="0"/>
              </a:defRPr>
            </a:lvl9pPr>
          </a:lstStyle>
          <a:p>
            <a:fld id="{6DEC0CF5-AA7B-4524-A3F4-055D12DEECEA}" type="slidenum">
              <a:rPr lang="en-US" altLang="en-US" smtClean="0">
                <a:latin typeface="Arial" charset="0"/>
              </a:rPr>
              <a:pPr/>
              <a:t>5</a:t>
            </a:fld>
            <a:endParaRPr lang="en-US" altLang="en-US" dirty="0">
              <a:latin typeface="Arial" charset="0"/>
            </a:endParaRPr>
          </a:p>
        </p:txBody>
      </p:sp>
      <p:sp>
        <p:nvSpPr>
          <p:cNvPr id="75779" name="Rectangle 2"/>
          <p:cNvSpPr>
            <a:spLocks noGrp="1" noRot="1" noChangeAspect="1" noChangeArrowheads="1" noTextEdit="1"/>
          </p:cNvSpPr>
          <p:nvPr>
            <p:ph type="sldImg"/>
          </p:nvPr>
        </p:nvSpPr>
        <p:spPr>
          <a:xfrm>
            <a:off x="1212850" y="700088"/>
            <a:ext cx="4676775" cy="3508375"/>
          </a:xfrm>
          <a:ln/>
        </p:spPr>
      </p:sp>
      <p:sp>
        <p:nvSpPr>
          <p:cNvPr id="75780" name="Rectangle 3"/>
          <p:cNvSpPr>
            <a:spLocks noGrp="1" noChangeArrowheads="1"/>
          </p:cNvSpPr>
          <p:nvPr>
            <p:ph type="body" idx="1"/>
          </p:nvPr>
        </p:nvSpPr>
        <p:spPr>
          <a:xfrm>
            <a:off x="947321" y="4456961"/>
            <a:ext cx="5207838" cy="4229303"/>
          </a:xfrm>
          <a:noFill/>
        </p:spPr>
        <p:txBody>
          <a:bodyPr/>
          <a:lstStyle/>
          <a:p>
            <a:endParaRPr lang="en-US" altLang="en-US" dirty="0">
              <a:latin typeface="Arial" panose="020B0604020202020204" pitchFamily="34" charset="0"/>
              <a:cs typeface="Arial" panose="020B0604020202020204" pitchFamily="34" charset="0"/>
            </a:endParaRPr>
          </a:p>
        </p:txBody>
      </p:sp>
      <p:sp>
        <p:nvSpPr>
          <p:cNvPr id="2" name="Header Placeholder 1">
            <a:extLst>
              <a:ext uri="{FF2B5EF4-FFF2-40B4-BE49-F238E27FC236}">
                <a16:creationId xmlns:a16="http://schemas.microsoft.com/office/drawing/2014/main" id="{3E8A3250-6A0A-4C06-80CE-487C4B283198}"/>
              </a:ext>
            </a:extLst>
          </p:cNvPr>
          <p:cNvSpPr>
            <a:spLocks noGrp="1"/>
          </p:cNvSpPr>
          <p:nvPr>
            <p:ph type="hdr" sz="quarter"/>
          </p:nvPr>
        </p:nvSpPr>
        <p:spPr/>
        <p:txBody>
          <a:bodyPr/>
          <a:lstStyle/>
          <a:p>
            <a:pPr>
              <a:defRPr/>
            </a:pPr>
            <a:r>
              <a:rPr lang="en-US" dirty="0"/>
              <a:t>Julie Ballinger, SWADAC Affiliate  juliedballinger@outlook.com                                    505-797-8612</a:t>
            </a:r>
          </a:p>
        </p:txBody>
      </p:sp>
    </p:spTree>
    <p:extLst>
      <p:ext uri="{BB962C8B-B14F-4D97-AF65-F5344CB8AC3E}">
        <p14:creationId xmlns:p14="http://schemas.microsoft.com/office/powerpoint/2010/main" val="23437719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50</a:t>
            </a:fld>
            <a:endParaRPr lang="en-US" dirty="0"/>
          </a:p>
        </p:txBody>
      </p:sp>
    </p:spTree>
    <p:extLst>
      <p:ext uri="{BB962C8B-B14F-4D97-AF65-F5344CB8AC3E}">
        <p14:creationId xmlns:p14="http://schemas.microsoft.com/office/powerpoint/2010/main" val="1807672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Julie Ballinger, SWADAC Affiliate  juliedballinger@outlook.com                                    505-797-8612</a:t>
            </a:r>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51</a:t>
            </a:fld>
            <a:endParaRPr lang="en-US" dirty="0"/>
          </a:p>
        </p:txBody>
      </p:sp>
    </p:spTree>
    <p:extLst>
      <p:ext uri="{BB962C8B-B14F-4D97-AF65-F5344CB8AC3E}">
        <p14:creationId xmlns:p14="http://schemas.microsoft.com/office/powerpoint/2010/main" val="4493938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Julie Ballinger, SWADAC Affiliate  juliedballinger@outlook.com                                    505-797-8612</a:t>
            </a:r>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52</a:t>
            </a:fld>
            <a:endParaRPr lang="en-US" dirty="0"/>
          </a:p>
        </p:txBody>
      </p:sp>
    </p:spTree>
    <p:extLst>
      <p:ext uri="{BB962C8B-B14F-4D97-AF65-F5344CB8AC3E}">
        <p14:creationId xmlns:p14="http://schemas.microsoft.com/office/powerpoint/2010/main" val="1670504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53</a:t>
            </a:fld>
            <a:endParaRPr lang="en-US" dirty="0"/>
          </a:p>
        </p:txBody>
      </p:sp>
    </p:spTree>
    <p:extLst>
      <p:ext uri="{BB962C8B-B14F-4D97-AF65-F5344CB8AC3E}">
        <p14:creationId xmlns:p14="http://schemas.microsoft.com/office/powerpoint/2010/main" val="24983108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Julie Ballinger, SWADAC Affiliate  juliedballinger@outlook.com                                    505-797-8612</a:t>
            </a:r>
          </a:p>
        </p:txBody>
      </p:sp>
      <p:sp>
        <p:nvSpPr>
          <p:cNvPr id="7" name="Slide Number Placeholder 6"/>
          <p:cNvSpPr>
            <a:spLocks noGrp="1"/>
          </p:cNvSpPr>
          <p:nvPr>
            <p:ph type="sldNum" sz="quarter" idx="5"/>
          </p:nvPr>
        </p:nvSpPr>
        <p:spPr/>
        <p:txBody>
          <a:bodyPr/>
          <a:lstStyle/>
          <a:p>
            <a:pPr>
              <a:defRPr/>
            </a:pPr>
            <a:fld id="{B511FDD0-C871-4AF7-8654-47DBCF71E4E8}" type="slidenum">
              <a:rPr lang="en-US" smtClean="0"/>
              <a:pPr>
                <a:defRPr/>
              </a:pPr>
              <a:t>54</a:t>
            </a:fld>
            <a:endParaRPr lang="en-US" dirty="0"/>
          </a:p>
        </p:txBody>
      </p:sp>
    </p:spTree>
    <p:extLst>
      <p:ext uri="{BB962C8B-B14F-4D97-AF65-F5344CB8AC3E}">
        <p14:creationId xmlns:p14="http://schemas.microsoft.com/office/powerpoint/2010/main" val="829410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Julie Ballinger, SWADAC Affiliate  juliedballinger@outlook.com                                    505-797-8612</a:t>
            </a:r>
          </a:p>
        </p:txBody>
      </p:sp>
      <p:sp>
        <p:nvSpPr>
          <p:cNvPr id="6" name="Footer Placeholder 5"/>
          <p:cNvSpPr>
            <a:spLocks noGrp="1"/>
          </p:cNvSpPr>
          <p:nvPr>
            <p:ph type="ftr" sz="quarter" idx="4"/>
          </p:nvPr>
        </p:nvSpPr>
        <p:spPr/>
        <p:txBody>
          <a:bodyPr/>
          <a:lstStyle/>
          <a:p>
            <a:pPr>
              <a:defRPr/>
            </a:pPr>
            <a:r>
              <a:rPr lang="en-US" dirty="0"/>
              <a:t>Southwest ADA Center  www.southwestADA.org</a:t>
            </a:r>
          </a:p>
        </p:txBody>
      </p:sp>
      <p:sp>
        <p:nvSpPr>
          <p:cNvPr id="7" name="Slide Number Placeholder 6"/>
          <p:cNvSpPr>
            <a:spLocks noGrp="1"/>
          </p:cNvSpPr>
          <p:nvPr>
            <p:ph type="sldNum" sz="quarter" idx="5"/>
          </p:nvPr>
        </p:nvSpPr>
        <p:spPr/>
        <p:txBody>
          <a:bodyPr/>
          <a:lstStyle/>
          <a:p>
            <a:pPr>
              <a:defRPr/>
            </a:pPr>
            <a:fld id="{B511FDD0-C871-4AF7-8654-47DBCF71E4E8}" type="slidenum">
              <a:rPr lang="en-US" smtClean="0"/>
              <a:pPr>
                <a:defRPr/>
              </a:pPr>
              <a:t>55</a:t>
            </a:fld>
            <a:endParaRPr lang="en-US" dirty="0"/>
          </a:p>
        </p:txBody>
      </p:sp>
    </p:spTree>
    <p:extLst>
      <p:ext uri="{BB962C8B-B14F-4D97-AF65-F5344CB8AC3E}">
        <p14:creationId xmlns:p14="http://schemas.microsoft.com/office/powerpoint/2010/main" val="2560181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56</a:t>
            </a:fld>
            <a:endParaRPr lang="en-US" dirty="0"/>
          </a:p>
        </p:txBody>
      </p:sp>
    </p:spTree>
    <p:extLst>
      <p:ext uri="{BB962C8B-B14F-4D97-AF65-F5344CB8AC3E}">
        <p14:creationId xmlns:p14="http://schemas.microsoft.com/office/powerpoint/2010/main" val="24309209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57</a:t>
            </a:fld>
            <a:endParaRPr lang="en-US" dirty="0"/>
          </a:p>
        </p:txBody>
      </p:sp>
    </p:spTree>
    <p:extLst>
      <p:ext uri="{BB962C8B-B14F-4D97-AF65-F5344CB8AC3E}">
        <p14:creationId xmlns:p14="http://schemas.microsoft.com/office/powerpoint/2010/main" val="42407948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58</a:t>
            </a:fld>
            <a:endParaRPr lang="en-US" dirty="0"/>
          </a:p>
        </p:txBody>
      </p:sp>
    </p:spTree>
    <p:extLst>
      <p:ext uri="{BB962C8B-B14F-4D97-AF65-F5344CB8AC3E}">
        <p14:creationId xmlns:p14="http://schemas.microsoft.com/office/powerpoint/2010/main" val="3876419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59</a:t>
            </a:fld>
            <a:endParaRPr lang="en-US" dirty="0"/>
          </a:p>
        </p:txBody>
      </p:sp>
    </p:spTree>
    <p:extLst>
      <p:ext uri="{BB962C8B-B14F-4D97-AF65-F5344CB8AC3E}">
        <p14:creationId xmlns:p14="http://schemas.microsoft.com/office/powerpoint/2010/main" val="139797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51204" indent="-288925">
              <a:defRPr>
                <a:solidFill>
                  <a:schemeClr val="tx1"/>
                </a:solidFill>
                <a:latin typeface="Times New Roman" pitchFamily="18" charset="0"/>
              </a:defRPr>
            </a:lvl2pPr>
            <a:lvl3pPr marL="1155699" indent="-231140">
              <a:defRPr>
                <a:solidFill>
                  <a:schemeClr val="tx1"/>
                </a:solidFill>
                <a:latin typeface="Times New Roman" pitchFamily="18" charset="0"/>
              </a:defRPr>
            </a:lvl3pPr>
            <a:lvl4pPr marL="1617978" indent="-231140">
              <a:defRPr>
                <a:solidFill>
                  <a:schemeClr val="tx1"/>
                </a:solidFill>
                <a:latin typeface="Times New Roman" pitchFamily="18" charset="0"/>
              </a:defRPr>
            </a:lvl4pPr>
            <a:lvl5pPr marL="2080259" indent="-231140">
              <a:defRPr>
                <a:solidFill>
                  <a:schemeClr val="tx1"/>
                </a:solidFill>
                <a:latin typeface="Times New Roman" pitchFamily="18" charset="0"/>
              </a:defRPr>
            </a:lvl5pPr>
            <a:lvl6pPr marL="2542538" indent="-231140" eaLnBrk="0" fontAlgn="base" hangingPunct="0">
              <a:spcBef>
                <a:spcPct val="0"/>
              </a:spcBef>
              <a:spcAft>
                <a:spcPct val="0"/>
              </a:spcAft>
              <a:defRPr>
                <a:solidFill>
                  <a:schemeClr val="tx1"/>
                </a:solidFill>
                <a:latin typeface="Times New Roman" pitchFamily="18" charset="0"/>
              </a:defRPr>
            </a:lvl6pPr>
            <a:lvl7pPr marL="3004817" indent="-231140" eaLnBrk="0" fontAlgn="base" hangingPunct="0">
              <a:spcBef>
                <a:spcPct val="0"/>
              </a:spcBef>
              <a:spcAft>
                <a:spcPct val="0"/>
              </a:spcAft>
              <a:defRPr>
                <a:solidFill>
                  <a:schemeClr val="tx1"/>
                </a:solidFill>
                <a:latin typeface="Times New Roman" pitchFamily="18" charset="0"/>
              </a:defRPr>
            </a:lvl7pPr>
            <a:lvl8pPr marL="3467097" indent="-231140" eaLnBrk="0" fontAlgn="base" hangingPunct="0">
              <a:spcBef>
                <a:spcPct val="0"/>
              </a:spcBef>
              <a:spcAft>
                <a:spcPct val="0"/>
              </a:spcAft>
              <a:defRPr>
                <a:solidFill>
                  <a:schemeClr val="tx1"/>
                </a:solidFill>
                <a:latin typeface="Times New Roman" pitchFamily="18" charset="0"/>
              </a:defRPr>
            </a:lvl8pPr>
            <a:lvl9pPr marL="3929377" indent="-231140" eaLnBrk="0" fontAlgn="base" hangingPunct="0">
              <a:spcBef>
                <a:spcPct val="0"/>
              </a:spcBef>
              <a:spcAft>
                <a:spcPct val="0"/>
              </a:spcAft>
              <a:defRPr>
                <a:solidFill>
                  <a:schemeClr val="tx1"/>
                </a:solidFill>
                <a:latin typeface="Times New Roman" pitchFamily="18" charset="0"/>
              </a:defRPr>
            </a:lvl9pPr>
          </a:lstStyle>
          <a:p>
            <a:fld id="{6DEC0CF5-AA7B-4524-A3F4-055D12DEECEA}" type="slidenum">
              <a:rPr lang="en-US" altLang="en-US" smtClean="0">
                <a:latin typeface="Arial" charset="0"/>
              </a:rPr>
              <a:pPr/>
              <a:t>6</a:t>
            </a:fld>
            <a:endParaRPr lang="en-US" altLang="en-US" dirty="0">
              <a:latin typeface="Arial" charset="0"/>
            </a:endParaRPr>
          </a:p>
        </p:txBody>
      </p:sp>
      <p:sp>
        <p:nvSpPr>
          <p:cNvPr id="75779" name="Rectangle 2"/>
          <p:cNvSpPr>
            <a:spLocks noGrp="1" noRot="1" noChangeAspect="1" noChangeArrowheads="1" noTextEdit="1"/>
          </p:cNvSpPr>
          <p:nvPr>
            <p:ph type="sldImg"/>
          </p:nvPr>
        </p:nvSpPr>
        <p:spPr>
          <a:xfrm>
            <a:off x="1212850" y="700088"/>
            <a:ext cx="4676775" cy="3508375"/>
          </a:xfrm>
          <a:ln/>
        </p:spPr>
      </p:sp>
      <p:sp>
        <p:nvSpPr>
          <p:cNvPr id="75780" name="Rectangle 3"/>
          <p:cNvSpPr>
            <a:spLocks noGrp="1" noChangeArrowheads="1"/>
          </p:cNvSpPr>
          <p:nvPr>
            <p:ph type="body" idx="1"/>
          </p:nvPr>
        </p:nvSpPr>
        <p:spPr>
          <a:xfrm>
            <a:off x="947321" y="4456961"/>
            <a:ext cx="5207838" cy="4229303"/>
          </a:xfrm>
          <a:noFill/>
        </p:spPr>
        <p:txBody>
          <a:bodyPr/>
          <a:lstStyle/>
          <a:p>
            <a:endParaRPr lang="en-US" altLang="en-US" dirty="0">
              <a:latin typeface="Arial" panose="020B0604020202020204" pitchFamily="34" charset="0"/>
              <a:cs typeface="Arial" panose="020B0604020202020204" pitchFamily="34" charset="0"/>
            </a:endParaRPr>
          </a:p>
        </p:txBody>
      </p:sp>
      <p:sp>
        <p:nvSpPr>
          <p:cNvPr id="2" name="Header Placeholder 1">
            <a:extLst>
              <a:ext uri="{FF2B5EF4-FFF2-40B4-BE49-F238E27FC236}">
                <a16:creationId xmlns:a16="http://schemas.microsoft.com/office/drawing/2014/main" id="{3E8A3250-6A0A-4C06-80CE-487C4B283198}"/>
              </a:ext>
            </a:extLst>
          </p:cNvPr>
          <p:cNvSpPr>
            <a:spLocks noGrp="1"/>
          </p:cNvSpPr>
          <p:nvPr>
            <p:ph type="hdr" sz="quarter"/>
          </p:nvPr>
        </p:nvSpPr>
        <p:spPr/>
        <p:txBody>
          <a:bodyPr/>
          <a:lstStyle/>
          <a:p>
            <a:pPr>
              <a:defRPr/>
            </a:pPr>
            <a:r>
              <a:rPr lang="en-US" dirty="0"/>
              <a:t>Julie Ballinger, SWADAC Affiliate  juliedballinger@outlook.com                                    505-797-8612</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60</a:t>
            </a:fld>
            <a:endParaRPr lang="en-US" dirty="0"/>
          </a:p>
        </p:txBody>
      </p:sp>
    </p:spTree>
    <p:extLst>
      <p:ext uri="{BB962C8B-B14F-4D97-AF65-F5344CB8AC3E}">
        <p14:creationId xmlns:p14="http://schemas.microsoft.com/office/powerpoint/2010/main" val="2767989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61</a:t>
            </a:fld>
            <a:endParaRPr lang="en-US" dirty="0"/>
          </a:p>
        </p:txBody>
      </p:sp>
    </p:spTree>
    <p:extLst>
      <p:ext uri="{BB962C8B-B14F-4D97-AF65-F5344CB8AC3E}">
        <p14:creationId xmlns:p14="http://schemas.microsoft.com/office/powerpoint/2010/main" val="28606739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62</a:t>
            </a:fld>
            <a:endParaRPr lang="en-US" dirty="0"/>
          </a:p>
        </p:txBody>
      </p:sp>
    </p:spTree>
    <p:extLst>
      <p:ext uri="{BB962C8B-B14F-4D97-AF65-F5344CB8AC3E}">
        <p14:creationId xmlns:p14="http://schemas.microsoft.com/office/powerpoint/2010/main" val="34767257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63</a:t>
            </a:fld>
            <a:endParaRPr lang="en-US" dirty="0"/>
          </a:p>
        </p:txBody>
      </p:sp>
    </p:spTree>
    <p:extLst>
      <p:ext uri="{BB962C8B-B14F-4D97-AF65-F5344CB8AC3E}">
        <p14:creationId xmlns:p14="http://schemas.microsoft.com/office/powerpoint/2010/main" val="20750066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Julie Ballinger, SWADAC Affiliate  juliedballinger@outlook.com                                    505-797-8612</a:t>
            </a:r>
          </a:p>
        </p:txBody>
      </p:sp>
      <p:sp>
        <p:nvSpPr>
          <p:cNvPr id="6" name="Footer Placeholder 5"/>
          <p:cNvSpPr>
            <a:spLocks noGrp="1"/>
          </p:cNvSpPr>
          <p:nvPr>
            <p:ph type="ftr" sz="quarter" idx="4"/>
          </p:nvPr>
        </p:nvSpPr>
        <p:spPr/>
        <p:txBody>
          <a:bodyPr/>
          <a:lstStyle/>
          <a:p>
            <a:pPr>
              <a:defRPr/>
            </a:pPr>
            <a:r>
              <a:rPr lang="en-US" dirty="0"/>
              <a:t>Southwest ADA Center  www.southwestADA.org</a:t>
            </a:r>
          </a:p>
        </p:txBody>
      </p:sp>
      <p:sp>
        <p:nvSpPr>
          <p:cNvPr id="7" name="Slide Number Placeholder 6"/>
          <p:cNvSpPr>
            <a:spLocks noGrp="1"/>
          </p:cNvSpPr>
          <p:nvPr>
            <p:ph type="sldNum" sz="quarter" idx="5"/>
          </p:nvPr>
        </p:nvSpPr>
        <p:spPr/>
        <p:txBody>
          <a:bodyPr/>
          <a:lstStyle/>
          <a:p>
            <a:pPr>
              <a:defRPr/>
            </a:pPr>
            <a:fld id="{B511FDD0-C871-4AF7-8654-47DBCF71E4E8}" type="slidenum">
              <a:rPr lang="en-US" smtClean="0"/>
              <a:pPr>
                <a:defRPr/>
              </a:pPr>
              <a:t>64</a:t>
            </a:fld>
            <a:endParaRPr lang="en-US" dirty="0"/>
          </a:p>
        </p:txBody>
      </p:sp>
    </p:spTree>
    <p:extLst>
      <p:ext uri="{BB962C8B-B14F-4D97-AF65-F5344CB8AC3E}">
        <p14:creationId xmlns:p14="http://schemas.microsoft.com/office/powerpoint/2010/main" val="4512876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Julie Ballinger, SWADAC Affiliate  juliedballinger@outlook.com                                    505-797-8612</a:t>
            </a:r>
          </a:p>
        </p:txBody>
      </p:sp>
      <p:sp>
        <p:nvSpPr>
          <p:cNvPr id="6" name="Footer Placeholder 5"/>
          <p:cNvSpPr>
            <a:spLocks noGrp="1"/>
          </p:cNvSpPr>
          <p:nvPr>
            <p:ph type="ftr" sz="quarter" idx="4"/>
          </p:nvPr>
        </p:nvSpPr>
        <p:spPr/>
        <p:txBody>
          <a:bodyPr/>
          <a:lstStyle/>
          <a:p>
            <a:pPr>
              <a:defRPr/>
            </a:pPr>
            <a:r>
              <a:rPr lang="en-US" dirty="0"/>
              <a:t>Southwest ADA Center  www.southwestADA.org</a:t>
            </a:r>
          </a:p>
        </p:txBody>
      </p:sp>
      <p:sp>
        <p:nvSpPr>
          <p:cNvPr id="7" name="Slide Number Placeholder 6"/>
          <p:cNvSpPr>
            <a:spLocks noGrp="1"/>
          </p:cNvSpPr>
          <p:nvPr>
            <p:ph type="sldNum" sz="quarter" idx="5"/>
          </p:nvPr>
        </p:nvSpPr>
        <p:spPr/>
        <p:txBody>
          <a:bodyPr/>
          <a:lstStyle/>
          <a:p>
            <a:pPr>
              <a:defRPr/>
            </a:pPr>
            <a:fld id="{B511FDD0-C871-4AF7-8654-47DBCF71E4E8}" type="slidenum">
              <a:rPr lang="en-US" smtClean="0"/>
              <a:pPr>
                <a:defRPr/>
              </a:pPr>
              <a:t>65</a:t>
            </a:fld>
            <a:endParaRPr lang="en-US" dirty="0"/>
          </a:p>
        </p:txBody>
      </p:sp>
    </p:spTree>
    <p:extLst>
      <p:ext uri="{BB962C8B-B14F-4D97-AF65-F5344CB8AC3E}">
        <p14:creationId xmlns:p14="http://schemas.microsoft.com/office/powerpoint/2010/main" val="11098139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66</a:t>
            </a:fld>
            <a:endParaRPr lang="en-US" dirty="0"/>
          </a:p>
        </p:txBody>
      </p:sp>
      <p:sp>
        <p:nvSpPr>
          <p:cNvPr id="4" name="Header Placeholder 3">
            <a:extLst>
              <a:ext uri="{FF2B5EF4-FFF2-40B4-BE49-F238E27FC236}">
                <a16:creationId xmlns:a16="http://schemas.microsoft.com/office/drawing/2014/main" id="{F0A59773-9121-42CD-AA8B-9B6F8110B0D9}"/>
              </a:ext>
            </a:extLst>
          </p:cNvPr>
          <p:cNvSpPr>
            <a:spLocks noGrp="1"/>
          </p:cNvSpPr>
          <p:nvPr>
            <p:ph type="hdr" sz="quarter"/>
          </p:nvPr>
        </p:nvSpPr>
        <p:spPr/>
        <p:txBody>
          <a:bodyPr/>
          <a:lstStyle/>
          <a:p>
            <a:pPr>
              <a:defRPr/>
            </a:pPr>
            <a:r>
              <a:rPr lang="en-US" dirty="0"/>
              <a:t>Julie Ballinger, SWADAC Affiliate  juliedballinger@outlook.com                                    505-797-8612</a:t>
            </a:r>
          </a:p>
        </p:txBody>
      </p:sp>
      <p:sp>
        <p:nvSpPr>
          <p:cNvPr id="7" name="Footer Placeholder 6">
            <a:extLst>
              <a:ext uri="{FF2B5EF4-FFF2-40B4-BE49-F238E27FC236}">
                <a16:creationId xmlns:a16="http://schemas.microsoft.com/office/drawing/2014/main" id="{3A8023C6-2485-4C52-B529-D93E9CE076E4}"/>
              </a:ext>
            </a:extLst>
          </p:cNvPr>
          <p:cNvSpPr>
            <a:spLocks noGrp="1"/>
          </p:cNvSpPr>
          <p:nvPr>
            <p:ph type="ftr" sz="quarter" idx="4"/>
          </p:nvPr>
        </p:nvSpPr>
        <p:spPr/>
        <p:txBody>
          <a:bodyPr/>
          <a:lstStyle/>
          <a:p>
            <a:pPr>
              <a:defRPr/>
            </a:pPr>
            <a:r>
              <a:rPr lang="en-US" dirty="0"/>
              <a:t>Southwest ADA Center  www.southwestADA.org</a:t>
            </a:r>
          </a:p>
        </p:txBody>
      </p:sp>
    </p:spTree>
    <p:extLst>
      <p:ext uri="{BB962C8B-B14F-4D97-AF65-F5344CB8AC3E}">
        <p14:creationId xmlns:p14="http://schemas.microsoft.com/office/powerpoint/2010/main" val="8425748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67</a:t>
            </a:fld>
            <a:endParaRPr lang="en-US" dirty="0"/>
          </a:p>
        </p:txBody>
      </p:sp>
    </p:spTree>
    <p:extLst>
      <p:ext uri="{BB962C8B-B14F-4D97-AF65-F5344CB8AC3E}">
        <p14:creationId xmlns:p14="http://schemas.microsoft.com/office/powerpoint/2010/main" val="10487060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Julie Ballinger, SWADAC Affiliate  juliedballinger@outlook.com                                    505-797-8612</a:t>
            </a:r>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68</a:t>
            </a:fld>
            <a:endParaRPr lang="en-US" dirty="0"/>
          </a:p>
        </p:txBody>
      </p:sp>
    </p:spTree>
    <p:extLst>
      <p:ext uri="{BB962C8B-B14F-4D97-AF65-F5344CB8AC3E}">
        <p14:creationId xmlns:p14="http://schemas.microsoft.com/office/powerpoint/2010/main" val="21943699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69</a:t>
            </a:fld>
            <a:endParaRPr lang="en-US" dirty="0"/>
          </a:p>
        </p:txBody>
      </p:sp>
    </p:spTree>
    <p:extLst>
      <p:ext uri="{BB962C8B-B14F-4D97-AF65-F5344CB8AC3E}">
        <p14:creationId xmlns:p14="http://schemas.microsoft.com/office/powerpoint/2010/main" val="36340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51204" indent="-288925">
              <a:defRPr>
                <a:solidFill>
                  <a:schemeClr val="tx1"/>
                </a:solidFill>
                <a:latin typeface="Times New Roman" pitchFamily="18" charset="0"/>
              </a:defRPr>
            </a:lvl2pPr>
            <a:lvl3pPr marL="1155699" indent="-231140">
              <a:defRPr>
                <a:solidFill>
                  <a:schemeClr val="tx1"/>
                </a:solidFill>
                <a:latin typeface="Times New Roman" pitchFamily="18" charset="0"/>
              </a:defRPr>
            </a:lvl3pPr>
            <a:lvl4pPr marL="1617978" indent="-231140">
              <a:defRPr>
                <a:solidFill>
                  <a:schemeClr val="tx1"/>
                </a:solidFill>
                <a:latin typeface="Times New Roman" pitchFamily="18" charset="0"/>
              </a:defRPr>
            </a:lvl4pPr>
            <a:lvl5pPr marL="2080259" indent="-231140">
              <a:defRPr>
                <a:solidFill>
                  <a:schemeClr val="tx1"/>
                </a:solidFill>
                <a:latin typeface="Times New Roman" pitchFamily="18" charset="0"/>
              </a:defRPr>
            </a:lvl5pPr>
            <a:lvl6pPr marL="2542538" indent="-231140" eaLnBrk="0" fontAlgn="base" hangingPunct="0">
              <a:spcBef>
                <a:spcPct val="0"/>
              </a:spcBef>
              <a:spcAft>
                <a:spcPct val="0"/>
              </a:spcAft>
              <a:defRPr>
                <a:solidFill>
                  <a:schemeClr val="tx1"/>
                </a:solidFill>
                <a:latin typeface="Times New Roman" pitchFamily="18" charset="0"/>
              </a:defRPr>
            </a:lvl6pPr>
            <a:lvl7pPr marL="3004817" indent="-231140" eaLnBrk="0" fontAlgn="base" hangingPunct="0">
              <a:spcBef>
                <a:spcPct val="0"/>
              </a:spcBef>
              <a:spcAft>
                <a:spcPct val="0"/>
              </a:spcAft>
              <a:defRPr>
                <a:solidFill>
                  <a:schemeClr val="tx1"/>
                </a:solidFill>
                <a:latin typeface="Times New Roman" pitchFamily="18" charset="0"/>
              </a:defRPr>
            </a:lvl7pPr>
            <a:lvl8pPr marL="3467097" indent="-231140" eaLnBrk="0" fontAlgn="base" hangingPunct="0">
              <a:spcBef>
                <a:spcPct val="0"/>
              </a:spcBef>
              <a:spcAft>
                <a:spcPct val="0"/>
              </a:spcAft>
              <a:defRPr>
                <a:solidFill>
                  <a:schemeClr val="tx1"/>
                </a:solidFill>
                <a:latin typeface="Times New Roman" pitchFamily="18" charset="0"/>
              </a:defRPr>
            </a:lvl8pPr>
            <a:lvl9pPr marL="3929377" indent="-231140" eaLnBrk="0" fontAlgn="base" hangingPunct="0">
              <a:spcBef>
                <a:spcPct val="0"/>
              </a:spcBef>
              <a:spcAft>
                <a:spcPct val="0"/>
              </a:spcAft>
              <a:defRPr>
                <a:solidFill>
                  <a:schemeClr val="tx1"/>
                </a:solidFill>
                <a:latin typeface="Times New Roman" pitchFamily="18" charset="0"/>
              </a:defRPr>
            </a:lvl9pPr>
          </a:lstStyle>
          <a:p>
            <a:fld id="{9E701DA7-C65A-41DD-9CE1-81B2EE345426}" type="slidenum">
              <a:rPr lang="en-US" altLang="en-US" smtClean="0">
                <a:latin typeface="Arial" charset="0"/>
              </a:rPr>
              <a:pPr/>
              <a:t>7</a:t>
            </a:fld>
            <a:endParaRPr lang="en-US" altLang="en-US" dirty="0">
              <a:latin typeface="Arial" charset="0"/>
            </a:endParaRPr>
          </a:p>
        </p:txBody>
      </p:sp>
      <p:sp>
        <p:nvSpPr>
          <p:cNvPr id="77827" name="Rectangle 2"/>
          <p:cNvSpPr>
            <a:spLocks noGrp="1" noRot="1" noChangeAspect="1" noChangeArrowheads="1" noTextEdit="1"/>
          </p:cNvSpPr>
          <p:nvPr>
            <p:ph type="sldImg"/>
          </p:nvPr>
        </p:nvSpPr>
        <p:spPr>
          <a:xfrm>
            <a:off x="1212850" y="700088"/>
            <a:ext cx="4676775" cy="3508375"/>
          </a:xfrm>
          <a:ln/>
        </p:spPr>
      </p:sp>
      <p:sp>
        <p:nvSpPr>
          <p:cNvPr id="77828" name="Rectangle 3"/>
          <p:cNvSpPr>
            <a:spLocks noGrp="1" noChangeArrowheads="1"/>
          </p:cNvSpPr>
          <p:nvPr>
            <p:ph type="body" idx="1"/>
          </p:nvPr>
        </p:nvSpPr>
        <p:spPr>
          <a:xfrm>
            <a:off x="947321" y="4456961"/>
            <a:ext cx="5207838" cy="4229303"/>
          </a:xfrm>
          <a:noFill/>
        </p:spPr>
        <p:txBody>
          <a:bodyPr/>
          <a:lstStyle/>
          <a:p>
            <a:endParaRPr lang="en-US" altLang="en-US" dirty="0"/>
          </a:p>
        </p:txBody>
      </p:sp>
      <p:sp>
        <p:nvSpPr>
          <p:cNvPr id="2" name="Header Placeholder 1">
            <a:extLst>
              <a:ext uri="{FF2B5EF4-FFF2-40B4-BE49-F238E27FC236}">
                <a16:creationId xmlns:a16="http://schemas.microsoft.com/office/drawing/2014/main" id="{EA66BCDD-A375-4C55-9A1A-2778178E681C}"/>
              </a:ext>
            </a:extLst>
          </p:cNvPr>
          <p:cNvSpPr>
            <a:spLocks noGrp="1"/>
          </p:cNvSpPr>
          <p:nvPr>
            <p:ph type="hdr" sz="quarter"/>
          </p:nvPr>
        </p:nvSpPr>
        <p:spPr/>
        <p:txBody>
          <a:bodyPr/>
          <a:lstStyle/>
          <a:p>
            <a:pPr>
              <a:defRPr/>
            </a:pPr>
            <a:r>
              <a:rPr lang="en-US" dirty="0"/>
              <a:t>Julie Ballinger, SWADAC Affiliate  juliedballinger@outlook.com                                    505-797-8612</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                                   www.southwestada.org</a:t>
            </a:r>
            <a:endParaRPr lang="en-US" dirty="0"/>
          </a:p>
        </p:txBody>
      </p:sp>
      <p:sp>
        <p:nvSpPr>
          <p:cNvPr id="6" name="Slide Number Placeholder 5"/>
          <p:cNvSpPr>
            <a:spLocks noGrp="1"/>
          </p:cNvSpPr>
          <p:nvPr>
            <p:ph type="sldNum" sz="quarter" idx="5"/>
          </p:nvPr>
        </p:nvSpPr>
        <p:spPr/>
        <p:txBody>
          <a:bodyPr/>
          <a:lstStyle/>
          <a:p>
            <a:fld id="{413FE53A-4EB3-45AD-B00A-058D2AD1F1CB}" type="slidenum">
              <a:rPr lang="en-US" smtClean="0"/>
              <a:pPr/>
              <a:t>70</a:t>
            </a:fld>
            <a:endParaRPr lang="en-US" dirty="0"/>
          </a:p>
        </p:txBody>
      </p:sp>
    </p:spTree>
    <p:extLst>
      <p:ext uri="{BB962C8B-B14F-4D97-AF65-F5344CB8AC3E}">
        <p14:creationId xmlns:p14="http://schemas.microsoft.com/office/powerpoint/2010/main" val="67701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8</a:t>
            </a:fld>
            <a:endParaRPr lang="en-US" dirty="0"/>
          </a:p>
        </p:txBody>
      </p:sp>
      <p:sp>
        <p:nvSpPr>
          <p:cNvPr id="4" name="Header Placeholder 3">
            <a:extLst>
              <a:ext uri="{FF2B5EF4-FFF2-40B4-BE49-F238E27FC236}">
                <a16:creationId xmlns:a16="http://schemas.microsoft.com/office/drawing/2014/main" id="{73AAEE8A-C4F9-4105-935F-772F5743C923}"/>
              </a:ext>
            </a:extLst>
          </p:cNvPr>
          <p:cNvSpPr>
            <a:spLocks noGrp="1"/>
          </p:cNvSpPr>
          <p:nvPr>
            <p:ph type="hdr" sz="quarter"/>
          </p:nvPr>
        </p:nvSpPr>
        <p:spPr/>
        <p:txBody>
          <a:bodyPr/>
          <a:lstStyle/>
          <a:p>
            <a:pPr>
              <a:defRPr/>
            </a:pPr>
            <a:r>
              <a:rPr lang="en-US" dirty="0"/>
              <a:t>Julie Ballinger, SWADAC Affiliate  juliedballinger@outlook.com                                    505-797-8612</a:t>
            </a:r>
          </a:p>
        </p:txBody>
      </p:sp>
    </p:spTree>
    <p:extLst>
      <p:ext uri="{BB962C8B-B14F-4D97-AF65-F5344CB8AC3E}">
        <p14:creationId xmlns:p14="http://schemas.microsoft.com/office/powerpoint/2010/main" val="403079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511FDD0-C871-4AF7-8654-47DBCF71E4E8}" type="slidenum">
              <a:rPr lang="en-US" smtClean="0"/>
              <a:pPr>
                <a:defRPr/>
              </a:pPr>
              <a:t>9</a:t>
            </a:fld>
            <a:endParaRPr lang="en-US" dirty="0"/>
          </a:p>
        </p:txBody>
      </p:sp>
      <p:sp>
        <p:nvSpPr>
          <p:cNvPr id="4" name="Header Placeholder 3">
            <a:extLst>
              <a:ext uri="{FF2B5EF4-FFF2-40B4-BE49-F238E27FC236}">
                <a16:creationId xmlns:a16="http://schemas.microsoft.com/office/drawing/2014/main" id="{12F6A0E3-2795-47AB-822D-DF9E65B07BFE}"/>
              </a:ext>
            </a:extLst>
          </p:cNvPr>
          <p:cNvSpPr>
            <a:spLocks noGrp="1"/>
          </p:cNvSpPr>
          <p:nvPr>
            <p:ph type="hdr" sz="quarter"/>
          </p:nvPr>
        </p:nvSpPr>
        <p:spPr/>
        <p:txBody>
          <a:bodyPr/>
          <a:lstStyle/>
          <a:p>
            <a:pPr>
              <a:defRPr/>
            </a:pPr>
            <a:r>
              <a:rPr lang="en-US" dirty="0"/>
              <a:t>Julie Ballinger, SWADAC Affiliate  juliedballinger@outlook.com                                    505-797-8612</a:t>
            </a:r>
          </a:p>
        </p:txBody>
      </p:sp>
    </p:spTree>
    <p:extLst>
      <p:ext uri="{BB962C8B-B14F-4D97-AF65-F5344CB8AC3E}">
        <p14:creationId xmlns:p14="http://schemas.microsoft.com/office/powerpoint/2010/main" val="267536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B4F0749-7BCA-453B-8A71-91319147089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F0749-7BCA-453B-8A71-91319147089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F0749-7BCA-453B-8A71-91319147089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F0749-7BCA-453B-8A71-91319147089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F0749-7BCA-453B-8A71-91319147089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F0749-7BCA-453B-8A71-91319147089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4F0749-7BCA-453B-8A71-91319147089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4F0749-7BCA-453B-8A71-91319147089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4F0749-7BCA-453B-8A71-91319147089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F0749-7BCA-453B-8A71-91319147089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B4F0749-7BCA-453B-8A71-913191470894}"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4F0749-7BCA-453B-8A71-913191470894}"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200" b="1"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ulieDballinger@outlook.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da.gov/effective-comm.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www.adata.org/" TargetMode="External"/><Relationship Id="rId4" Type="http://schemas.openxmlformats.org/officeDocument/2006/relationships/hyperlink" Target="http://www.southwestada.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ada.gov/assets/pdfs/web-rule.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s://www.ada.gov/resources/web-rule-first-step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ada.gov/resources/small-entity-compliance-guid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jpg"/><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37.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www.bing.com/images/search?q=pictures+of+Deaf+people&amp;view=detail&amp;id=00F7AA5D223BBF59B8C7D1642298E41E2F06B8B8&amp;first=0&amp;qpvt=pictures+of+Deaf+people&amp;FORM=IDFRIR" TargetMode="External"/><Relationship Id="rId5" Type="http://schemas.openxmlformats.org/officeDocument/2006/relationships/image" Target="../media/image17.emf"/><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3" Type="http://schemas.openxmlformats.org/officeDocument/2006/relationships/hyperlink" Target="http://www.ada.gov/regs2010/titleII_2010/titleII_2010_regulations.ht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jpeg"/><Relationship Id="rId4" Type="http://schemas.openxmlformats.org/officeDocument/2006/relationships/hyperlink" Target="http://www.bing.com/images/search?q=disability+signs+and+symbols&amp;view=detail&amp;id=2969A79A63371B75B450282F8ECE816A26BA41A8&amp;first=361&amp;FORM=IDFRI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accessibilityonline.org/ao/session/?id=110982" TargetMode="External"/><Relationship Id="rId7"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24.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25.emf"/></Relationships>
</file>

<file path=ppt/slides/_rels/slide49.xml.rels><?xml version="1.0" encoding="UTF-8" standalone="yes"?>
<Relationships xmlns="http://schemas.openxmlformats.org/package/2006/relationships"><Relationship Id="rId3" Type="http://schemas.openxmlformats.org/officeDocument/2006/relationships/hyperlink" Target="http://www.adaactionguide.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ada.gov/regs2016/adaaa_qa.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ada.gov/regs2010/titleII_2010/titleII_2010_regulations.ht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ada.gov/taman2.html" TargetMode="External"/><Relationship Id="rId4" Type="http://schemas.openxmlformats.org/officeDocument/2006/relationships/hyperlink" Target="https://www.ecfr.gov/current/title-28/chapter-I/part-35/subpart-C"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ecfr.gov/current/title-28/chapter-I/part-35/subpart-C"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ada.gov/pcatoolkit/toolkitmain.htm"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8" Type="http://schemas.openxmlformats.org/officeDocument/2006/relationships/hyperlink" Target="http://www.askjan.org/" TargetMode="External"/><Relationship Id="rId3" Type="http://schemas.openxmlformats.org/officeDocument/2006/relationships/hyperlink" Target="http://www.adata.org/" TargetMode="External"/><Relationship Id="rId7" Type="http://schemas.openxmlformats.org/officeDocument/2006/relationships/hyperlink" Target="http://www.adaactionguide.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www.access-board.gov/" TargetMode="External"/><Relationship Id="rId5" Type="http://schemas.openxmlformats.org/officeDocument/2006/relationships/hyperlink" Target="http://www.southwestada.org/" TargetMode="External"/><Relationship Id="rId4" Type="http://schemas.openxmlformats.org/officeDocument/2006/relationships/hyperlink" Target="http://www.ada.gov/" TargetMode="External"/><Relationship Id="rId9" Type="http://schemas.openxmlformats.org/officeDocument/2006/relationships/image" Target="../media/image2.png"/></Relationships>
</file>

<file path=ppt/slides/_rels/slide69.xml.rels><?xml version="1.0" encoding="UTF-8" standalone="yes"?>
<Relationships xmlns="http://schemas.openxmlformats.org/package/2006/relationships"><Relationship Id="rId8" Type="http://schemas.openxmlformats.org/officeDocument/2006/relationships/hyperlink" Target="http://www.brainline.org/article/disaster-readiness-tips-people-mobility-disabilities" TargetMode="External"/><Relationship Id="rId3" Type="http://schemas.openxmlformats.org/officeDocument/2006/relationships/hyperlink" Target="http://www.eeoc.gov/facts/evacuation.html" TargetMode="External"/><Relationship Id="rId7" Type="http://schemas.openxmlformats.org/officeDocument/2006/relationships/hyperlink" Target="http://www.brainline.org/article/disaster-readiness-tips-people-developmental-or-cognitive-difficulties" TargetMode="External"/><Relationship Id="rId12"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www.brainline.org/article/disaster-readiness-tips-people-sensory-disabilities" TargetMode="External"/><Relationship Id="rId11" Type="http://schemas.openxmlformats.org/officeDocument/2006/relationships/image" Target="../media/image27.jpeg"/><Relationship Id="rId5" Type="http://schemas.openxmlformats.org/officeDocument/2006/relationships/hyperlink" Target="http://www.dol.gov/odep/documents/Stairwell.pdf" TargetMode="External"/><Relationship Id="rId10" Type="http://schemas.openxmlformats.org/officeDocument/2006/relationships/hyperlink" Target="https://www.ada.gov/emergencyprep.htm" TargetMode="External"/><Relationship Id="rId4" Type="http://schemas.openxmlformats.org/officeDocument/2006/relationships/hyperlink" Target="https://www.nfpa.org/downloadable-resources/guides-and-manuals/evacuation-guide-pdf?l=0" TargetMode="External"/><Relationship Id="rId9" Type="http://schemas.openxmlformats.org/officeDocument/2006/relationships/hyperlink" Target="https://www.diversitypreparedness.org/browse-resources/resources/NOD%20Pets%20Service%20Anima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southwestada.or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4EC1-1BE5-562C-4672-8AF3E831E174}"/>
              </a:ext>
            </a:extLst>
          </p:cNvPr>
          <p:cNvSpPr>
            <a:spLocks noGrp="1"/>
          </p:cNvSpPr>
          <p:nvPr>
            <p:ph type="title"/>
          </p:nvPr>
        </p:nvSpPr>
        <p:spPr>
          <a:xfrm>
            <a:off x="457200" y="767757"/>
            <a:ext cx="8229600" cy="667512"/>
          </a:xfrm>
        </p:spPr>
        <p:txBody>
          <a:bodyPr anchor="t"/>
          <a:lstStyle/>
          <a:p>
            <a:r>
              <a:rPr lang="en-US" dirty="0"/>
              <a:t>Welcome!</a:t>
            </a:r>
          </a:p>
        </p:txBody>
      </p:sp>
      <p:sp>
        <p:nvSpPr>
          <p:cNvPr id="3" name="Content Placeholder 2">
            <a:extLst>
              <a:ext uri="{FF2B5EF4-FFF2-40B4-BE49-F238E27FC236}">
                <a16:creationId xmlns:a16="http://schemas.microsoft.com/office/drawing/2014/main" id="{27BF008B-446B-54D5-C4A5-FD66E2062226}"/>
              </a:ext>
            </a:extLst>
          </p:cNvPr>
          <p:cNvSpPr>
            <a:spLocks noGrp="1"/>
          </p:cNvSpPr>
          <p:nvPr>
            <p:ph idx="1"/>
          </p:nvPr>
        </p:nvSpPr>
        <p:spPr>
          <a:xfrm>
            <a:off x="221226" y="1371600"/>
            <a:ext cx="8768396" cy="5562600"/>
          </a:xfrm>
        </p:spPr>
        <p:txBody>
          <a:bodyPr/>
          <a:lstStyle/>
          <a:p>
            <a:pPr marL="0" indent="0" algn="ctr">
              <a:lnSpc>
                <a:spcPct val="150000"/>
              </a:lnSpc>
              <a:spcBef>
                <a:spcPts val="0"/>
              </a:spcBef>
              <a:buNone/>
            </a:pPr>
            <a:r>
              <a:rPr lang="en-US" sz="3200" b="1" i="1" dirty="0">
                <a:effectLst>
                  <a:glow rad="63500">
                    <a:schemeClr val="bg1"/>
                  </a:glow>
                </a:effectLst>
                <a:ea typeface="Calibri" panose="020F0502020204030204" pitchFamily="34" charset="0"/>
              </a:rPr>
              <a:t>2025 New Mexico </a:t>
            </a:r>
          </a:p>
          <a:p>
            <a:pPr marL="0" indent="0" algn="ctr">
              <a:lnSpc>
                <a:spcPct val="150000"/>
              </a:lnSpc>
              <a:spcBef>
                <a:spcPts val="0"/>
              </a:spcBef>
              <a:buNone/>
            </a:pPr>
            <a:r>
              <a:rPr lang="en-US" sz="3200" b="1" dirty="0">
                <a:effectLst>
                  <a:glow rad="63500">
                    <a:schemeClr val="bg1"/>
                  </a:glow>
                </a:effectLst>
                <a:ea typeface="Calibri" panose="020F0502020204030204" pitchFamily="34" charset="0"/>
              </a:rPr>
              <a:t>ADA Coordinator Training </a:t>
            </a:r>
          </a:p>
          <a:p>
            <a:pPr marL="0" indent="0" algn="ctr">
              <a:lnSpc>
                <a:spcPct val="150000"/>
              </a:lnSpc>
              <a:spcBef>
                <a:spcPts val="0"/>
              </a:spcBef>
              <a:buNone/>
            </a:pPr>
            <a:r>
              <a:rPr lang="en-US" sz="3200" b="1" dirty="0">
                <a:effectLst>
                  <a:glow rad="63500">
                    <a:schemeClr val="bg1"/>
                  </a:glow>
                </a:effectLst>
                <a:ea typeface="Calibri" panose="020F0502020204030204" pitchFamily="34" charset="0"/>
              </a:rPr>
              <a:t>Certification Program</a:t>
            </a:r>
            <a:endParaRPr lang="en-US" sz="2800" b="1" dirty="0">
              <a:effectLst>
                <a:glow rad="63500">
                  <a:schemeClr val="bg1"/>
                </a:glow>
              </a:effectLst>
              <a:ea typeface="Calibri" panose="020F0502020204030204" pitchFamily="34" charset="0"/>
            </a:endParaRPr>
          </a:p>
          <a:p>
            <a:pPr marL="0" indent="0" algn="ctr">
              <a:lnSpc>
                <a:spcPct val="150000"/>
              </a:lnSpc>
              <a:spcBef>
                <a:spcPts val="0"/>
              </a:spcBef>
              <a:buNone/>
            </a:pPr>
            <a:endParaRPr lang="en-US" sz="2000" b="1" dirty="0">
              <a:effectLst>
                <a:glow rad="63500">
                  <a:schemeClr val="bg1"/>
                </a:glow>
              </a:effectLst>
            </a:endParaRPr>
          </a:p>
          <a:p>
            <a:pPr marL="0" indent="0" algn="ctr">
              <a:spcBef>
                <a:spcPts val="0"/>
              </a:spcBef>
              <a:buNone/>
            </a:pPr>
            <a:r>
              <a:rPr lang="en-US" sz="2000" b="1" dirty="0">
                <a:solidFill>
                  <a:srgbClr val="000000"/>
                </a:solidFill>
                <a:ea typeface="Calibri" panose="020F0502020204030204" pitchFamily="34" charset="0"/>
              </a:rPr>
              <a:t>A partnership by </a:t>
            </a:r>
          </a:p>
          <a:p>
            <a:pPr marL="0" indent="0" algn="ctr">
              <a:spcBef>
                <a:spcPts val="0"/>
              </a:spcBef>
              <a:buNone/>
            </a:pPr>
            <a:r>
              <a:rPr lang="en-US" sz="2000" b="1" dirty="0">
                <a:solidFill>
                  <a:srgbClr val="000000"/>
                </a:solidFill>
                <a:ea typeface="Calibri" panose="020F0502020204030204" pitchFamily="34" charset="0"/>
              </a:rPr>
              <a:t>NM Governor’s Commission on Disability, </a:t>
            </a:r>
          </a:p>
          <a:p>
            <a:pPr marL="0" indent="0" algn="ctr">
              <a:spcBef>
                <a:spcPts val="0"/>
              </a:spcBef>
              <a:buNone/>
            </a:pPr>
            <a:r>
              <a:rPr lang="en-US" sz="2000" b="1" dirty="0">
                <a:solidFill>
                  <a:srgbClr val="000000"/>
                </a:solidFill>
                <a:ea typeface="Calibri" panose="020F0502020204030204" pitchFamily="34" charset="0"/>
              </a:rPr>
              <a:t>Southwest ADA Center,</a:t>
            </a:r>
          </a:p>
          <a:p>
            <a:pPr marL="0" indent="0" algn="ctr">
              <a:spcBef>
                <a:spcPts val="0"/>
              </a:spcBef>
              <a:buNone/>
            </a:pPr>
            <a:r>
              <a:rPr lang="en-US" sz="2000" b="1" dirty="0">
                <a:solidFill>
                  <a:srgbClr val="000000"/>
                </a:solidFill>
                <a:ea typeface="Calibri" panose="020F0502020204030204" pitchFamily="34" charset="0"/>
              </a:rPr>
              <a:t>and Great Plains ADA Center</a:t>
            </a:r>
          </a:p>
          <a:p>
            <a:pPr marL="0" indent="0" algn="ctr">
              <a:lnSpc>
                <a:spcPct val="150000"/>
              </a:lnSpc>
              <a:spcBef>
                <a:spcPts val="0"/>
              </a:spcBef>
              <a:buNone/>
            </a:pPr>
            <a:endParaRPr lang="en-US" dirty="0"/>
          </a:p>
        </p:txBody>
      </p:sp>
      <p:sp>
        <p:nvSpPr>
          <p:cNvPr id="4" name="Slide Number Placeholder 3">
            <a:extLst>
              <a:ext uri="{FF2B5EF4-FFF2-40B4-BE49-F238E27FC236}">
                <a16:creationId xmlns:a16="http://schemas.microsoft.com/office/drawing/2014/main" id="{46B1E01F-5E1A-8516-D6DD-68CFEF870007}"/>
              </a:ext>
            </a:extLst>
          </p:cNvPr>
          <p:cNvSpPr>
            <a:spLocks noGrp="1"/>
          </p:cNvSpPr>
          <p:nvPr>
            <p:ph type="sldNum" sz="quarter" idx="12"/>
          </p:nvPr>
        </p:nvSpPr>
        <p:spPr/>
        <p:txBody>
          <a:bodyPr/>
          <a:lstStyle/>
          <a:p>
            <a:fld id="{2B4F0749-7BCA-453B-8A71-913191470894}" type="slidenum">
              <a:rPr lang="en-US" smtClean="0"/>
              <a:pPr/>
              <a:t>1</a:t>
            </a:fld>
            <a:endParaRPr lang="en-US" dirty="0"/>
          </a:p>
        </p:txBody>
      </p:sp>
      <p:pic>
        <p:nvPicPr>
          <p:cNvPr id="5" name="Picture 4">
            <a:extLst>
              <a:ext uri="{FF2B5EF4-FFF2-40B4-BE49-F238E27FC236}">
                <a16:creationId xmlns:a16="http://schemas.microsoft.com/office/drawing/2014/main" id="{1DC0669A-FE6B-A94C-0E6D-B29C8130454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14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79166" y="1043235"/>
            <a:ext cx="8229600" cy="609600"/>
          </a:xfrm>
        </p:spPr>
        <p:txBody>
          <a:bodyPr anchor="t">
            <a:noAutofit/>
          </a:bodyPr>
          <a:lstStyle/>
          <a:p>
            <a:r>
              <a:rPr lang="en-US" altLang="en-US" sz="3600" b="1" dirty="0">
                <a:latin typeface="Times New Roman" panose="02020603050405020304" pitchFamily="18" charset="0"/>
                <a:cs typeface="Times New Roman" panose="02020603050405020304" pitchFamily="18" charset="0"/>
              </a:rPr>
              <a:t> </a:t>
            </a:r>
            <a:r>
              <a:rPr lang="en-US" altLang="en-US" b="1" dirty="0">
                <a:cs typeface="Times New Roman" panose="02020603050405020304" pitchFamily="18" charset="0"/>
              </a:rPr>
              <a:t>Undue Financial and Administrative Burden</a:t>
            </a:r>
          </a:p>
        </p:txBody>
      </p:sp>
      <p:sp>
        <p:nvSpPr>
          <p:cNvPr id="3" name="Content Placeholder 2"/>
          <p:cNvSpPr>
            <a:spLocks noGrp="1"/>
          </p:cNvSpPr>
          <p:nvPr>
            <p:ph idx="1"/>
          </p:nvPr>
        </p:nvSpPr>
        <p:spPr>
          <a:xfrm>
            <a:off x="293914" y="1798273"/>
            <a:ext cx="8617406" cy="4267200"/>
          </a:xfrm>
        </p:spPr>
        <p:txBody>
          <a:bodyPr>
            <a:normAutofit/>
          </a:bodyPr>
          <a:lstStyle/>
          <a:p>
            <a:pPr marL="0" indent="0">
              <a:lnSpc>
                <a:spcPct val="150000"/>
              </a:lnSpc>
              <a:buNone/>
              <a:defRPr/>
            </a:pPr>
            <a:r>
              <a:rPr lang="en-US" sz="2000" b="1" i="1" dirty="0">
                <a:solidFill>
                  <a:srgbClr val="000000"/>
                </a:solidFill>
                <a:effectLst/>
              </a:rPr>
              <a:t>“State and local governments</a:t>
            </a:r>
            <a:r>
              <a:rPr lang="en-US" sz="2000" b="0" i="0" dirty="0">
                <a:solidFill>
                  <a:srgbClr val="000000"/>
                </a:solidFill>
                <a:effectLst/>
              </a:rPr>
              <a:t>: in determining whether a particular aid or service would result in undue burdens, a title II entity should take into consideration the cost of the particular aid or service in light of all resources available to fund the program, service, or activity and the effect on other expenses or operations. </a:t>
            </a:r>
          </a:p>
          <a:p>
            <a:pPr marL="0" indent="0">
              <a:lnSpc>
                <a:spcPct val="150000"/>
              </a:lnSpc>
              <a:buNone/>
              <a:defRPr/>
            </a:pPr>
            <a:r>
              <a:rPr lang="en-US" sz="2000" b="0" i="0" dirty="0">
                <a:solidFill>
                  <a:srgbClr val="000000"/>
                </a:solidFill>
                <a:effectLst/>
              </a:rPr>
              <a:t>The decision that a particular aid or service would result in an undue burden must be made by a high-level official, no lower than a Department head, and must include a written statement of the reasons for reaching that conclusion.”</a:t>
            </a:r>
          </a:p>
          <a:p>
            <a:pPr marL="0" indent="0">
              <a:lnSpc>
                <a:spcPct val="150000"/>
              </a:lnSpc>
              <a:buNone/>
              <a:defRPr/>
            </a:pPr>
            <a:r>
              <a:rPr lang="en-US" sz="2000" b="1" dirty="0">
                <a:solidFill>
                  <a:srgbClr val="FF0000"/>
                </a:solidFill>
              </a:rPr>
              <a:t>The entity MUST do what they can up to the point of undue burden</a:t>
            </a:r>
            <a:endParaRPr lang="en-US" sz="2000" dirty="0">
              <a:solidFill>
                <a:srgbClr val="FF0000"/>
              </a:solidFill>
            </a:endParaRPr>
          </a:p>
        </p:txBody>
      </p:sp>
      <p:sp>
        <p:nvSpPr>
          <p:cNvPr id="4" name="Slide Number Placeholder 3">
            <a:extLst>
              <a:ext uri="{FF2B5EF4-FFF2-40B4-BE49-F238E27FC236}">
                <a16:creationId xmlns:a16="http://schemas.microsoft.com/office/drawing/2014/main" id="{F7242A26-BD86-C5EF-2E18-729D1F2D2521}"/>
              </a:ext>
            </a:extLst>
          </p:cNvPr>
          <p:cNvSpPr>
            <a:spLocks noGrp="1"/>
          </p:cNvSpPr>
          <p:nvPr>
            <p:ph type="sldNum" sz="quarter" idx="12"/>
          </p:nvPr>
        </p:nvSpPr>
        <p:spPr/>
        <p:txBody>
          <a:bodyPr/>
          <a:lstStyle/>
          <a:p>
            <a:fld id="{2B4F0749-7BCA-453B-8A71-913191470894}" type="slidenum">
              <a:rPr lang="en-US" smtClean="0"/>
              <a:pPr/>
              <a:t>10</a:t>
            </a:fld>
            <a:endParaRPr lang="en-US" dirty="0"/>
          </a:p>
        </p:txBody>
      </p:sp>
      <p:pic>
        <p:nvPicPr>
          <p:cNvPr id="2" name="Picture 1">
            <a:extLst>
              <a:ext uri="{FF2B5EF4-FFF2-40B4-BE49-F238E27FC236}">
                <a16:creationId xmlns:a16="http://schemas.microsoft.com/office/drawing/2014/main" id="{450BB089-6B2D-561D-6DB2-00D8A2E1594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62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1143000"/>
            <a:ext cx="8229600" cy="685800"/>
          </a:xfrm>
        </p:spPr>
        <p:txBody>
          <a:bodyPr anchor="t">
            <a:normAutofit/>
          </a:bodyPr>
          <a:lstStyle/>
          <a:p>
            <a:r>
              <a:rPr lang="en-US" altLang="en-US" b="1" dirty="0"/>
              <a:t>Surcharges &amp; Personal Items</a:t>
            </a:r>
            <a:endParaRPr lang="en-US" altLang="en-US" dirty="0">
              <a:cs typeface="Arial" panose="020B0604020202020204" pitchFamily="34" charset="0"/>
            </a:endParaRPr>
          </a:p>
        </p:txBody>
      </p:sp>
      <p:sp>
        <p:nvSpPr>
          <p:cNvPr id="31748" name="Rectangle 3"/>
          <p:cNvSpPr>
            <a:spLocks noGrp="1" noChangeArrowheads="1"/>
          </p:cNvSpPr>
          <p:nvPr>
            <p:ph idx="1"/>
          </p:nvPr>
        </p:nvSpPr>
        <p:spPr>
          <a:xfrm>
            <a:off x="467032" y="1981200"/>
            <a:ext cx="8382000" cy="3886200"/>
          </a:xfrm>
        </p:spPr>
        <p:txBody>
          <a:bodyPr>
            <a:noAutofit/>
          </a:bodyPr>
          <a:lstStyle/>
          <a:p>
            <a:pPr>
              <a:lnSpc>
                <a:spcPct val="150000"/>
              </a:lnSpc>
            </a:pPr>
            <a:r>
              <a:rPr lang="en-US" altLang="en-US" sz="2400" b="1" dirty="0"/>
              <a:t>Personal items and services </a:t>
            </a:r>
            <a:r>
              <a:rPr lang="en-US" altLang="en-US" sz="2400" dirty="0"/>
              <a:t>are generally </a:t>
            </a:r>
            <a:r>
              <a:rPr lang="en-US" altLang="en-US" sz="2400" b="1" dirty="0"/>
              <a:t>not required </a:t>
            </a:r>
            <a:r>
              <a:rPr lang="en-US" altLang="en-US" sz="2400" dirty="0"/>
              <a:t>to be provided unless it is part of the public program to do so</a:t>
            </a:r>
            <a:r>
              <a:rPr lang="en-US" altLang="en-US" sz="2400" b="1" dirty="0"/>
              <a:t>. </a:t>
            </a:r>
          </a:p>
          <a:p>
            <a:pPr>
              <a:lnSpc>
                <a:spcPct val="150000"/>
              </a:lnSpc>
            </a:pPr>
            <a:r>
              <a:rPr lang="en-US" altLang="en-US" sz="2400" dirty="0"/>
              <a:t>Personal items/services to assist the individual throughout the day such as hearing aids or </a:t>
            </a:r>
            <a:r>
              <a:rPr lang="fr-FR" sz="2400" i="0" dirty="0">
                <a:solidFill>
                  <a:srgbClr val="000000"/>
                </a:solidFill>
                <a:effectLst/>
              </a:rPr>
              <a:t>augmentative/alternative communication </a:t>
            </a:r>
            <a:r>
              <a:rPr lang="en-US" sz="2400" i="0" dirty="0">
                <a:effectLst/>
              </a:rPr>
              <a:t>devices</a:t>
            </a:r>
            <a:r>
              <a:rPr lang="en-US" sz="2400" dirty="0"/>
              <a:t>, mobility devices, personal service attendant, etc.</a:t>
            </a:r>
            <a:endParaRPr lang="en-US" altLang="en-US" sz="2400" dirty="0"/>
          </a:p>
          <a:p>
            <a:pPr marL="0" indent="0" eaLnBrk="1" hangingPunct="1">
              <a:lnSpc>
                <a:spcPct val="150000"/>
              </a:lnSpc>
              <a:buNone/>
            </a:pPr>
            <a:endParaRPr lang="en-US" altLang="en-US" sz="2400" dirty="0"/>
          </a:p>
          <a:p>
            <a:pPr eaLnBrk="1" hangingPunct="1"/>
            <a:endParaRPr lang="en-US" altLang="en-US" sz="2400" dirty="0"/>
          </a:p>
        </p:txBody>
      </p:sp>
      <p:sp>
        <p:nvSpPr>
          <p:cNvPr id="4" name="Slide Number Placeholder 3">
            <a:extLst>
              <a:ext uri="{FF2B5EF4-FFF2-40B4-BE49-F238E27FC236}">
                <a16:creationId xmlns:a16="http://schemas.microsoft.com/office/drawing/2014/main" id="{0CD765EB-3CD5-770E-7511-7124CE6E06D2}"/>
              </a:ext>
            </a:extLst>
          </p:cNvPr>
          <p:cNvSpPr>
            <a:spLocks noGrp="1"/>
          </p:cNvSpPr>
          <p:nvPr>
            <p:ph type="sldNum" sz="quarter" idx="12"/>
          </p:nvPr>
        </p:nvSpPr>
        <p:spPr/>
        <p:txBody>
          <a:bodyPr/>
          <a:lstStyle/>
          <a:p>
            <a:fld id="{2B4F0749-7BCA-453B-8A71-913191470894}" type="slidenum">
              <a:rPr lang="en-US" smtClean="0"/>
              <a:pPr/>
              <a:t>11</a:t>
            </a:fld>
            <a:endParaRPr lang="en-US" dirty="0"/>
          </a:p>
        </p:txBody>
      </p:sp>
      <p:pic>
        <p:nvPicPr>
          <p:cNvPr id="3" name="Picture 2">
            <a:extLst>
              <a:ext uri="{FF2B5EF4-FFF2-40B4-BE49-F238E27FC236}">
                <a16:creationId xmlns:a16="http://schemas.microsoft.com/office/drawing/2014/main" id="{7896C70D-8B69-D2A7-C11D-023A6D19695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52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CC65B-1BBD-4F03-A3D2-85C7A3A1466A}"/>
              </a:ext>
            </a:extLst>
          </p:cNvPr>
          <p:cNvSpPr>
            <a:spLocks noGrp="1"/>
          </p:cNvSpPr>
          <p:nvPr>
            <p:ph type="title"/>
          </p:nvPr>
        </p:nvSpPr>
        <p:spPr>
          <a:xfrm>
            <a:off x="268740" y="882915"/>
            <a:ext cx="8229600" cy="685800"/>
          </a:xfrm>
        </p:spPr>
        <p:txBody>
          <a:bodyPr anchor="t">
            <a:normAutofit/>
          </a:bodyPr>
          <a:lstStyle/>
          <a:p>
            <a:r>
              <a:rPr lang="en-US" b="1" dirty="0"/>
              <a:t>The Interactive Process</a:t>
            </a:r>
            <a:r>
              <a:rPr lang="en-US" b="1" dirty="0">
                <a:cs typeface="Times New Roman" panose="02020603050405020304" pitchFamily="18" charset="0"/>
              </a:rPr>
              <a:t> with the </a:t>
            </a:r>
            <a:r>
              <a:rPr lang="en-US" b="1" u="sng" dirty="0">
                <a:cs typeface="Times New Roman" panose="02020603050405020304" pitchFamily="18" charset="0"/>
              </a:rPr>
              <a:t>Public</a:t>
            </a:r>
            <a:endParaRPr lang="en-US" u="sng" dirty="0">
              <a:solidFill>
                <a:schemeClr val="tx1"/>
              </a:solidFill>
            </a:endParaRPr>
          </a:p>
        </p:txBody>
      </p:sp>
      <p:sp>
        <p:nvSpPr>
          <p:cNvPr id="2" name="Content Placeholder 1">
            <a:extLst>
              <a:ext uri="{FF2B5EF4-FFF2-40B4-BE49-F238E27FC236}">
                <a16:creationId xmlns:a16="http://schemas.microsoft.com/office/drawing/2014/main" id="{26CBB0A8-AA71-4407-8E88-C4782DB34187}"/>
              </a:ext>
            </a:extLst>
          </p:cNvPr>
          <p:cNvSpPr>
            <a:spLocks noGrp="1"/>
          </p:cNvSpPr>
          <p:nvPr>
            <p:ph idx="1"/>
          </p:nvPr>
        </p:nvSpPr>
        <p:spPr>
          <a:xfrm>
            <a:off x="268740" y="1605586"/>
            <a:ext cx="8606520" cy="4947613"/>
          </a:xfrm>
        </p:spPr>
        <p:txBody>
          <a:bodyPr>
            <a:noAutofit/>
          </a:bodyPr>
          <a:lstStyle/>
          <a:p>
            <a:pPr lvl="1">
              <a:lnSpc>
                <a:spcPct val="150000"/>
              </a:lnSpc>
            </a:pPr>
            <a:r>
              <a:rPr lang="en-US" sz="2000" dirty="0"/>
              <a:t>Public member must </a:t>
            </a:r>
            <a:r>
              <a:rPr lang="en-US" sz="2000" b="1" dirty="0"/>
              <a:t>indicate</a:t>
            </a:r>
            <a:r>
              <a:rPr lang="en-US" sz="2000" dirty="0"/>
              <a:t> in some manner (no specific wording required) that they may or are experiencing disability related difficulties in participating in the program.</a:t>
            </a:r>
          </a:p>
          <a:p>
            <a:pPr lvl="2">
              <a:lnSpc>
                <a:spcPct val="150000"/>
              </a:lnSpc>
            </a:pPr>
            <a:r>
              <a:rPr lang="en-US" sz="2000" dirty="0"/>
              <a:t>Should have a straightforward well-advertised </a:t>
            </a:r>
            <a:r>
              <a:rPr lang="en-US" sz="2000" b="1" dirty="0"/>
              <a:t>procedure</a:t>
            </a:r>
            <a:r>
              <a:rPr lang="en-US" sz="2000" dirty="0"/>
              <a:t> for the public to be able to indicate the need for barrier removal.</a:t>
            </a:r>
          </a:p>
          <a:p>
            <a:pPr lvl="1">
              <a:lnSpc>
                <a:spcPct val="150000"/>
              </a:lnSpc>
            </a:pPr>
            <a:r>
              <a:rPr lang="en-US" sz="2000" b="1" dirty="0"/>
              <a:t>Informal and flexible conversation </a:t>
            </a:r>
            <a:r>
              <a:rPr lang="en-US" sz="2000" dirty="0"/>
              <a:t>(can be ongoing) to facilitate understanding of </a:t>
            </a:r>
            <a:r>
              <a:rPr lang="en-US" sz="2000" u="sng" dirty="0"/>
              <a:t>what disability related barrier</a:t>
            </a:r>
            <a:r>
              <a:rPr lang="en-US" sz="2000" dirty="0"/>
              <a:t>(s) the individual is facing and </a:t>
            </a:r>
            <a:r>
              <a:rPr lang="en-US" sz="2000" u="sng" dirty="0"/>
              <a:t>how to remove the barrier</a:t>
            </a:r>
            <a:r>
              <a:rPr lang="en-US" sz="2000" dirty="0"/>
              <a:t>(s). </a:t>
            </a:r>
          </a:p>
          <a:p>
            <a:pPr lvl="1">
              <a:lnSpc>
                <a:spcPct val="150000"/>
              </a:lnSpc>
            </a:pPr>
            <a:r>
              <a:rPr lang="en-US" sz="2000" dirty="0"/>
              <a:t>A </a:t>
            </a:r>
            <a:r>
              <a:rPr lang="en-US" sz="2000" b="1" dirty="0"/>
              <a:t>third party </a:t>
            </a:r>
            <a:r>
              <a:rPr lang="en-US" sz="2000" dirty="0"/>
              <a:t>can ask on behalf of the individual, but the entity should include the individual in the interactive process as much as possible.</a:t>
            </a:r>
          </a:p>
        </p:txBody>
      </p:sp>
      <p:sp>
        <p:nvSpPr>
          <p:cNvPr id="6" name="Slide Number Placeholder 5">
            <a:extLst>
              <a:ext uri="{FF2B5EF4-FFF2-40B4-BE49-F238E27FC236}">
                <a16:creationId xmlns:a16="http://schemas.microsoft.com/office/drawing/2014/main" id="{4A356F96-7A0B-9915-363B-3588EBD1CA32}"/>
              </a:ext>
            </a:extLst>
          </p:cNvPr>
          <p:cNvSpPr>
            <a:spLocks noGrp="1"/>
          </p:cNvSpPr>
          <p:nvPr>
            <p:ph type="sldNum" sz="quarter" idx="12"/>
          </p:nvPr>
        </p:nvSpPr>
        <p:spPr/>
        <p:txBody>
          <a:bodyPr/>
          <a:lstStyle/>
          <a:p>
            <a:fld id="{2B4F0749-7BCA-453B-8A71-913191470894}" type="slidenum">
              <a:rPr lang="en-US" smtClean="0"/>
              <a:pPr/>
              <a:t>12</a:t>
            </a:fld>
            <a:endParaRPr lang="en-US" dirty="0"/>
          </a:p>
        </p:txBody>
      </p:sp>
      <p:pic>
        <p:nvPicPr>
          <p:cNvPr id="3" name="Picture 2">
            <a:extLst>
              <a:ext uri="{FF2B5EF4-FFF2-40B4-BE49-F238E27FC236}">
                <a16:creationId xmlns:a16="http://schemas.microsoft.com/office/drawing/2014/main" id="{A24A4EB6-28B4-F655-CF18-3A858A50399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37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D987B-A076-4D36-AFB4-013EB52EB82D}"/>
              </a:ext>
            </a:extLst>
          </p:cNvPr>
          <p:cNvSpPr>
            <a:spLocks noGrp="1"/>
          </p:cNvSpPr>
          <p:nvPr>
            <p:ph type="title"/>
          </p:nvPr>
        </p:nvSpPr>
        <p:spPr>
          <a:xfrm>
            <a:off x="427703" y="1109529"/>
            <a:ext cx="8229600" cy="667512"/>
          </a:xfrm>
        </p:spPr>
        <p:txBody>
          <a:bodyPr anchor="t">
            <a:normAutofit/>
          </a:bodyPr>
          <a:lstStyle/>
          <a:p>
            <a:r>
              <a:rPr lang="en-US" b="1" dirty="0"/>
              <a:t>Obtaining Documentation</a:t>
            </a:r>
            <a:endParaRPr lang="en-US" dirty="0"/>
          </a:p>
        </p:txBody>
      </p:sp>
      <p:sp>
        <p:nvSpPr>
          <p:cNvPr id="2" name="Content Placeholder 1">
            <a:extLst>
              <a:ext uri="{FF2B5EF4-FFF2-40B4-BE49-F238E27FC236}">
                <a16:creationId xmlns:a16="http://schemas.microsoft.com/office/drawing/2014/main" id="{A76230E8-7C22-4386-A2F0-8CC0FC23D4EA}"/>
              </a:ext>
            </a:extLst>
          </p:cNvPr>
          <p:cNvSpPr>
            <a:spLocks noGrp="1"/>
          </p:cNvSpPr>
          <p:nvPr>
            <p:ph idx="1"/>
          </p:nvPr>
        </p:nvSpPr>
        <p:spPr>
          <a:xfrm>
            <a:off x="457200" y="2076677"/>
            <a:ext cx="8458200" cy="4345162"/>
          </a:xfrm>
        </p:spPr>
        <p:txBody>
          <a:bodyPr/>
          <a:lstStyle/>
          <a:p>
            <a:pPr lvl="1">
              <a:lnSpc>
                <a:spcPct val="150000"/>
              </a:lnSpc>
            </a:pPr>
            <a:r>
              <a:rPr lang="en-US" dirty="0"/>
              <a:t>Depending on how </a:t>
            </a:r>
            <a:r>
              <a:rPr lang="en-US" b="1" dirty="0"/>
              <a:t>complex/involved/extensive </a:t>
            </a:r>
            <a:r>
              <a:rPr lang="en-US" dirty="0"/>
              <a:t>the program is, allowed to obtain </a:t>
            </a:r>
            <a:r>
              <a:rPr lang="en-US" u="sng" dirty="0"/>
              <a:t>reasonable</a:t>
            </a:r>
            <a:r>
              <a:rPr lang="en-US" dirty="0"/>
              <a:t> documentation and must be directly related to justifying the request. </a:t>
            </a:r>
          </a:p>
          <a:p>
            <a:pPr lvl="1">
              <a:lnSpc>
                <a:spcPct val="150000"/>
              </a:lnSpc>
            </a:pPr>
            <a:r>
              <a:rPr lang="en-US" dirty="0"/>
              <a:t>Only </a:t>
            </a:r>
            <a:r>
              <a:rPr lang="en-US" b="1" u="sng" dirty="0"/>
              <a:t>necessary</a:t>
            </a:r>
            <a:r>
              <a:rPr lang="en-US" dirty="0"/>
              <a:t> inquiries allowed.</a:t>
            </a:r>
          </a:p>
          <a:p>
            <a:pPr lvl="2">
              <a:lnSpc>
                <a:spcPct val="150000"/>
              </a:lnSpc>
            </a:pPr>
            <a:r>
              <a:rPr lang="en-US" dirty="0"/>
              <a:t>Don’t ask for unrelated medical/disability documentation.</a:t>
            </a:r>
          </a:p>
        </p:txBody>
      </p:sp>
      <p:sp>
        <p:nvSpPr>
          <p:cNvPr id="6" name="Slide Number Placeholder 5">
            <a:extLst>
              <a:ext uri="{FF2B5EF4-FFF2-40B4-BE49-F238E27FC236}">
                <a16:creationId xmlns:a16="http://schemas.microsoft.com/office/drawing/2014/main" id="{64CBA8B8-C78A-ED78-99B2-D9AFC1632474}"/>
              </a:ext>
            </a:extLst>
          </p:cNvPr>
          <p:cNvSpPr>
            <a:spLocks noGrp="1"/>
          </p:cNvSpPr>
          <p:nvPr>
            <p:ph type="sldNum" sz="quarter" idx="12"/>
          </p:nvPr>
        </p:nvSpPr>
        <p:spPr/>
        <p:txBody>
          <a:bodyPr/>
          <a:lstStyle/>
          <a:p>
            <a:fld id="{2B4F0749-7BCA-453B-8A71-913191470894}" type="slidenum">
              <a:rPr lang="en-US" smtClean="0"/>
              <a:pPr/>
              <a:t>13</a:t>
            </a:fld>
            <a:endParaRPr lang="en-US" dirty="0"/>
          </a:p>
        </p:txBody>
      </p:sp>
      <p:pic>
        <p:nvPicPr>
          <p:cNvPr id="3" name="Picture 2">
            <a:extLst>
              <a:ext uri="{FF2B5EF4-FFF2-40B4-BE49-F238E27FC236}">
                <a16:creationId xmlns:a16="http://schemas.microsoft.com/office/drawing/2014/main" id="{DD3C08FC-F671-1C38-C5EC-F3402206DE1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42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42" y="762000"/>
            <a:ext cx="8229600" cy="1143000"/>
          </a:xfrm>
        </p:spPr>
        <p:txBody>
          <a:bodyPr>
            <a:normAutofit/>
          </a:bodyPr>
          <a:lstStyle/>
          <a:p>
            <a:r>
              <a:rPr lang="en-US" b="1" dirty="0">
                <a:cs typeface="Times New Roman" panose="02020603050405020304" pitchFamily="18" charset="0"/>
              </a:rPr>
              <a:t>Americans With Disability Act</a:t>
            </a:r>
          </a:p>
        </p:txBody>
      </p:sp>
      <p:sp>
        <p:nvSpPr>
          <p:cNvPr id="5" name="Rectangle 3"/>
          <p:cNvSpPr>
            <a:spLocks noGrp="1" noChangeArrowheads="1"/>
          </p:cNvSpPr>
          <p:nvPr>
            <p:ph idx="1"/>
          </p:nvPr>
        </p:nvSpPr>
        <p:spPr>
          <a:xfrm>
            <a:off x="1905000" y="2362200"/>
            <a:ext cx="5029200" cy="1981200"/>
          </a:xfrm>
        </p:spPr>
        <p:txBody>
          <a:bodyPr>
            <a:noAutofit/>
          </a:bodyPr>
          <a:lstStyle/>
          <a:p>
            <a:pPr marL="0" indent="0" algn="ctr">
              <a:lnSpc>
                <a:spcPct val="80000"/>
              </a:lnSpc>
              <a:buNone/>
            </a:pPr>
            <a:r>
              <a:rPr lang="en-US" altLang="en-US" sz="4400" b="1" dirty="0">
                <a:cs typeface="Times New Roman" panose="02020603050405020304" pitchFamily="18" charset="0"/>
              </a:rPr>
              <a:t>Policy Modification </a:t>
            </a:r>
          </a:p>
          <a:p>
            <a:pPr marL="0" indent="0" algn="ctr">
              <a:lnSpc>
                <a:spcPct val="80000"/>
              </a:lnSpc>
              <a:buNone/>
            </a:pPr>
            <a:endParaRPr lang="en-US" altLang="en-US" sz="3200" dirty="0">
              <a:latin typeface="Times New Roman" panose="02020603050405020304" pitchFamily="18" charset="0"/>
              <a:cs typeface="Times New Roman" panose="02020603050405020304" pitchFamily="18" charset="0"/>
            </a:endParaRPr>
          </a:p>
          <a:p>
            <a:pPr algn="ctr">
              <a:lnSpc>
                <a:spcPct val="80000"/>
              </a:lnSpc>
            </a:pPr>
            <a:endParaRPr lang="en-US" altLang="en-US" sz="3200" b="1" dirty="0">
              <a:solidFill>
                <a:srgbClr val="00CC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3ABC5568-3844-4AF9-9ACF-AE3432C62AE6}" type="slidenum">
              <a:rPr lang="en-US" smtClean="0"/>
              <a:pPr>
                <a:defRPr/>
              </a:pPr>
              <a:t>14</a:t>
            </a:fld>
            <a:endParaRPr lang="en-US" dirty="0"/>
          </a:p>
        </p:txBody>
      </p:sp>
      <p:pic>
        <p:nvPicPr>
          <p:cNvPr id="4" name="Picture 3">
            <a:extLst>
              <a:ext uri="{FF2B5EF4-FFF2-40B4-BE49-F238E27FC236}">
                <a16:creationId xmlns:a16="http://schemas.microsoft.com/office/drawing/2014/main" id="{25E6F200-DC57-05D1-144A-A72F9628D80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08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23402" y="838200"/>
            <a:ext cx="8229600" cy="566466"/>
          </a:xfrm>
        </p:spPr>
        <p:txBody>
          <a:bodyPr anchor="t">
            <a:normAutofit/>
          </a:bodyPr>
          <a:lstStyle/>
          <a:p>
            <a:r>
              <a:rPr lang="en-US" altLang="en-US" b="1" dirty="0">
                <a:cs typeface="Times New Roman" panose="02020603050405020304" pitchFamily="18" charset="0"/>
              </a:rPr>
              <a:t>Policy Modification/Accommodation</a:t>
            </a:r>
          </a:p>
        </p:txBody>
      </p:sp>
      <p:sp>
        <p:nvSpPr>
          <p:cNvPr id="30724" name="Rectangle 3"/>
          <p:cNvSpPr>
            <a:spLocks noGrp="1" noChangeArrowheads="1"/>
          </p:cNvSpPr>
          <p:nvPr>
            <p:ph idx="1"/>
          </p:nvPr>
        </p:nvSpPr>
        <p:spPr>
          <a:xfrm>
            <a:off x="423402" y="1279279"/>
            <a:ext cx="8454120" cy="5259633"/>
          </a:xfrm>
        </p:spPr>
        <p:txBody>
          <a:bodyPr/>
          <a:lstStyle/>
          <a:p>
            <a:pPr marL="0" indent="0">
              <a:lnSpc>
                <a:spcPct val="150000"/>
              </a:lnSpc>
              <a:buClr>
                <a:schemeClr val="tx1"/>
              </a:buClr>
              <a:buFont typeface="Wingdings" pitchFamily="2" charset="2"/>
              <a:buNone/>
              <a:defRPr/>
            </a:pPr>
            <a:r>
              <a:rPr lang="en-US" altLang="en-US" sz="2200" dirty="0"/>
              <a:t>Must make reasonable modifications in policies, practices, and procedures when necessary to </a:t>
            </a:r>
            <a:r>
              <a:rPr lang="en-US" altLang="en-US" sz="2200" b="1" dirty="0"/>
              <a:t>afford participation for a person with a disability.</a:t>
            </a:r>
            <a:endParaRPr lang="en-US" sz="2200" dirty="0">
              <a:cs typeface="Arial" pitchFamily="34" charset="0"/>
            </a:endParaRPr>
          </a:p>
          <a:p>
            <a:pPr>
              <a:lnSpc>
                <a:spcPct val="150000"/>
              </a:lnSpc>
              <a:buClr>
                <a:srgbClr val="0099CC"/>
              </a:buClr>
              <a:defRPr/>
            </a:pPr>
            <a:r>
              <a:rPr lang="en-US" sz="2200" b="1" dirty="0"/>
              <a:t>Policies</a:t>
            </a:r>
            <a:r>
              <a:rPr lang="en-US" sz="2200" dirty="0"/>
              <a:t> should ensure provisions for alternative access and/or reasonable modifications/accommodations for individuals with disabilities. </a:t>
            </a:r>
          </a:p>
          <a:p>
            <a:pPr>
              <a:lnSpc>
                <a:spcPct val="150000"/>
              </a:lnSpc>
              <a:buClr>
                <a:srgbClr val="0099CC"/>
              </a:buClr>
              <a:defRPr/>
            </a:pPr>
            <a:r>
              <a:rPr lang="en-US" sz="2200" b="1" dirty="0"/>
              <a:t>Interactive Process </a:t>
            </a:r>
            <a:r>
              <a:rPr lang="en-US" sz="2200" dirty="0"/>
              <a:t>with the public individual to determine effective </a:t>
            </a:r>
            <a:r>
              <a:rPr lang="en-US" sz="2200" b="1" dirty="0"/>
              <a:t>modification/accommodation</a:t>
            </a:r>
            <a:r>
              <a:rPr lang="en-US" sz="2200" dirty="0"/>
              <a:t>.</a:t>
            </a:r>
          </a:p>
          <a:p>
            <a:pPr>
              <a:lnSpc>
                <a:spcPct val="150000"/>
              </a:lnSpc>
              <a:buClr>
                <a:srgbClr val="0099CC"/>
              </a:buClr>
              <a:defRPr/>
            </a:pPr>
            <a:r>
              <a:rPr lang="en-US" altLang="en-US" sz="2200" b="1" dirty="0">
                <a:solidFill>
                  <a:srgbClr val="0099CC"/>
                </a:solidFill>
              </a:rPr>
              <a:t>Note</a:t>
            </a:r>
            <a:r>
              <a:rPr lang="en-US" altLang="en-US" sz="2200" b="1" dirty="0"/>
              <a:t>: </a:t>
            </a:r>
            <a:r>
              <a:rPr lang="en-US" altLang="en-US" sz="2200" dirty="0"/>
              <a:t>Some entities such as courts and higher education use the term “accommodations.”</a:t>
            </a:r>
            <a:endParaRPr lang="en-US" altLang="en-US" dirty="0"/>
          </a:p>
        </p:txBody>
      </p:sp>
      <p:sp>
        <p:nvSpPr>
          <p:cNvPr id="2" name="Slide Number Placeholder 1"/>
          <p:cNvSpPr>
            <a:spLocks noGrp="1"/>
          </p:cNvSpPr>
          <p:nvPr>
            <p:ph type="sldNum" sz="quarter" idx="12"/>
          </p:nvPr>
        </p:nvSpPr>
        <p:spPr/>
        <p:txBody>
          <a:bodyPr/>
          <a:lstStyle/>
          <a:p>
            <a:pPr>
              <a:defRPr/>
            </a:pPr>
            <a:fld id="{3ABC5568-3844-4AF9-9ACF-AE3432C62AE6}" type="slidenum">
              <a:rPr lang="en-US" smtClean="0"/>
              <a:pPr>
                <a:defRPr/>
              </a:pPr>
              <a:t>15</a:t>
            </a:fld>
            <a:endParaRPr lang="en-US" dirty="0"/>
          </a:p>
        </p:txBody>
      </p:sp>
      <p:pic>
        <p:nvPicPr>
          <p:cNvPr id="3" name="Picture 2">
            <a:extLst>
              <a:ext uri="{FF2B5EF4-FFF2-40B4-BE49-F238E27FC236}">
                <a16:creationId xmlns:a16="http://schemas.microsoft.com/office/drawing/2014/main" id="{84874D86-3011-EB83-5401-42E826625CA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86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42452" y="731719"/>
            <a:ext cx="8229600" cy="1011161"/>
          </a:xfrm>
        </p:spPr>
        <p:txBody>
          <a:bodyPr anchor="t">
            <a:normAutofit/>
          </a:bodyPr>
          <a:lstStyle/>
          <a:p>
            <a:r>
              <a:rPr lang="en-US" sz="3200" dirty="0"/>
              <a:t>Review Policies and Procedures, </a:t>
            </a:r>
            <a:br>
              <a:rPr lang="en-US" sz="3200" dirty="0"/>
            </a:br>
            <a:r>
              <a:rPr lang="en-US" sz="3200" dirty="0"/>
              <a:t>Even If They are Straightforward or Simple</a:t>
            </a:r>
            <a:endParaRPr lang="en-US" altLang="en-US" b="1" dirty="0">
              <a:cs typeface="Times New Roman" panose="02020603050405020304" pitchFamily="18" charset="0"/>
            </a:endParaRPr>
          </a:p>
        </p:txBody>
      </p:sp>
      <p:sp>
        <p:nvSpPr>
          <p:cNvPr id="30724" name="Rectangle 3"/>
          <p:cNvSpPr>
            <a:spLocks noGrp="1" noChangeArrowheads="1"/>
          </p:cNvSpPr>
          <p:nvPr>
            <p:ph idx="1"/>
          </p:nvPr>
        </p:nvSpPr>
        <p:spPr>
          <a:xfrm>
            <a:off x="344940" y="2041781"/>
            <a:ext cx="8454120" cy="4200720"/>
          </a:xfrm>
        </p:spPr>
        <p:txBody>
          <a:bodyPr/>
          <a:lstStyle/>
          <a:p>
            <a:pPr>
              <a:lnSpc>
                <a:spcPct val="150000"/>
              </a:lnSpc>
              <a:buSzPct val="100000"/>
              <a:buFont typeface="Arial" panose="020B0604020202020204" pitchFamily="34" charset="0"/>
              <a:buChar char="•"/>
            </a:pPr>
            <a:r>
              <a:rPr lang="en-US" sz="2200" b="1" dirty="0"/>
              <a:t>All </a:t>
            </a:r>
            <a:r>
              <a:rPr lang="en-US" sz="2200" dirty="0"/>
              <a:t>policies should be </a:t>
            </a:r>
            <a:r>
              <a:rPr lang="en-US" sz="2200" b="1" dirty="0">
                <a:solidFill>
                  <a:srgbClr val="FF0000"/>
                </a:solidFill>
              </a:rPr>
              <a:t>reviewed</a:t>
            </a:r>
            <a:r>
              <a:rPr lang="en-US" sz="2200" dirty="0"/>
              <a:t> to </a:t>
            </a:r>
            <a:r>
              <a:rPr lang="en-US" sz="2200" b="1" dirty="0"/>
              <a:t>ensure</a:t>
            </a:r>
            <a:r>
              <a:rPr lang="en-US" sz="2200" dirty="0"/>
              <a:t> that they include provisions for </a:t>
            </a:r>
            <a:r>
              <a:rPr lang="en-US" sz="2200" u="sng" dirty="0"/>
              <a:t>alternative</a:t>
            </a:r>
            <a:r>
              <a:rPr lang="en-US" sz="2200" dirty="0"/>
              <a:t> access and/or reasonable modifications / accommodations. </a:t>
            </a:r>
          </a:p>
          <a:p>
            <a:pPr>
              <a:lnSpc>
                <a:spcPct val="150000"/>
              </a:lnSpc>
              <a:buSzPct val="100000"/>
              <a:buFont typeface="Arial" panose="020B0604020202020204" pitchFamily="34" charset="0"/>
              <a:buChar char="•"/>
            </a:pPr>
            <a:r>
              <a:rPr lang="en-US" sz="2200" b="1" dirty="0"/>
              <a:t>Create a policy </a:t>
            </a:r>
            <a:r>
              <a:rPr lang="en-US" sz="2200" dirty="0"/>
              <a:t>that states in accordance with the ADA the entity </a:t>
            </a:r>
            <a:r>
              <a:rPr lang="en-US" sz="2200" b="1" dirty="0"/>
              <a:t>will modify </a:t>
            </a:r>
            <a:r>
              <a:rPr lang="en-US" sz="2200" dirty="0"/>
              <a:t>their policies/procedures/practices to create access, barring fundamental alteration. Include </a:t>
            </a:r>
            <a:r>
              <a:rPr lang="en-US" sz="2200" b="1" dirty="0"/>
              <a:t>if fundamental alteration exists</a:t>
            </a:r>
            <a:r>
              <a:rPr lang="en-US" sz="2200" dirty="0"/>
              <a:t>, then the policy will be modified </a:t>
            </a:r>
            <a:r>
              <a:rPr lang="en-US" sz="2200" b="1" dirty="0"/>
              <a:t>up to the point before</a:t>
            </a:r>
            <a:r>
              <a:rPr lang="en-US" sz="2200" dirty="0"/>
              <a:t> fundamental alteration occurs.</a:t>
            </a:r>
            <a:endParaRPr lang="en-US" altLang="en-US" dirty="0">
              <a:latin typeface="Arial" charset="0"/>
            </a:endParaRPr>
          </a:p>
        </p:txBody>
      </p:sp>
      <p:sp>
        <p:nvSpPr>
          <p:cNvPr id="2" name="Slide Number Placeholder 1"/>
          <p:cNvSpPr>
            <a:spLocks noGrp="1"/>
          </p:cNvSpPr>
          <p:nvPr>
            <p:ph type="sldNum" sz="quarter" idx="12"/>
          </p:nvPr>
        </p:nvSpPr>
        <p:spPr/>
        <p:txBody>
          <a:bodyPr/>
          <a:lstStyle/>
          <a:p>
            <a:pPr>
              <a:defRPr/>
            </a:pPr>
            <a:fld id="{3ABC5568-3844-4AF9-9ACF-AE3432C62AE6}" type="slidenum">
              <a:rPr lang="en-US" smtClean="0"/>
              <a:pPr>
                <a:defRPr/>
              </a:pPr>
              <a:t>16</a:t>
            </a:fld>
            <a:endParaRPr lang="en-US" dirty="0"/>
          </a:p>
        </p:txBody>
      </p:sp>
      <p:pic>
        <p:nvPicPr>
          <p:cNvPr id="3" name="Picture 2">
            <a:extLst>
              <a:ext uri="{FF2B5EF4-FFF2-40B4-BE49-F238E27FC236}">
                <a16:creationId xmlns:a16="http://schemas.microsoft.com/office/drawing/2014/main" id="{84874D86-3011-EB83-5401-42E826625CA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01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DC12E1-952A-4DFF-A375-24F36BE1F54A}"/>
              </a:ext>
            </a:extLst>
          </p:cNvPr>
          <p:cNvSpPr>
            <a:spLocks noGrp="1"/>
          </p:cNvSpPr>
          <p:nvPr>
            <p:ph type="title"/>
          </p:nvPr>
        </p:nvSpPr>
        <p:spPr>
          <a:xfrm>
            <a:off x="457200" y="1092548"/>
            <a:ext cx="8229600" cy="627888"/>
          </a:xfrm>
        </p:spPr>
        <p:txBody>
          <a:bodyPr anchor="t">
            <a:normAutofit/>
          </a:bodyPr>
          <a:lstStyle/>
          <a:p>
            <a:r>
              <a:rPr lang="en-US" sz="3200" dirty="0"/>
              <a:t>Alternative Access Policy Example</a:t>
            </a:r>
            <a:endParaRPr lang="en-US" b="1" dirty="0"/>
          </a:p>
        </p:txBody>
      </p:sp>
      <p:sp>
        <p:nvSpPr>
          <p:cNvPr id="2" name="Content Placeholder 1">
            <a:extLst>
              <a:ext uri="{FF2B5EF4-FFF2-40B4-BE49-F238E27FC236}">
                <a16:creationId xmlns:a16="http://schemas.microsoft.com/office/drawing/2014/main" id="{EF3E3AB7-C2AC-4C8F-83EE-45AE955B4F5A}"/>
              </a:ext>
            </a:extLst>
          </p:cNvPr>
          <p:cNvSpPr>
            <a:spLocks noGrp="1"/>
          </p:cNvSpPr>
          <p:nvPr>
            <p:ph idx="1"/>
          </p:nvPr>
        </p:nvSpPr>
        <p:spPr>
          <a:xfrm>
            <a:off x="381000" y="1850320"/>
            <a:ext cx="8534400" cy="4376146"/>
          </a:xfrm>
        </p:spPr>
        <p:txBody>
          <a:bodyPr>
            <a:noAutofit/>
          </a:bodyPr>
          <a:lstStyle/>
          <a:p>
            <a:pPr>
              <a:lnSpc>
                <a:spcPct val="150000"/>
              </a:lnSpc>
              <a:spcBef>
                <a:spcPts val="0"/>
              </a:spcBef>
              <a:buClr>
                <a:srgbClr val="0070C0"/>
              </a:buClr>
              <a:buFont typeface="Arial" panose="020B0604020202020204" pitchFamily="34" charset="0"/>
              <a:buChar char="•"/>
            </a:pPr>
            <a:r>
              <a:rPr lang="en-US" sz="2000" b="1" dirty="0">
                <a:ea typeface="Times New Roman" panose="02020603050405020304" pitchFamily="18" charset="0"/>
              </a:rPr>
              <a:t>Court Family Clinic </a:t>
            </a:r>
            <a:r>
              <a:rPr lang="en-US" sz="2000" dirty="0">
                <a:ea typeface="Times New Roman" panose="02020603050405020304" pitchFamily="18" charset="0"/>
              </a:rPr>
              <a:t>- Child custody interviews, assessments, and testing procedures will be carefully modified to create access for the parent as it pertains to their disability in order to assure interviews, testing, and other procedures obtain a true and accurate assessment of the individual’s ability to adequately care for their children. </a:t>
            </a:r>
          </a:p>
          <a:p>
            <a:pPr marL="0" indent="0">
              <a:lnSpc>
                <a:spcPct val="150000"/>
              </a:lnSpc>
              <a:spcBef>
                <a:spcPts val="0"/>
              </a:spcBef>
              <a:buClr>
                <a:srgbClr val="0070C0"/>
              </a:buClr>
              <a:buNone/>
            </a:pPr>
            <a:endParaRPr lang="en-US" sz="1000" dirty="0">
              <a:ea typeface="Calibri" panose="020F0502020204030204" pitchFamily="34" charset="0"/>
            </a:endParaRPr>
          </a:p>
          <a:p>
            <a:pPr>
              <a:lnSpc>
                <a:spcPct val="150000"/>
              </a:lnSpc>
              <a:spcBef>
                <a:spcPts val="0"/>
              </a:spcBef>
              <a:buClr>
                <a:srgbClr val="0070C0"/>
              </a:buClr>
              <a:buFont typeface="Arial" panose="020B0604020202020204" pitchFamily="34" charset="0"/>
              <a:buChar char="•"/>
            </a:pPr>
            <a:r>
              <a:rPr lang="en-US" sz="2000" b="1" dirty="0">
                <a:ea typeface="Calibri" panose="020F0502020204030204" pitchFamily="34" charset="0"/>
              </a:rPr>
              <a:t>Note</a:t>
            </a:r>
            <a:r>
              <a:rPr lang="en-US" sz="2000" dirty="0">
                <a:ea typeface="Calibri" panose="020F0502020204030204" pitchFamily="34" charset="0"/>
              </a:rPr>
              <a:t> the wording does NOT make the court user’s disability the problem, rather it indicates testing/assessments can be inherently discriminatory in their design and must be modified to assure nondiscrimination.</a:t>
            </a:r>
          </a:p>
        </p:txBody>
      </p:sp>
      <p:sp>
        <p:nvSpPr>
          <p:cNvPr id="3" name="Slide Number Placeholder 2">
            <a:extLst>
              <a:ext uri="{FF2B5EF4-FFF2-40B4-BE49-F238E27FC236}">
                <a16:creationId xmlns:a16="http://schemas.microsoft.com/office/drawing/2014/main" id="{6FC4B2E2-0E24-4825-8639-145FFC471043}"/>
              </a:ext>
            </a:extLst>
          </p:cNvPr>
          <p:cNvSpPr>
            <a:spLocks noGrp="1"/>
          </p:cNvSpPr>
          <p:nvPr>
            <p:ph type="sldNum" sz="quarter" idx="12"/>
          </p:nvPr>
        </p:nvSpPr>
        <p:spPr/>
        <p:txBody>
          <a:bodyPr/>
          <a:lstStyle/>
          <a:p>
            <a:pPr>
              <a:defRPr/>
            </a:pPr>
            <a:fld id="{3ABC5568-3844-4AF9-9ACF-AE3432C62AE6}" type="slidenum">
              <a:rPr lang="en-US" smtClean="0"/>
              <a:pPr>
                <a:defRPr/>
              </a:pPr>
              <a:t>17</a:t>
            </a:fld>
            <a:endParaRPr lang="en-US" dirty="0"/>
          </a:p>
        </p:txBody>
      </p:sp>
      <p:pic>
        <p:nvPicPr>
          <p:cNvPr id="5" name="Picture 4">
            <a:extLst>
              <a:ext uri="{FF2B5EF4-FFF2-40B4-BE49-F238E27FC236}">
                <a16:creationId xmlns:a16="http://schemas.microsoft.com/office/drawing/2014/main" id="{CB87E540-348A-E726-B12B-20D84DF0DE0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743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DC12E1-952A-4DFF-A375-24F36BE1F54A}"/>
              </a:ext>
            </a:extLst>
          </p:cNvPr>
          <p:cNvSpPr>
            <a:spLocks noGrp="1"/>
          </p:cNvSpPr>
          <p:nvPr>
            <p:ph type="title"/>
          </p:nvPr>
        </p:nvSpPr>
        <p:spPr>
          <a:xfrm>
            <a:off x="457200" y="1092548"/>
            <a:ext cx="8229600" cy="627888"/>
          </a:xfrm>
        </p:spPr>
        <p:txBody>
          <a:bodyPr anchor="t">
            <a:normAutofit/>
          </a:bodyPr>
          <a:lstStyle/>
          <a:p>
            <a:r>
              <a:rPr lang="en-US" b="1" dirty="0"/>
              <a:t>Policy Modification Examples</a:t>
            </a:r>
          </a:p>
        </p:txBody>
      </p:sp>
      <p:sp>
        <p:nvSpPr>
          <p:cNvPr id="2" name="Content Placeholder 1">
            <a:extLst>
              <a:ext uri="{FF2B5EF4-FFF2-40B4-BE49-F238E27FC236}">
                <a16:creationId xmlns:a16="http://schemas.microsoft.com/office/drawing/2014/main" id="{EF3E3AB7-C2AC-4C8F-83EE-45AE955B4F5A}"/>
              </a:ext>
            </a:extLst>
          </p:cNvPr>
          <p:cNvSpPr>
            <a:spLocks noGrp="1"/>
          </p:cNvSpPr>
          <p:nvPr>
            <p:ph idx="1"/>
          </p:nvPr>
        </p:nvSpPr>
        <p:spPr>
          <a:xfrm>
            <a:off x="381000" y="1850320"/>
            <a:ext cx="8381999" cy="4376146"/>
          </a:xfrm>
        </p:spPr>
        <p:txBody>
          <a:bodyPr>
            <a:noAutofit/>
          </a:bodyPr>
          <a:lstStyle/>
          <a:p>
            <a:pPr>
              <a:lnSpc>
                <a:spcPct val="150000"/>
              </a:lnSpc>
            </a:pPr>
            <a:r>
              <a:rPr lang="en-US" sz="2200" dirty="0">
                <a:cs typeface="Times New Roman" panose="02020603050405020304" pitchFamily="18" charset="0"/>
              </a:rPr>
              <a:t>A person who has a heart condition may have difficulty waiting in a long line to vote or pay a utility bill. The ADA does not require that the person be moved to the front of the line (although this would be permissible), but staff must provide a chair for them and note where they are in line, so they don’t lose their place. </a:t>
            </a:r>
          </a:p>
          <a:p>
            <a:pPr>
              <a:lnSpc>
                <a:spcPct val="150000"/>
              </a:lnSpc>
            </a:pPr>
            <a:r>
              <a:rPr lang="en-US" sz="2200" dirty="0">
                <a:cs typeface="Times New Roman" panose="02020603050405020304" pitchFamily="18" charset="0"/>
              </a:rPr>
              <a:t>Appearing in District Court virtually because the individual’s </a:t>
            </a:r>
            <a:r>
              <a:rPr lang="en-US" sz="2200" i="0" dirty="0"/>
              <a:t>Multiple Sclerosis </a:t>
            </a:r>
            <a:r>
              <a:rPr lang="en-US" sz="2200" dirty="0">
                <a:cs typeface="Times New Roman" panose="02020603050405020304" pitchFamily="18" charset="0"/>
              </a:rPr>
              <a:t>symptoms are presently intense dizziness /vertigo.</a:t>
            </a:r>
          </a:p>
        </p:txBody>
      </p:sp>
      <p:sp>
        <p:nvSpPr>
          <p:cNvPr id="3" name="Slide Number Placeholder 2">
            <a:extLst>
              <a:ext uri="{FF2B5EF4-FFF2-40B4-BE49-F238E27FC236}">
                <a16:creationId xmlns:a16="http://schemas.microsoft.com/office/drawing/2014/main" id="{6FC4B2E2-0E24-4825-8639-145FFC471043}"/>
              </a:ext>
            </a:extLst>
          </p:cNvPr>
          <p:cNvSpPr>
            <a:spLocks noGrp="1"/>
          </p:cNvSpPr>
          <p:nvPr>
            <p:ph type="sldNum" sz="quarter" idx="12"/>
          </p:nvPr>
        </p:nvSpPr>
        <p:spPr/>
        <p:txBody>
          <a:bodyPr/>
          <a:lstStyle/>
          <a:p>
            <a:pPr>
              <a:defRPr/>
            </a:pPr>
            <a:fld id="{3ABC5568-3844-4AF9-9ACF-AE3432C62AE6}" type="slidenum">
              <a:rPr lang="en-US" smtClean="0"/>
              <a:pPr>
                <a:defRPr/>
              </a:pPr>
              <a:t>18</a:t>
            </a:fld>
            <a:endParaRPr lang="en-US" dirty="0"/>
          </a:p>
        </p:txBody>
      </p:sp>
      <p:pic>
        <p:nvPicPr>
          <p:cNvPr id="5" name="Picture 4">
            <a:extLst>
              <a:ext uri="{FF2B5EF4-FFF2-40B4-BE49-F238E27FC236}">
                <a16:creationId xmlns:a16="http://schemas.microsoft.com/office/drawing/2014/main" id="{CB87E540-348A-E726-B12B-20D84DF0DE0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07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93A9F8-379B-4FFA-9F67-8FA3A3CE6AEF}"/>
              </a:ext>
            </a:extLst>
          </p:cNvPr>
          <p:cNvSpPr>
            <a:spLocks noGrp="1"/>
          </p:cNvSpPr>
          <p:nvPr>
            <p:ph type="title"/>
          </p:nvPr>
        </p:nvSpPr>
        <p:spPr>
          <a:xfrm>
            <a:off x="435077" y="1059631"/>
            <a:ext cx="8229600" cy="667512"/>
          </a:xfrm>
        </p:spPr>
        <p:txBody>
          <a:bodyPr anchor="t">
            <a:normAutofit/>
          </a:bodyPr>
          <a:lstStyle/>
          <a:p>
            <a:r>
              <a:rPr lang="en-US" b="1" dirty="0"/>
              <a:t>Policy Modification Examples </a:t>
            </a:r>
            <a:r>
              <a:rPr lang="en-US" sz="1400" b="1" dirty="0"/>
              <a:t>(2)</a:t>
            </a:r>
          </a:p>
        </p:txBody>
      </p:sp>
      <p:sp>
        <p:nvSpPr>
          <p:cNvPr id="2" name="Content Placeholder 1">
            <a:extLst>
              <a:ext uri="{FF2B5EF4-FFF2-40B4-BE49-F238E27FC236}">
                <a16:creationId xmlns:a16="http://schemas.microsoft.com/office/drawing/2014/main" id="{65B02990-35B2-45CD-B59F-5103FD3B07B5}"/>
              </a:ext>
            </a:extLst>
          </p:cNvPr>
          <p:cNvSpPr>
            <a:spLocks noGrp="1"/>
          </p:cNvSpPr>
          <p:nvPr>
            <p:ph idx="1"/>
          </p:nvPr>
        </p:nvSpPr>
        <p:spPr>
          <a:xfrm>
            <a:off x="533401" y="1828800"/>
            <a:ext cx="8153399" cy="4248912"/>
          </a:xfrm>
        </p:spPr>
        <p:txBody>
          <a:bodyPr>
            <a:noAutofit/>
          </a:bodyPr>
          <a:lstStyle/>
          <a:p>
            <a:pPr marL="0" marR="0">
              <a:lnSpc>
                <a:spcPct val="150000"/>
              </a:lnSpc>
              <a:spcBef>
                <a:spcPts val="0"/>
              </a:spcBef>
              <a:spcAft>
                <a:spcPts val="0"/>
              </a:spcAft>
            </a:pPr>
            <a:r>
              <a:rPr lang="en-US" sz="2000" dirty="0">
                <a:cs typeface="Times New Roman" panose="02020603050405020304" pitchFamily="18" charset="0"/>
              </a:rPr>
              <a:t>A person, due to disability, needs assistance in completing a program application and requests that the staff fill it out by taking their answers over the phone. It is against </a:t>
            </a:r>
            <a:r>
              <a:rPr lang="en-US" sz="2000" dirty="0">
                <a:solidFill>
                  <a:srgbClr val="000000"/>
                </a:solidFill>
                <a:effectLst/>
                <a:ea typeface="Calibri" panose="020F0502020204030204" pitchFamily="34" charset="0"/>
              </a:rPr>
              <a:t>policy to do this because of the possibility of liability. If the customer, due to disability, cannot independently fill out an application in the traditional way of writing and/or on-line, then program staff should modify the policy in a way that the customer can fill out their application, whether it be the use of staff, through assistive technology, an independent non-basis third party associated with the program, etc.</a:t>
            </a:r>
            <a:endParaRPr lang="en-US" sz="2000" dirty="0"/>
          </a:p>
        </p:txBody>
      </p:sp>
      <p:sp>
        <p:nvSpPr>
          <p:cNvPr id="3" name="Slide Number Placeholder 2">
            <a:extLst>
              <a:ext uri="{FF2B5EF4-FFF2-40B4-BE49-F238E27FC236}">
                <a16:creationId xmlns:a16="http://schemas.microsoft.com/office/drawing/2014/main" id="{99623242-F806-45C4-8BC6-925898B0AEE3}"/>
              </a:ext>
            </a:extLst>
          </p:cNvPr>
          <p:cNvSpPr>
            <a:spLocks noGrp="1"/>
          </p:cNvSpPr>
          <p:nvPr>
            <p:ph type="sldNum" sz="quarter" idx="12"/>
          </p:nvPr>
        </p:nvSpPr>
        <p:spPr/>
        <p:txBody>
          <a:bodyPr/>
          <a:lstStyle/>
          <a:p>
            <a:pPr>
              <a:defRPr/>
            </a:pPr>
            <a:fld id="{3ABC5568-3844-4AF9-9ACF-AE3432C62AE6}" type="slidenum">
              <a:rPr lang="en-US" smtClean="0"/>
              <a:pPr>
                <a:defRPr/>
              </a:pPr>
              <a:t>19</a:t>
            </a:fld>
            <a:endParaRPr lang="en-US" dirty="0"/>
          </a:p>
        </p:txBody>
      </p:sp>
      <p:pic>
        <p:nvPicPr>
          <p:cNvPr id="5" name="Picture 4">
            <a:extLst>
              <a:ext uri="{FF2B5EF4-FFF2-40B4-BE49-F238E27FC236}">
                <a16:creationId xmlns:a16="http://schemas.microsoft.com/office/drawing/2014/main" id="{5C19A13B-D281-AE11-B522-DEE87E1B7E1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28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7FBE-9110-C4D9-06D8-859C68624429}"/>
              </a:ext>
            </a:extLst>
          </p:cNvPr>
          <p:cNvSpPr>
            <a:spLocks noGrp="1"/>
          </p:cNvSpPr>
          <p:nvPr>
            <p:ph type="title"/>
          </p:nvPr>
        </p:nvSpPr>
        <p:spPr>
          <a:xfrm>
            <a:off x="425245" y="665886"/>
            <a:ext cx="8229600" cy="591312"/>
          </a:xfrm>
        </p:spPr>
        <p:txBody>
          <a:bodyPr anchor="t"/>
          <a:lstStyle/>
          <a:p>
            <a:r>
              <a:rPr lang="en-US" altLang="en-US" dirty="0">
                <a:cs typeface="Times New Roman" panose="02020603050405020304" pitchFamily="18" charset="0"/>
              </a:rPr>
              <a:t>ADA Title II – State/Local Government</a:t>
            </a:r>
            <a:endParaRPr lang="en-US" dirty="0"/>
          </a:p>
        </p:txBody>
      </p:sp>
      <p:sp>
        <p:nvSpPr>
          <p:cNvPr id="3" name="Content Placeholder 2">
            <a:extLst>
              <a:ext uri="{FF2B5EF4-FFF2-40B4-BE49-F238E27FC236}">
                <a16:creationId xmlns:a16="http://schemas.microsoft.com/office/drawing/2014/main" id="{03AC5D7C-A035-DB49-8215-F49EDF3FBF48}"/>
              </a:ext>
            </a:extLst>
          </p:cNvPr>
          <p:cNvSpPr>
            <a:spLocks noGrp="1"/>
          </p:cNvSpPr>
          <p:nvPr>
            <p:ph idx="1"/>
          </p:nvPr>
        </p:nvSpPr>
        <p:spPr>
          <a:xfrm>
            <a:off x="228600" y="1364226"/>
            <a:ext cx="8686800" cy="5486400"/>
          </a:xfrm>
        </p:spPr>
        <p:txBody>
          <a:bodyPr/>
          <a:lstStyle/>
          <a:p>
            <a:pPr marL="0" indent="0" algn="ctr">
              <a:lnSpc>
                <a:spcPct val="170000"/>
              </a:lnSpc>
              <a:spcBef>
                <a:spcPts val="0"/>
              </a:spcBef>
              <a:buNone/>
              <a:defRPr/>
            </a:pPr>
            <a:r>
              <a:rPr lang="en-US" altLang="en-US" sz="2700" b="1" i="1" dirty="0">
                <a:cs typeface="Arial" panose="020B0604020202020204" pitchFamily="34" charset="0"/>
              </a:rPr>
              <a:t>Policy Modification / Effective Communication</a:t>
            </a:r>
          </a:p>
          <a:p>
            <a:pPr marL="0" indent="0" algn="ctr">
              <a:lnSpc>
                <a:spcPct val="170000"/>
              </a:lnSpc>
              <a:spcBef>
                <a:spcPts val="0"/>
              </a:spcBef>
              <a:buNone/>
              <a:defRPr/>
            </a:pPr>
            <a:r>
              <a:rPr lang="en-US" sz="2700" b="1" i="1" kern="0" dirty="0">
                <a:solidFill>
                  <a:srgbClr val="000000"/>
                </a:solidFill>
                <a:effectLst/>
                <a:ea typeface="Calibri" panose="020F0502020204030204" pitchFamily="34" charset="0"/>
                <a:cs typeface="Times New Roman" panose="02020603050405020304" pitchFamily="18" charset="0"/>
              </a:rPr>
              <a:t> Notice of Rights &amp; Grievance Requirements</a:t>
            </a:r>
            <a:endParaRPr lang="en-US" altLang="en-US" sz="2700" b="1" i="1" dirty="0">
              <a:cs typeface="Arial" panose="020B0604020202020204" pitchFamily="34" charset="0"/>
            </a:endParaRPr>
          </a:p>
          <a:p>
            <a:pPr marL="0" indent="0" algn="ctr">
              <a:lnSpc>
                <a:spcPct val="170000"/>
              </a:lnSpc>
              <a:spcBef>
                <a:spcPts val="0"/>
              </a:spcBef>
              <a:buNone/>
              <a:defRPr/>
            </a:pPr>
            <a:r>
              <a:rPr lang="en-US" altLang="en-US" sz="2700" b="1" i="1" dirty="0">
                <a:cs typeface="Arial" panose="020B0604020202020204" pitchFamily="34" charset="0"/>
              </a:rPr>
              <a:t>Role of an ADA Coordinator</a:t>
            </a:r>
            <a:endParaRPr lang="en-US" sz="2700" b="1" kern="0" dirty="0">
              <a:solidFill>
                <a:srgbClr val="000000"/>
              </a:solidFill>
              <a:effectLst/>
              <a:ea typeface="Calibri" panose="020F0502020204030204" pitchFamily="34" charset="0"/>
              <a:cs typeface="Times New Roman" panose="02020603050405020304" pitchFamily="18" charset="0"/>
            </a:endParaRPr>
          </a:p>
          <a:p>
            <a:pPr marL="0" indent="0">
              <a:lnSpc>
                <a:spcPct val="120000"/>
              </a:lnSpc>
              <a:spcBef>
                <a:spcPts val="0"/>
              </a:spcBef>
              <a:buNone/>
              <a:defRPr/>
            </a:pPr>
            <a:endParaRPr lang="en-US" sz="800" b="1" kern="0" dirty="0">
              <a:solidFill>
                <a:srgbClr val="000000"/>
              </a:solidFill>
              <a:cs typeface="Times New Roman" panose="02020603050405020304" pitchFamily="18" charset="0"/>
            </a:endParaRPr>
          </a:p>
          <a:p>
            <a:pPr marL="0" indent="0" algn="ctr">
              <a:lnSpc>
                <a:spcPct val="120000"/>
              </a:lnSpc>
              <a:spcBef>
                <a:spcPts val="0"/>
              </a:spcBef>
              <a:buNone/>
              <a:defRPr/>
            </a:pPr>
            <a:r>
              <a:rPr lang="en-US" sz="2000" dirty="0"/>
              <a:t>Session: 1:30 to 4:45 pm MST</a:t>
            </a:r>
          </a:p>
          <a:p>
            <a:pPr>
              <a:lnSpc>
                <a:spcPct val="120000"/>
              </a:lnSpc>
              <a:spcBef>
                <a:spcPts val="0"/>
              </a:spcBef>
              <a:buNone/>
              <a:defRPr/>
            </a:pPr>
            <a:endParaRPr lang="en-US" sz="1000" dirty="0"/>
          </a:p>
          <a:p>
            <a:pPr>
              <a:lnSpc>
                <a:spcPct val="120000"/>
              </a:lnSpc>
              <a:spcBef>
                <a:spcPts val="0"/>
              </a:spcBef>
              <a:buNone/>
              <a:defRPr/>
            </a:pPr>
            <a:r>
              <a:rPr lang="en-US" sz="1800" dirty="0"/>
              <a:t>Presented By:</a:t>
            </a:r>
          </a:p>
          <a:p>
            <a:pPr marL="0" indent="0">
              <a:lnSpc>
                <a:spcPct val="120000"/>
              </a:lnSpc>
              <a:spcBef>
                <a:spcPts val="0"/>
              </a:spcBef>
              <a:buNone/>
              <a:defRPr/>
            </a:pPr>
            <a:r>
              <a:rPr lang="en-US" sz="1800" i="1" dirty="0">
                <a:cs typeface="Arial" pitchFamily="34" charset="0"/>
              </a:rPr>
              <a:t>Julie Ballinger, SWADAC Affiliate </a:t>
            </a:r>
          </a:p>
          <a:p>
            <a:pPr marL="0" indent="0">
              <a:lnSpc>
                <a:spcPct val="120000"/>
              </a:lnSpc>
              <a:spcBef>
                <a:spcPts val="0"/>
              </a:spcBef>
              <a:buNone/>
              <a:defRPr/>
            </a:pPr>
            <a:r>
              <a:rPr lang="en-US" sz="1800" i="1" dirty="0">
                <a:cs typeface="Arial" pitchFamily="34" charset="0"/>
              </a:rPr>
              <a:t>(505)797.8612  /  </a:t>
            </a:r>
            <a:r>
              <a:rPr lang="en-US" sz="1800" i="1" dirty="0">
                <a:cs typeface="Arial" pitchFamily="34" charset="0"/>
                <a:hlinkClick r:id="rId3"/>
              </a:rPr>
              <a:t>julie</a:t>
            </a:r>
            <a:r>
              <a:rPr lang="en-US" sz="1800" b="1" i="1" dirty="0">
                <a:cs typeface="Arial" pitchFamily="34" charset="0"/>
                <a:hlinkClick r:id="rId3"/>
              </a:rPr>
              <a:t>D</a:t>
            </a:r>
            <a:r>
              <a:rPr lang="en-US" sz="1800" i="1" dirty="0">
                <a:cs typeface="Arial" pitchFamily="34" charset="0"/>
                <a:hlinkClick r:id="rId3"/>
              </a:rPr>
              <a:t>ballinger@outlook.com</a:t>
            </a:r>
            <a:r>
              <a:rPr lang="en-US" sz="1800" i="1" dirty="0">
                <a:cs typeface="Arial" pitchFamily="34" charset="0"/>
              </a:rPr>
              <a:t> </a:t>
            </a:r>
          </a:p>
          <a:p>
            <a:pPr marL="0" indent="0">
              <a:lnSpc>
                <a:spcPct val="120000"/>
              </a:lnSpc>
              <a:spcBef>
                <a:spcPts val="0"/>
              </a:spcBef>
              <a:buNone/>
            </a:pPr>
            <a:endParaRPr lang="en-US" altLang="en-US" dirty="0">
              <a:latin typeface="Bodoni MT" panose="02070603080606020203" pitchFamily="18" charset="0"/>
              <a:cs typeface="Times New Roman" panose="02020603050405020304" pitchFamily="18" charset="0"/>
            </a:endParaRPr>
          </a:p>
          <a:p>
            <a:pPr marL="0" indent="0">
              <a:lnSpc>
                <a:spcPct val="120000"/>
              </a:lnSpc>
              <a:spcBef>
                <a:spcPts val="0"/>
              </a:spcBef>
              <a:buNone/>
            </a:pPr>
            <a:r>
              <a:rPr lang="en-US" altLang="en-US" sz="1500" dirty="0">
                <a:cs typeface="Times New Roman" panose="02020603050405020304" pitchFamily="18" charset="0"/>
              </a:rPr>
              <a:t>The information herein is intended solely as informal guidance and is neither a determination of legal rights or responsibilities under the ADA or any other law, nor binding on any agency with enforcement responsibility under the ADA or any other law.</a:t>
            </a:r>
          </a:p>
          <a:p>
            <a:pPr marL="0" indent="0">
              <a:buNone/>
            </a:pPr>
            <a:endParaRPr lang="en-US" dirty="0"/>
          </a:p>
        </p:txBody>
      </p:sp>
      <p:sp>
        <p:nvSpPr>
          <p:cNvPr id="4" name="Slide Number Placeholder 3">
            <a:extLst>
              <a:ext uri="{FF2B5EF4-FFF2-40B4-BE49-F238E27FC236}">
                <a16:creationId xmlns:a16="http://schemas.microsoft.com/office/drawing/2014/main" id="{848D9092-D225-3F26-FC70-16F86F72A54B}"/>
              </a:ext>
            </a:extLst>
          </p:cNvPr>
          <p:cNvSpPr>
            <a:spLocks noGrp="1"/>
          </p:cNvSpPr>
          <p:nvPr>
            <p:ph type="sldNum" sz="quarter" idx="12"/>
          </p:nvPr>
        </p:nvSpPr>
        <p:spPr/>
        <p:txBody>
          <a:bodyPr/>
          <a:lstStyle/>
          <a:p>
            <a:fld id="{2B4F0749-7BCA-453B-8A71-913191470894}" type="slidenum">
              <a:rPr lang="en-US" smtClean="0"/>
              <a:pPr/>
              <a:t>2</a:t>
            </a:fld>
            <a:endParaRPr lang="en-US" dirty="0"/>
          </a:p>
        </p:txBody>
      </p:sp>
      <p:pic>
        <p:nvPicPr>
          <p:cNvPr id="5" name="Picture 4">
            <a:extLst>
              <a:ext uri="{FF2B5EF4-FFF2-40B4-BE49-F238E27FC236}">
                <a16:creationId xmlns:a16="http://schemas.microsoft.com/office/drawing/2014/main" id="{85048843-23E1-0AFF-3189-2233E52B34B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52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7FA820-77C8-4ADC-B029-621C9FC94E07}"/>
              </a:ext>
            </a:extLst>
          </p:cNvPr>
          <p:cNvSpPr>
            <a:spLocks noGrp="1"/>
          </p:cNvSpPr>
          <p:nvPr>
            <p:ph type="title"/>
          </p:nvPr>
        </p:nvSpPr>
        <p:spPr>
          <a:xfrm>
            <a:off x="381000" y="1083424"/>
            <a:ext cx="8229600" cy="716378"/>
          </a:xfrm>
        </p:spPr>
        <p:txBody>
          <a:bodyPr anchor="t">
            <a:normAutofit/>
          </a:bodyPr>
          <a:lstStyle/>
          <a:p>
            <a:r>
              <a:rPr lang="en-US" b="1" dirty="0"/>
              <a:t>Policy Modification Examples </a:t>
            </a:r>
            <a:r>
              <a:rPr lang="en-US" sz="1400" b="1" dirty="0"/>
              <a:t>(3)</a:t>
            </a:r>
          </a:p>
        </p:txBody>
      </p:sp>
      <p:sp>
        <p:nvSpPr>
          <p:cNvPr id="2" name="Content Placeholder 1">
            <a:extLst>
              <a:ext uri="{FF2B5EF4-FFF2-40B4-BE49-F238E27FC236}">
                <a16:creationId xmlns:a16="http://schemas.microsoft.com/office/drawing/2014/main" id="{55D36228-4699-412F-A6E3-681B47D30BBF}"/>
              </a:ext>
            </a:extLst>
          </p:cNvPr>
          <p:cNvSpPr>
            <a:spLocks noGrp="1"/>
          </p:cNvSpPr>
          <p:nvPr>
            <p:ph idx="1"/>
          </p:nvPr>
        </p:nvSpPr>
        <p:spPr>
          <a:xfrm>
            <a:off x="390832" y="1889789"/>
            <a:ext cx="8445074" cy="4286587"/>
          </a:xfrm>
        </p:spPr>
        <p:txBody>
          <a:bodyPr>
            <a:noAutofit/>
          </a:bodyPr>
          <a:lstStyle/>
          <a:p>
            <a:pPr>
              <a:lnSpc>
                <a:spcPct val="150000"/>
              </a:lnSpc>
            </a:pPr>
            <a:r>
              <a:rPr lang="en-US" sz="2000" dirty="0">
                <a:cs typeface="Times New Roman" panose="02020603050405020304" pitchFamily="18" charset="0"/>
              </a:rPr>
              <a:t>A public agency that does not allow people to bring food into its facility may need to make an exception for a person who has diabetes and needs to eat frequently to control their glucose level. </a:t>
            </a:r>
          </a:p>
          <a:p>
            <a:pPr>
              <a:lnSpc>
                <a:spcPct val="150000"/>
              </a:lnSpc>
            </a:pPr>
            <a:r>
              <a:rPr lang="en-US" sz="2000" dirty="0">
                <a:cs typeface="Times New Roman" panose="02020603050405020304" pitchFamily="18" charset="0"/>
              </a:rPr>
              <a:t>A city or county ordinance that prohibits animals in public places must be modified to allow people with disabilities who use ADA defined service animals to access public places. </a:t>
            </a:r>
          </a:p>
          <a:p>
            <a:pPr>
              <a:lnSpc>
                <a:spcPct val="150000"/>
              </a:lnSpc>
            </a:pPr>
            <a:r>
              <a:rPr lang="en-US" sz="2000" dirty="0">
                <a:cs typeface="Times New Roman" panose="02020603050405020304" pitchFamily="18" charset="0"/>
              </a:rPr>
              <a:t>A city or county ordinance that prohibits motorized devices on public sidewalks must be modified for people with disabilities who use motorized mobility devices that can be used safely on sidewalks. </a:t>
            </a:r>
          </a:p>
          <a:p>
            <a:endParaRPr lang="en-US" sz="2000"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6009007-8334-404A-9927-704560969185}"/>
              </a:ext>
            </a:extLst>
          </p:cNvPr>
          <p:cNvSpPr>
            <a:spLocks noGrp="1"/>
          </p:cNvSpPr>
          <p:nvPr>
            <p:ph type="sldNum" sz="quarter" idx="12"/>
          </p:nvPr>
        </p:nvSpPr>
        <p:spPr/>
        <p:txBody>
          <a:bodyPr/>
          <a:lstStyle/>
          <a:p>
            <a:pPr>
              <a:defRPr/>
            </a:pPr>
            <a:fld id="{3ABC5568-3844-4AF9-9ACF-AE3432C62AE6}" type="slidenum">
              <a:rPr lang="en-US" smtClean="0"/>
              <a:pPr>
                <a:defRPr/>
              </a:pPr>
              <a:t>20</a:t>
            </a:fld>
            <a:endParaRPr lang="en-US" dirty="0"/>
          </a:p>
        </p:txBody>
      </p:sp>
      <p:pic>
        <p:nvPicPr>
          <p:cNvPr id="5" name="Picture 4">
            <a:extLst>
              <a:ext uri="{FF2B5EF4-FFF2-40B4-BE49-F238E27FC236}">
                <a16:creationId xmlns:a16="http://schemas.microsoft.com/office/drawing/2014/main" id="{5576BDEE-4520-C99B-9DD2-779B8CE9B42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955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57200" y="1196390"/>
            <a:ext cx="8229600" cy="663271"/>
          </a:xfrm>
        </p:spPr>
        <p:txBody>
          <a:bodyPr anchor="t">
            <a:normAutofit/>
          </a:bodyPr>
          <a:lstStyle/>
          <a:p>
            <a:r>
              <a:rPr lang="en-US" altLang="en-US" b="1" dirty="0">
                <a:cs typeface="Times New Roman" panose="02020603050405020304" pitchFamily="18" charset="0"/>
              </a:rPr>
              <a:t>Fundamental Alteration</a:t>
            </a:r>
          </a:p>
        </p:txBody>
      </p:sp>
      <p:sp>
        <p:nvSpPr>
          <p:cNvPr id="30724" name="Rectangle 3"/>
          <p:cNvSpPr>
            <a:spLocks noGrp="1" noChangeArrowheads="1"/>
          </p:cNvSpPr>
          <p:nvPr>
            <p:ph idx="1"/>
          </p:nvPr>
        </p:nvSpPr>
        <p:spPr>
          <a:xfrm>
            <a:off x="457200" y="1871951"/>
            <a:ext cx="8454120" cy="4101211"/>
          </a:xfrm>
        </p:spPr>
        <p:txBody>
          <a:bodyPr>
            <a:normAutofit/>
          </a:bodyPr>
          <a:lstStyle/>
          <a:p>
            <a:pPr>
              <a:lnSpc>
                <a:spcPct val="150000"/>
              </a:lnSpc>
              <a:buClr>
                <a:schemeClr val="tx1"/>
              </a:buClr>
              <a:buFont typeface="Wingdings" panose="05000000000000000000" pitchFamily="2" charset="2"/>
              <a:buChar char="ü"/>
              <a:defRPr/>
            </a:pPr>
            <a:r>
              <a:rPr lang="en-US" altLang="en-US" sz="2300" dirty="0">
                <a:cs typeface="Times New Roman" panose="02020603050405020304" pitchFamily="18" charset="0"/>
              </a:rPr>
              <a:t>Entities </a:t>
            </a:r>
            <a:r>
              <a:rPr lang="en-US" altLang="en-US" sz="2300" b="1" dirty="0">
                <a:cs typeface="Times New Roman" panose="02020603050405020304" pitchFamily="18" charset="0"/>
              </a:rPr>
              <a:t>don’t</a:t>
            </a:r>
            <a:r>
              <a:rPr lang="en-US" altLang="en-US" sz="2300" dirty="0">
                <a:cs typeface="Times New Roman" panose="02020603050405020304" pitchFamily="18" charset="0"/>
              </a:rPr>
              <a:t> have to modify the policy or practice if doing so would </a:t>
            </a:r>
            <a:r>
              <a:rPr lang="en-US" altLang="en-US" sz="2300" b="1" dirty="0">
                <a:cs typeface="Times New Roman" panose="02020603050405020304" pitchFamily="18" charset="0"/>
              </a:rPr>
              <a:t>fundamentally alter </a:t>
            </a:r>
            <a:r>
              <a:rPr lang="en-US" altLang="en-US" sz="2300" dirty="0">
                <a:cs typeface="Times New Roman" panose="02020603050405020304" pitchFamily="18" charset="0"/>
              </a:rPr>
              <a:t>the nature of the goods and services provided. </a:t>
            </a:r>
          </a:p>
          <a:p>
            <a:pPr>
              <a:lnSpc>
                <a:spcPct val="150000"/>
              </a:lnSpc>
              <a:buClr>
                <a:schemeClr val="tx1"/>
              </a:buClr>
              <a:buFont typeface="Wingdings" panose="05000000000000000000" pitchFamily="2" charset="2"/>
              <a:buChar char="ü"/>
              <a:defRPr/>
            </a:pPr>
            <a:r>
              <a:rPr lang="en-US" altLang="en-US" sz="2300" b="1" dirty="0">
                <a:cs typeface="Times New Roman" panose="02020603050405020304" pitchFamily="18" charset="0"/>
              </a:rPr>
              <a:t>However</a:t>
            </a:r>
            <a:r>
              <a:rPr lang="en-US" altLang="en-US" sz="2300" dirty="0">
                <a:cs typeface="Times New Roman" panose="02020603050405020304" pitchFamily="18" charset="0"/>
              </a:rPr>
              <a:t>, the entity is required to modify the policy up to the point before any fundamental alteration occurs.</a:t>
            </a:r>
          </a:p>
          <a:p>
            <a:pPr>
              <a:lnSpc>
                <a:spcPct val="150000"/>
              </a:lnSpc>
              <a:buClr>
                <a:schemeClr val="tx1"/>
              </a:buClr>
              <a:buFont typeface="Wingdings" panose="05000000000000000000" pitchFamily="2" charset="2"/>
              <a:buChar char="ü"/>
              <a:defRPr/>
            </a:pPr>
            <a:r>
              <a:rPr lang="en-US" altLang="en-US" sz="2300" dirty="0">
                <a:solidFill>
                  <a:srgbClr val="FF0000"/>
                </a:solidFill>
                <a:cs typeface="Times New Roman" panose="02020603050405020304" pitchFamily="18" charset="0"/>
              </a:rPr>
              <a:t>What is the consequence to the individual if they can’t participate or have limited participation?</a:t>
            </a:r>
            <a:endParaRPr lang="en-US" altLang="en-US" sz="2300" dirty="0">
              <a:latin typeface="Arial" charset="0"/>
            </a:endParaRPr>
          </a:p>
        </p:txBody>
      </p:sp>
      <p:sp>
        <p:nvSpPr>
          <p:cNvPr id="2" name="Slide Number Placeholder 1"/>
          <p:cNvSpPr>
            <a:spLocks noGrp="1"/>
          </p:cNvSpPr>
          <p:nvPr>
            <p:ph type="sldNum" sz="quarter" idx="12"/>
          </p:nvPr>
        </p:nvSpPr>
        <p:spPr/>
        <p:txBody>
          <a:bodyPr/>
          <a:lstStyle/>
          <a:p>
            <a:pPr>
              <a:defRPr/>
            </a:pPr>
            <a:fld id="{3ABC5568-3844-4AF9-9ACF-AE3432C62AE6}" type="slidenum">
              <a:rPr lang="en-US" smtClean="0"/>
              <a:pPr>
                <a:defRPr/>
              </a:pPr>
              <a:t>21</a:t>
            </a:fld>
            <a:endParaRPr lang="en-US" dirty="0"/>
          </a:p>
        </p:txBody>
      </p:sp>
      <p:pic>
        <p:nvPicPr>
          <p:cNvPr id="3" name="Picture 2">
            <a:extLst>
              <a:ext uri="{FF2B5EF4-FFF2-40B4-BE49-F238E27FC236}">
                <a16:creationId xmlns:a16="http://schemas.microsoft.com/office/drawing/2014/main" id="{FBF0AE7A-1BD0-9725-CEE0-9186AC9809A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195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42" y="762000"/>
            <a:ext cx="8229600" cy="1143000"/>
          </a:xfrm>
        </p:spPr>
        <p:txBody>
          <a:bodyPr>
            <a:normAutofit/>
          </a:bodyPr>
          <a:lstStyle/>
          <a:p>
            <a:r>
              <a:rPr lang="en-US" b="1" dirty="0">
                <a:cs typeface="Times New Roman" panose="02020603050405020304" pitchFamily="18" charset="0"/>
              </a:rPr>
              <a:t>Americans With Disability Act </a:t>
            </a:r>
            <a:r>
              <a:rPr lang="en-US" sz="1200" b="1" dirty="0">
                <a:cs typeface="Times New Roman" panose="02020603050405020304" pitchFamily="18" charset="0"/>
              </a:rPr>
              <a:t>(2)</a:t>
            </a:r>
          </a:p>
        </p:txBody>
      </p:sp>
      <p:sp>
        <p:nvSpPr>
          <p:cNvPr id="5" name="Rectangle 3"/>
          <p:cNvSpPr>
            <a:spLocks noGrp="1" noChangeArrowheads="1"/>
          </p:cNvSpPr>
          <p:nvPr>
            <p:ph idx="1"/>
          </p:nvPr>
        </p:nvSpPr>
        <p:spPr>
          <a:xfrm>
            <a:off x="1905000" y="2362200"/>
            <a:ext cx="5029200" cy="1447800"/>
          </a:xfrm>
        </p:spPr>
        <p:txBody>
          <a:bodyPr>
            <a:noAutofit/>
          </a:bodyPr>
          <a:lstStyle/>
          <a:p>
            <a:pPr marL="0" indent="0" algn="ctr">
              <a:lnSpc>
                <a:spcPct val="80000"/>
              </a:lnSpc>
              <a:buNone/>
            </a:pPr>
            <a:r>
              <a:rPr lang="en-US" altLang="en-US" sz="4400" b="1" dirty="0">
                <a:cs typeface="Times New Roman" panose="02020603050405020304" pitchFamily="18" charset="0"/>
              </a:rPr>
              <a:t>Effective Communication </a:t>
            </a:r>
          </a:p>
          <a:p>
            <a:pPr marL="0" indent="0" algn="ctr">
              <a:lnSpc>
                <a:spcPct val="80000"/>
              </a:lnSpc>
              <a:buNone/>
            </a:pPr>
            <a:endParaRPr lang="en-US" altLang="en-US" sz="3200" dirty="0">
              <a:latin typeface="Times New Roman" panose="02020603050405020304" pitchFamily="18" charset="0"/>
              <a:cs typeface="Times New Roman" panose="02020603050405020304" pitchFamily="18" charset="0"/>
            </a:endParaRPr>
          </a:p>
          <a:p>
            <a:pPr algn="ctr">
              <a:lnSpc>
                <a:spcPct val="80000"/>
              </a:lnSpc>
            </a:pPr>
            <a:endParaRPr lang="en-US" altLang="en-US" sz="3200" b="1" dirty="0">
              <a:solidFill>
                <a:srgbClr val="00CC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3ABC5568-3844-4AF9-9ACF-AE3432C62AE6}" type="slidenum">
              <a:rPr lang="en-US" smtClean="0"/>
              <a:pPr>
                <a:defRPr/>
              </a:pPr>
              <a:t>22</a:t>
            </a:fld>
            <a:endParaRPr lang="en-US" dirty="0"/>
          </a:p>
        </p:txBody>
      </p:sp>
      <p:pic>
        <p:nvPicPr>
          <p:cNvPr id="4" name="Picture 3">
            <a:extLst>
              <a:ext uri="{FF2B5EF4-FFF2-40B4-BE49-F238E27FC236}">
                <a16:creationId xmlns:a16="http://schemas.microsoft.com/office/drawing/2014/main" id="{2B11020F-4ABB-B0F0-6689-87F3A57F449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81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35" y="736138"/>
            <a:ext cx="8229600" cy="1295400"/>
          </a:xfrm>
        </p:spPr>
        <p:txBody>
          <a:bodyPr anchor="t">
            <a:normAutofit fontScale="90000"/>
          </a:bodyPr>
          <a:lstStyle/>
          <a:p>
            <a:r>
              <a:rPr lang="en-US" sz="3600" b="1" dirty="0"/>
              <a:t>Effective Communication</a:t>
            </a:r>
            <a:r>
              <a:rPr lang="en-US" sz="3600" b="1" dirty="0">
                <a:cs typeface="Arial" pitchFamily="34" charset="0"/>
              </a:rPr>
              <a:t> Access</a:t>
            </a:r>
            <a:br>
              <a:rPr lang="en-US" sz="3600" b="1" dirty="0">
                <a:latin typeface="+mn-lt"/>
                <a:cs typeface="Arial" pitchFamily="34" charset="0"/>
              </a:rPr>
            </a:br>
            <a:r>
              <a:rPr lang="en-US" sz="2400" dirty="0">
                <a:latin typeface="+mn-lt"/>
              </a:rPr>
              <a:t>Communicating successfully with the public is an essential </a:t>
            </a:r>
            <a:br>
              <a:rPr lang="en-US" sz="2400" dirty="0">
                <a:latin typeface="+mn-lt"/>
              </a:rPr>
            </a:br>
            <a:r>
              <a:rPr lang="en-US" sz="2400" dirty="0">
                <a:latin typeface="+mn-lt"/>
              </a:rPr>
              <a:t>part of operating successful programs</a:t>
            </a:r>
          </a:p>
        </p:txBody>
      </p:sp>
      <p:sp>
        <p:nvSpPr>
          <p:cNvPr id="14339" name="Content Placeholder 2"/>
          <p:cNvSpPr>
            <a:spLocks noGrp="1"/>
          </p:cNvSpPr>
          <p:nvPr>
            <p:ph idx="1"/>
          </p:nvPr>
        </p:nvSpPr>
        <p:spPr>
          <a:xfrm>
            <a:off x="228600" y="2095085"/>
            <a:ext cx="8686800" cy="4305300"/>
          </a:xfrm>
        </p:spPr>
        <p:txBody>
          <a:bodyPr>
            <a:normAutofit lnSpcReduction="10000"/>
          </a:bodyPr>
          <a:lstStyle/>
          <a:p>
            <a:pPr eaLnBrk="1" hangingPunct="1">
              <a:lnSpc>
                <a:spcPct val="160000"/>
              </a:lnSpc>
              <a:buSzPct val="125000"/>
              <a:buFont typeface="Arial" panose="020B0604020202020204" pitchFamily="34" charset="0"/>
              <a:buChar char="•"/>
            </a:pPr>
            <a:r>
              <a:rPr lang="en-US" altLang="en-US" sz="2000" dirty="0">
                <a:ea typeface="ＭＳ Ｐゴシック" panose="020B0600070205080204" pitchFamily="34" charset="-128"/>
              </a:rPr>
              <a:t>Communication must be as </a:t>
            </a:r>
            <a:r>
              <a:rPr lang="en-US" altLang="en-US" sz="2000" b="1" dirty="0">
                <a:ea typeface="ＭＳ Ｐゴシック" panose="020B0600070205080204" pitchFamily="34" charset="-128"/>
              </a:rPr>
              <a:t>clear and understandable </a:t>
            </a:r>
            <a:r>
              <a:rPr lang="en-US" altLang="en-US" sz="2000" dirty="0">
                <a:ea typeface="ＭＳ Ｐゴシック" panose="020B0600070205080204" pitchFamily="34" charset="-128"/>
              </a:rPr>
              <a:t>to people with disabilities as it is for people who do not have disabilities. T</a:t>
            </a:r>
            <a:r>
              <a:rPr lang="en-US" sz="2000" dirty="0"/>
              <a:t>he standard for achieving effective communication is on the </a:t>
            </a:r>
            <a:r>
              <a:rPr lang="en-US" sz="2000" b="1" u="sng" dirty="0"/>
              <a:t>outcome</a:t>
            </a:r>
            <a:r>
              <a:rPr lang="en-US" sz="2000" b="1" dirty="0"/>
              <a:t> </a:t>
            </a:r>
            <a:r>
              <a:rPr lang="en-US" sz="2000" dirty="0"/>
              <a:t>of the communication that is clearly understood information by </a:t>
            </a:r>
            <a:r>
              <a:rPr lang="en-US" sz="2000" u="sng" dirty="0"/>
              <a:t>both</a:t>
            </a:r>
            <a:r>
              <a:rPr lang="en-US" sz="2000" dirty="0"/>
              <a:t> parties.</a:t>
            </a:r>
          </a:p>
          <a:p>
            <a:pPr eaLnBrk="1" hangingPunct="1">
              <a:lnSpc>
                <a:spcPct val="160000"/>
              </a:lnSpc>
              <a:buSzPct val="125000"/>
              <a:buFont typeface="Arial" panose="020B0604020202020204" pitchFamily="34" charset="0"/>
              <a:buChar char="•"/>
            </a:pPr>
            <a:endParaRPr lang="en-US" altLang="en-US" sz="1000" dirty="0">
              <a:cs typeface="Times New Roman" panose="02020603050405020304" pitchFamily="18" charset="0"/>
            </a:endParaRPr>
          </a:p>
          <a:p>
            <a:pPr marL="342900" lvl="1" indent="-342900">
              <a:lnSpc>
                <a:spcPct val="150000"/>
              </a:lnSpc>
              <a:buClr>
                <a:srgbClr val="0099CC"/>
              </a:buClr>
              <a:buSzPct val="125000"/>
              <a:buFont typeface="Arial" panose="020B0604020202020204" pitchFamily="34" charset="0"/>
              <a:buChar char="•"/>
              <a:defRPr/>
            </a:pPr>
            <a:r>
              <a:rPr lang="en-US" sz="2000" b="1" dirty="0">
                <a:cs typeface="Arial" panose="020B0604020202020204" pitchFamily="34" charset="0"/>
              </a:rPr>
              <a:t>What customers may need effective communication</a:t>
            </a:r>
            <a:r>
              <a:rPr lang="en-US" sz="2000" dirty="0">
                <a:cs typeface="Arial" panose="020B0604020202020204" pitchFamily="34" charset="0"/>
              </a:rPr>
              <a:t>? </a:t>
            </a:r>
          </a:p>
          <a:p>
            <a:pPr lvl="2">
              <a:lnSpc>
                <a:spcPct val="150000"/>
              </a:lnSpc>
              <a:buSzPct val="125000"/>
              <a:buFont typeface="Arial" panose="020B0604020202020204" pitchFamily="34" charset="0"/>
              <a:buChar char="•"/>
              <a:defRPr/>
            </a:pPr>
            <a:r>
              <a:rPr lang="en-US" sz="2000" dirty="0">
                <a:cs typeface="Arial" panose="020B0604020202020204" pitchFamily="34" charset="0"/>
              </a:rPr>
              <a:t>People who are Deaf, deaf-blind, hard of hearing, blind, low vision, have speech related disabilities, or cognitive disabilities.  </a:t>
            </a:r>
            <a:endParaRPr lang="en-US" altLang="en-US" sz="2000" dirty="0"/>
          </a:p>
          <a:p>
            <a:pPr marL="393192" lvl="1" indent="0">
              <a:buNone/>
              <a:defRPr/>
            </a:pPr>
            <a:endParaRPr lang="en-US" sz="1800" dirty="0">
              <a:cs typeface="Arial" pitchFamily="34" charset="0"/>
            </a:endParaRPr>
          </a:p>
          <a:p>
            <a:pPr marL="393192" lvl="1" indent="0" algn="ctr">
              <a:buNone/>
              <a:defRPr/>
            </a:pPr>
            <a:r>
              <a:rPr lang="en-US" sz="1800" dirty="0">
                <a:effectLst/>
                <a:highlight>
                  <a:srgbClr val="FFFF00"/>
                </a:highlight>
                <a:latin typeface="Calibri" panose="020F0502020204030204" pitchFamily="34" charset="0"/>
                <a:ea typeface="Calibri" panose="020F0502020204030204" pitchFamily="34" charset="0"/>
              </a:rPr>
              <a:t>USDOJ “Effective Communication” at </a:t>
            </a:r>
            <a:r>
              <a:rPr lang="en-US" sz="1800" dirty="0">
                <a:effectLst/>
                <a:highlight>
                  <a:srgbClr val="FFFF00"/>
                </a:highlight>
                <a:latin typeface="Calibri" panose="020F0502020204030204" pitchFamily="34" charset="0"/>
                <a:ea typeface="Calibri" panose="020F0502020204030204" pitchFamily="34" charset="0"/>
                <a:hlinkClick r:id="rId3"/>
              </a:rPr>
              <a:t>www.ada.gov/effective-comm.htm</a:t>
            </a:r>
            <a:r>
              <a:rPr lang="en-US" sz="1800" dirty="0">
                <a:effectLst/>
                <a:highlight>
                  <a:srgbClr val="FFFF00"/>
                </a:highlight>
                <a:latin typeface="Calibri" panose="020F0502020204030204" pitchFamily="34" charset="0"/>
                <a:ea typeface="Calibri" panose="020F0502020204030204" pitchFamily="34" charset="0"/>
              </a:rPr>
              <a:t> </a:t>
            </a:r>
          </a:p>
          <a:p>
            <a:pPr marL="393192" lvl="1" indent="0">
              <a:buNone/>
              <a:defRPr/>
            </a:pPr>
            <a:endParaRPr lang="en-US" sz="1800" dirty="0">
              <a:cs typeface="Arial" pitchFamily="34" charset="0"/>
            </a:endParaRPr>
          </a:p>
        </p:txBody>
      </p:sp>
      <p:sp>
        <p:nvSpPr>
          <p:cNvPr id="10" name="Slide Number Placeholder 9">
            <a:extLst>
              <a:ext uri="{FF2B5EF4-FFF2-40B4-BE49-F238E27FC236}">
                <a16:creationId xmlns:a16="http://schemas.microsoft.com/office/drawing/2014/main" id="{717C7B17-D71A-4176-A85F-D35F5D8CAFAD}"/>
              </a:ext>
            </a:extLst>
          </p:cNvPr>
          <p:cNvSpPr>
            <a:spLocks noGrp="1"/>
          </p:cNvSpPr>
          <p:nvPr>
            <p:ph type="sldNum" sz="quarter" idx="12"/>
          </p:nvPr>
        </p:nvSpPr>
        <p:spPr/>
        <p:txBody>
          <a:bodyPr/>
          <a:lstStyle/>
          <a:p>
            <a:fld id="{2B4F0749-7BCA-453B-8A71-913191470894}" type="slidenum">
              <a:rPr lang="en-US" smtClean="0"/>
              <a:pPr/>
              <a:t>23</a:t>
            </a:fld>
            <a:endParaRPr lang="en-US" dirty="0"/>
          </a:p>
        </p:txBody>
      </p:sp>
      <p:pic>
        <p:nvPicPr>
          <p:cNvPr id="2" name="Picture 1">
            <a:extLst>
              <a:ext uri="{FF2B5EF4-FFF2-40B4-BE49-F238E27FC236}">
                <a16:creationId xmlns:a16="http://schemas.microsoft.com/office/drawing/2014/main" id="{CE8B2A7F-86AB-75D7-03E6-194DEB800B9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140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381000" y="990600"/>
            <a:ext cx="8229600" cy="569391"/>
          </a:xfrm>
        </p:spPr>
        <p:txBody>
          <a:bodyPr anchor="t">
            <a:noAutofit/>
          </a:bodyPr>
          <a:lstStyle/>
          <a:p>
            <a:r>
              <a:rPr lang="en-US" altLang="en-US" sz="3200" b="1" dirty="0">
                <a:cs typeface="Times New Roman" panose="02020603050405020304" pitchFamily="18" charset="0"/>
              </a:rPr>
              <a:t>Effective Communication</a:t>
            </a:r>
          </a:p>
        </p:txBody>
      </p:sp>
      <p:sp>
        <p:nvSpPr>
          <p:cNvPr id="31747" name="Rectangle 3"/>
          <p:cNvSpPr>
            <a:spLocks noGrp="1" noChangeArrowheads="1"/>
          </p:cNvSpPr>
          <p:nvPr>
            <p:ph idx="1"/>
          </p:nvPr>
        </p:nvSpPr>
        <p:spPr>
          <a:xfrm>
            <a:off x="266700" y="1738522"/>
            <a:ext cx="8610600" cy="4605751"/>
          </a:xfrm>
        </p:spPr>
        <p:txBody>
          <a:bodyPr>
            <a:normAutofit fontScale="92500" lnSpcReduction="20000"/>
          </a:bodyPr>
          <a:lstStyle/>
          <a:p>
            <a:pPr>
              <a:lnSpc>
                <a:spcPct val="170000"/>
              </a:lnSpc>
            </a:pPr>
            <a:r>
              <a:rPr lang="en-US" sz="2200" b="1" dirty="0"/>
              <a:t>Widely Publicized</a:t>
            </a:r>
            <a:r>
              <a:rPr lang="en-US" sz="2200" dirty="0"/>
              <a:t> / </a:t>
            </a:r>
            <a:r>
              <a:rPr lang="en-US" altLang="en-US" sz="2200" b="1" dirty="0">
                <a:cs typeface="Times New Roman" panose="02020603050405020304" pitchFamily="18" charset="0"/>
              </a:rPr>
              <a:t>Request Procedures / Timely Response System</a:t>
            </a:r>
            <a:r>
              <a:rPr lang="en-US" altLang="en-US" sz="2200" dirty="0">
                <a:cs typeface="Times New Roman" panose="02020603050405020304" pitchFamily="18" charset="0"/>
              </a:rPr>
              <a:t> (</a:t>
            </a:r>
            <a:r>
              <a:rPr lang="en-US" altLang="en-US" sz="2200" dirty="0">
                <a:solidFill>
                  <a:srgbClr val="FF0000"/>
                </a:solidFill>
                <a:cs typeface="Times New Roman" panose="02020603050405020304" pitchFamily="18" charset="0"/>
              </a:rPr>
              <a:t>train employees on this!</a:t>
            </a:r>
            <a:r>
              <a:rPr lang="en-US" altLang="en-US" sz="2200" dirty="0">
                <a:cs typeface="Times New Roman" panose="02020603050405020304" pitchFamily="18" charset="0"/>
              </a:rPr>
              <a:t>)  *Can require “reasonable” notice</a:t>
            </a:r>
          </a:p>
          <a:p>
            <a:pPr>
              <a:lnSpc>
                <a:spcPct val="170000"/>
              </a:lnSpc>
            </a:pPr>
            <a:r>
              <a:rPr lang="en-US" altLang="en-US" sz="2200" dirty="0">
                <a:cs typeface="Times New Roman" panose="02020603050405020304" pitchFamily="18" charset="0"/>
              </a:rPr>
              <a:t>Give </a:t>
            </a:r>
            <a:r>
              <a:rPr lang="en-US" altLang="en-US" sz="2200" b="1" dirty="0">
                <a:cs typeface="Times New Roman" panose="02020603050405020304" pitchFamily="18" charset="0"/>
              </a:rPr>
              <a:t>primary consideration </a:t>
            </a:r>
            <a:r>
              <a:rPr lang="en-US" altLang="en-US" sz="2200" dirty="0">
                <a:cs typeface="Times New Roman" panose="02020603050405020304" pitchFamily="18" charset="0"/>
              </a:rPr>
              <a:t>to the request</a:t>
            </a:r>
          </a:p>
          <a:p>
            <a:pPr>
              <a:lnSpc>
                <a:spcPct val="170000"/>
              </a:lnSpc>
            </a:pPr>
            <a:r>
              <a:rPr lang="en-US" sz="2200" dirty="0">
                <a:cs typeface="Arial" panose="020B0604020202020204" pitchFamily="34" charset="0"/>
              </a:rPr>
              <a:t>Public entity can provide a different aid or service </a:t>
            </a:r>
            <a:r>
              <a:rPr lang="en-US" sz="2200" b="1" dirty="0">
                <a:cs typeface="Arial" panose="020B0604020202020204" pitchFamily="34" charset="0"/>
              </a:rPr>
              <a:t>IF</a:t>
            </a:r>
            <a:r>
              <a:rPr lang="en-US" sz="2200" dirty="0">
                <a:cs typeface="Arial" panose="020B0604020202020204" pitchFamily="34" charset="0"/>
              </a:rPr>
              <a:t> what it provides is </a:t>
            </a:r>
            <a:r>
              <a:rPr lang="en-US" sz="2200" b="1" u="sng" dirty="0">
                <a:cs typeface="Arial" panose="020B0604020202020204" pitchFamily="34" charset="0"/>
              </a:rPr>
              <a:t>EFFECTIVE</a:t>
            </a:r>
            <a:r>
              <a:rPr lang="en-US" sz="2200" dirty="0">
                <a:cs typeface="Arial" panose="020B0604020202020204" pitchFamily="34" charset="0"/>
              </a:rPr>
              <a:t> </a:t>
            </a:r>
          </a:p>
          <a:p>
            <a:pPr>
              <a:lnSpc>
                <a:spcPct val="170000"/>
              </a:lnSpc>
            </a:pPr>
            <a:r>
              <a:rPr lang="en-US" altLang="en-US" sz="2200" dirty="0">
                <a:cs typeface="Times New Roman" panose="02020603050405020304" pitchFamily="18" charset="0"/>
              </a:rPr>
              <a:t>Auxiliary aids &amp; services </a:t>
            </a:r>
            <a:r>
              <a:rPr lang="en-US" altLang="en-US" sz="2200" b="1" dirty="0">
                <a:cs typeface="Times New Roman" panose="02020603050405020304" pitchFamily="18" charset="0"/>
              </a:rPr>
              <a:t>acquisition</a:t>
            </a:r>
            <a:r>
              <a:rPr lang="en-US" altLang="en-US" sz="2200" dirty="0">
                <a:cs typeface="Times New Roman" panose="02020603050405020304" pitchFamily="18" charset="0"/>
              </a:rPr>
              <a:t> procedures should </a:t>
            </a:r>
            <a:r>
              <a:rPr lang="en-US" altLang="en-US" sz="2200" b="1" dirty="0">
                <a:cs typeface="Times New Roman" panose="02020603050405020304" pitchFamily="18" charset="0"/>
              </a:rPr>
              <a:t>be in place</a:t>
            </a:r>
          </a:p>
          <a:p>
            <a:pPr>
              <a:lnSpc>
                <a:spcPct val="170000"/>
              </a:lnSpc>
            </a:pPr>
            <a:r>
              <a:rPr lang="en-US" altLang="en-US" sz="2200" dirty="0">
                <a:cs typeface="Times New Roman" panose="02020603050405020304" pitchFamily="18" charset="0"/>
              </a:rPr>
              <a:t>Entity</a:t>
            </a:r>
            <a:r>
              <a:rPr lang="en-US" altLang="en-US" sz="2200" b="1" dirty="0">
                <a:cs typeface="Times New Roman" panose="02020603050405020304" pitchFamily="18" charset="0"/>
              </a:rPr>
              <a:t> provides,</a:t>
            </a:r>
            <a:r>
              <a:rPr lang="en-US" altLang="en-US" sz="2200" dirty="0">
                <a:cs typeface="Times New Roman" panose="02020603050405020304" pitchFamily="18" charset="0"/>
              </a:rPr>
              <a:t> at </a:t>
            </a:r>
            <a:r>
              <a:rPr lang="en-US" altLang="en-US" sz="2200" b="1" dirty="0">
                <a:cs typeface="Times New Roman" panose="02020603050405020304" pitchFamily="18" charset="0"/>
              </a:rPr>
              <a:t>NO charge, </a:t>
            </a:r>
            <a:r>
              <a:rPr lang="en-US" altLang="en-US" sz="2200" dirty="0">
                <a:cs typeface="Times New Roman" panose="02020603050405020304" pitchFamily="18" charset="0"/>
              </a:rPr>
              <a:t>auxiliary aids and services</a:t>
            </a:r>
          </a:p>
          <a:p>
            <a:pPr>
              <a:lnSpc>
                <a:spcPct val="170000"/>
              </a:lnSpc>
            </a:pPr>
            <a:r>
              <a:rPr lang="en-US" altLang="en-US" sz="2200" b="1" dirty="0">
                <a:cs typeface="Times New Roman" panose="02020603050405020304" pitchFamily="18" charset="0"/>
              </a:rPr>
              <a:t>Undue </a:t>
            </a:r>
            <a:r>
              <a:rPr lang="en-US" altLang="en-US" sz="2200" dirty="0">
                <a:cs typeface="Times New Roman" panose="02020603050405020304" pitchFamily="18" charset="0"/>
              </a:rPr>
              <a:t>administrative and financial burden can come into play </a:t>
            </a:r>
            <a:endParaRPr lang="en-US" sz="2200" dirty="0">
              <a:cs typeface="Times New Roman" panose="02020603050405020304" pitchFamily="18" charset="0"/>
            </a:endParaRPr>
          </a:p>
          <a:p>
            <a:pPr>
              <a:lnSpc>
                <a:spcPct val="170000"/>
              </a:lnSpc>
            </a:pPr>
            <a:r>
              <a:rPr lang="en-US" altLang="en-US" sz="2200" b="1" dirty="0">
                <a:cs typeface="Times New Roman" panose="02020603050405020304" pitchFamily="18" charset="0"/>
              </a:rPr>
              <a:t>Emergencies services </a:t>
            </a:r>
            <a:r>
              <a:rPr lang="en-US" altLang="en-US" sz="2200" dirty="0">
                <a:cs typeface="Times New Roman" panose="02020603050405020304" pitchFamily="18" charset="0"/>
              </a:rPr>
              <a:t>contact</a:t>
            </a:r>
            <a:r>
              <a:rPr lang="en-US" altLang="en-US" sz="2200" b="1" dirty="0">
                <a:cs typeface="Times New Roman" panose="02020603050405020304" pitchFamily="18" charset="0"/>
              </a:rPr>
              <a:t> </a:t>
            </a:r>
            <a:r>
              <a:rPr lang="en-US" altLang="en-US" sz="2200" dirty="0">
                <a:cs typeface="Times New Roman" panose="02020603050405020304" pitchFamily="18" charset="0"/>
              </a:rPr>
              <a:t>must be a direct connection</a:t>
            </a:r>
          </a:p>
          <a:p>
            <a:pPr>
              <a:lnSpc>
                <a:spcPct val="170000"/>
              </a:lnSpc>
            </a:pPr>
            <a:endParaRPr lang="en-US" altLang="en-US" sz="2200" dirty="0">
              <a:cs typeface="Times New Roman" panose="02020603050405020304" pitchFamily="18" charset="0"/>
            </a:endParaRPr>
          </a:p>
          <a:p>
            <a:pPr lvl="1">
              <a:lnSpc>
                <a:spcPct val="90000"/>
              </a:lnSpc>
              <a:buFontTx/>
              <a:buNone/>
            </a:pPr>
            <a:r>
              <a:rPr lang="en-US" altLang="en-US" sz="3700" dirty="0"/>
              <a:t> </a:t>
            </a:r>
          </a:p>
          <a:p>
            <a:pPr>
              <a:lnSpc>
                <a:spcPct val="90000"/>
              </a:lnSpc>
            </a:pPr>
            <a:endParaRPr lang="en-US" altLang="en-US" sz="3700" dirty="0"/>
          </a:p>
        </p:txBody>
      </p:sp>
      <p:sp>
        <p:nvSpPr>
          <p:cNvPr id="3" name="Slide Number Placeholder 2">
            <a:extLst>
              <a:ext uri="{FF2B5EF4-FFF2-40B4-BE49-F238E27FC236}">
                <a16:creationId xmlns:a16="http://schemas.microsoft.com/office/drawing/2014/main" id="{C97DD024-1FC4-40D6-BC18-4779CED1E0A0}"/>
              </a:ext>
            </a:extLst>
          </p:cNvPr>
          <p:cNvSpPr>
            <a:spLocks noGrp="1"/>
          </p:cNvSpPr>
          <p:nvPr>
            <p:ph type="sldNum" sz="quarter" idx="12"/>
          </p:nvPr>
        </p:nvSpPr>
        <p:spPr/>
        <p:txBody>
          <a:bodyPr/>
          <a:lstStyle/>
          <a:p>
            <a:fld id="{207CDC58-CA1C-4283-B3DD-02714D0D624B}" type="slidenum">
              <a:rPr lang="en-US" smtClean="0"/>
              <a:t>24</a:t>
            </a:fld>
            <a:endParaRPr lang="en-US" dirty="0"/>
          </a:p>
        </p:txBody>
      </p:sp>
      <p:pic>
        <p:nvPicPr>
          <p:cNvPr id="2" name="Picture 1">
            <a:extLst>
              <a:ext uri="{FF2B5EF4-FFF2-40B4-BE49-F238E27FC236}">
                <a16:creationId xmlns:a16="http://schemas.microsoft.com/office/drawing/2014/main" id="{4B95149C-E635-3F41-483B-71FC4985585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22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1325A-003F-7341-21F9-11581A19EDE5}"/>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16D6459E-6ECB-BF92-F265-9EA5E71DE76F}"/>
              </a:ext>
            </a:extLst>
          </p:cNvPr>
          <p:cNvSpPr>
            <a:spLocks noGrp="1" noChangeArrowheads="1"/>
          </p:cNvSpPr>
          <p:nvPr>
            <p:ph type="title"/>
          </p:nvPr>
        </p:nvSpPr>
        <p:spPr>
          <a:xfrm>
            <a:off x="304800" y="609600"/>
            <a:ext cx="7772400" cy="679907"/>
          </a:xfrm>
        </p:spPr>
        <p:txBody>
          <a:bodyPr anchor="t">
            <a:normAutofit/>
          </a:bodyPr>
          <a:lstStyle/>
          <a:p>
            <a:r>
              <a:rPr lang="en-US" altLang="en-US" sz="3000" b="1" dirty="0">
                <a:cs typeface="Times New Roman" panose="02020603050405020304" pitchFamily="18" charset="0"/>
              </a:rPr>
              <a:t>Auxiliary aids /services can include </a:t>
            </a:r>
          </a:p>
        </p:txBody>
      </p:sp>
      <p:sp>
        <p:nvSpPr>
          <p:cNvPr id="34821" name="Rectangle 3">
            <a:extLst>
              <a:ext uri="{FF2B5EF4-FFF2-40B4-BE49-F238E27FC236}">
                <a16:creationId xmlns:a16="http://schemas.microsoft.com/office/drawing/2014/main" id="{988C6D4A-94B8-472A-B771-E0E0936E8779}"/>
              </a:ext>
            </a:extLst>
          </p:cNvPr>
          <p:cNvSpPr>
            <a:spLocks noGrp="1" noChangeArrowheads="1"/>
          </p:cNvSpPr>
          <p:nvPr>
            <p:ph idx="1"/>
          </p:nvPr>
        </p:nvSpPr>
        <p:spPr>
          <a:xfrm>
            <a:off x="326834" y="1289507"/>
            <a:ext cx="8732520" cy="5294173"/>
          </a:xfrm>
        </p:spPr>
        <p:txBody>
          <a:bodyPr numCol="2">
            <a:noAutofit/>
          </a:bodyPr>
          <a:lstStyle/>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qualified sign language interpreters and readers,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video remote interpreting (VRI),</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real-time transcription (CART),</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assistive listening systems compatible with current hearing aid technology,</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alternate formats (e.g., large print, flash drive, Braille or tactile displays),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audio recording,</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screen magnification,</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handheld reading scanners,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note takers,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screen reader software,</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speech input software,</a:t>
            </a:r>
          </a:p>
          <a:p>
            <a:pPr marL="0" marR="0" lvl="0" indent="0">
              <a:spcAft>
                <a:spcPts val="600"/>
              </a:spcAft>
              <a:buNone/>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speech generating devices,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electronic reading/writing pads,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written materials,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telephone handset amplifiers,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captioned telephones,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telephones compatible with hearing aids,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videophones,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text telephones (TTYs) and relay services,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captioning of audiovisual materials,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Ubiduo (simultaneous communication),</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accessible web sites, and</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120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other accessible voice, text, and video-based telecommunications products and systems.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200"/>
              </a:spcAft>
              <a:buSzPts val="1400"/>
              <a:buFont typeface="Times New Roman" panose="02020603050405020304" pitchFamily="18" charset="0"/>
              <a:buChar char="•"/>
            </a:pPr>
            <a:endParaRPr lang="en-US" sz="1800" dirty="0">
              <a:effectLs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D46432E-31A1-9A08-E57A-1696B203F964}"/>
              </a:ext>
            </a:extLst>
          </p:cNvPr>
          <p:cNvSpPr>
            <a:spLocks noGrp="1"/>
          </p:cNvSpPr>
          <p:nvPr>
            <p:ph type="sldNum" sz="quarter" idx="12"/>
          </p:nvPr>
        </p:nvSpPr>
        <p:spPr/>
        <p:txBody>
          <a:bodyPr/>
          <a:lstStyle/>
          <a:p>
            <a:fld id="{2B4F0749-7BCA-453B-8A71-913191470894}" type="slidenum">
              <a:rPr lang="en-US" smtClean="0"/>
              <a:pPr/>
              <a:t>25</a:t>
            </a:fld>
            <a:endParaRPr lang="en-US" dirty="0"/>
          </a:p>
        </p:txBody>
      </p:sp>
      <p:pic>
        <p:nvPicPr>
          <p:cNvPr id="4" name="Picture 3">
            <a:extLst>
              <a:ext uri="{FF2B5EF4-FFF2-40B4-BE49-F238E27FC236}">
                <a16:creationId xmlns:a16="http://schemas.microsoft.com/office/drawing/2014/main" id="{490CCB44-4222-754C-611D-78807B96465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50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94071" y="890533"/>
            <a:ext cx="8229600" cy="1143000"/>
          </a:xfrm>
        </p:spPr>
        <p:txBody>
          <a:bodyPr anchor="t">
            <a:noAutofit/>
          </a:bodyPr>
          <a:lstStyle/>
          <a:p>
            <a:r>
              <a:rPr lang="en-US" altLang="en-US" b="1" dirty="0">
                <a:cs typeface="Times New Roman" panose="02020603050405020304" pitchFamily="18" charset="0"/>
              </a:rPr>
              <a:t>Determining the </a:t>
            </a:r>
            <a:br>
              <a:rPr lang="en-US" altLang="en-US" b="1" dirty="0">
                <a:cs typeface="Times New Roman" panose="02020603050405020304" pitchFamily="18" charset="0"/>
              </a:rPr>
            </a:br>
            <a:r>
              <a:rPr lang="en-US" altLang="en-US" b="1" dirty="0">
                <a:cs typeface="Times New Roman" panose="02020603050405020304" pitchFamily="18" charset="0"/>
              </a:rPr>
              <a:t>Right Auxiliary Aid or Service </a:t>
            </a:r>
            <a:br>
              <a:rPr lang="en-US" altLang="en-US" sz="3600" b="1" dirty="0">
                <a:latin typeface="Times New Roman" panose="02020603050405020304" pitchFamily="18" charset="0"/>
                <a:cs typeface="Times New Roman" panose="02020603050405020304" pitchFamily="18" charset="0"/>
              </a:rPr>
            </a:br>
            <a:endParaRPr lang="en-US" altLang="en-US" sz="3600" b="1" dirty="0">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a:xfrm>
            <a:off x="303571" y="2158523"/>
            <a:ext cx="8610600" cy="3802117"/>
          </a:xfrm>
        </p:spPr>
        <p:txBody>
          <a:bodyPr/>
          <a:lstStyle/>
          <a:p>
            <a:pPr marL="173038" lvl="1" indent="0" defTabSz="623888">
              <a:lnSpc>
                <a:spcPct val="150000"/>
              </a:lnSpc>
              <a:buNone/>
              <a:defRPr/>
            </a:pPr>
            <a:r>
              <a:rPr lang="en-US" altLang="en-US" sz="2400" dirty="0">
                <a:cs typeface="Times New Roman" panose="02020603050405020304" pitchFamily="18" charset="0"/>
              </a:rPr>
              <a:t>Take into consideration the following:</a:t>
            </a:r>
          </a:p>
          <a:p>
            <a:pPr marL="630238" lvl="1" indent="-457200" defTabSz="623888">
              <a:lnSpc>
                <a:spcPct val="150000"/>
              </a:lnSpc>
              <a:buSzPct val="125000"/>
              <a:buFont typeface="Arial" panose="020B0604020202020204" pitchFamily="34" charset="0"/>
              <a:buChar char="•"/>
              <a:defRPr/>
            </a:pPr>
            <a:r>
              <a:rPr lang="en-US" altLang="en-US" sz="2400" b="1" dirty="0">
                <a:cs typeface="Times New Roman" panose="02020603050405020304" pitchFamily="18" charset="0"/>
              </a:rPr>
              <a:t>Method</a:t>
            </a:r>
            <a:r>
              <a:rPr lang="en-US" altLang="en-US" sz="2400" dirty="0">
                <a:cs typeface="Times New Roman" panose="02020603050405020304" pitchFamily="18" charset="0"/>
              </a:rPr>
              <a:t> of communication used by individual;</a:t>
            </a:r>
          </a:p>
          <a:p>
            <a:pPr marL="630238" lvl="1" indent="-457200" defTabSz="623888">
              <a:lnSpc>
                <a:spcPct val="150000"/>
              </a:lnSpc>
              <a:buSzPct val="125000"/>
              <a:buFont typeface="Arial" panose="020B0604020202020204" pitchFamily="34" charset="0"/>
              <a:buChar char="•"/>
              <a:defRPr/>
            </a:pPr>
            <a:r>
              <a:rPr lang="en-US" altLang="en-US" sz="2400" b="1" dirty="0">
                <a:cs typeface="Times New Roman" panose="02020603050405020304" pitchFamily="18" charset="0"/>
              </a:rPr>
              <a:t>Nature</a:t>
            </a:r>
            <a:r>
              <a:rPr lang="en-US" altLang="en-US" sz="2400" dirty="0">
                <a:cs typeface="Times New Roman" panose="02020603050405020304" pitchFamily="18" charset="0"/>
              </a:rPr>
              <a:t>, </a:t>
            </a:r>
            <a:r>
              <a:rPr lang="en-US" altLang="en-US" sz="2400" b="1" dirty="0">
                <a:cs typeface="Times New Roman" panose="02020603050405020304" pitchFamily="18" charset="0"/>
              </a:rPr>
              <a:t>length</a:t>
            </a:r>
            <a:r>
              <a:rPr lang="en-US" altLang="en-US" sz="2400" dirty="0">
                <a:cs typeface="Times New Roman" panose="02020603050405020304" pitchFamily="18" charset="0"/>
              </a:rPr>
              <a:t>, and </a:t>
            </a:r>
            <a:r>
              <a:rPr lang="en-US" altLang="en-US" sz="2400" b="1" dirty="0">
                <a:cs typeface="Times New Roman" panose="02020603050405020304" pitchFamily="18" charset="0"/>
              </a:rPr>
              <a:t>complexity</a:t>
            </a:r>
            <a:r>
              <a:rPr lang="en-US" altLang="en-US" sz="2400" dirty="0">
                <a:cs typeface="Times New Roman" panose="02020603050405020304" pitchFamily="18" charset="0"/>
              </a:rPr>
              <a:t> of communication involved;</a:t>
            </a:r>
          </a:p>
          <a:p>
            <a:pPr marL="630238" lvl="1" indent="-457200" defTabSz="623888">
              <a:lnSpc>
                <a:spcPct val="150000"/>
              </a:lnSpc>
              <a:buSzPct val="125000"/>
              <a:buFont typeface="Arial" panose="020B0604020202020204" pitchFamily="34" charset="0"/>
              <a:buChar char="•"/>
              <a:defRPr/>
            </a:pPr>
            <a:r>
              <a:rPr lang="en-US" altLang="en-US" sz="2400" dirty="0">
                <a:cs typeface="Times New Roman" panose="02020603050405020304" pitchFamily="18" charset="0"/>
              </a:rPr>
              <a:t>The </a:t>
            </a:r>
            <a:r>
              <a:rPr lang="en-US" altLang="en-US" sz="2400" b="1" dirty="0">
                <a:cs typeface="Times New Roman" panose="02020603050405020304" pitchFamily="18" charset="0"/>
              </a:rPr>
              <a:t>context</a:t>
            </a:r>
            <a:r>
              <a:rPr lang="en-US" altLang="en-US" sz="2400" dirty="0">
                <a:cs typeface="Times New Roman" panose="02020603050405020304" pitchFamily="18" charset="0"/>
              </a:rPr>
              <a:t> in which communication is taking place.</a:t>
            </a:r>
          </a:p>
          <a:p>
            <a:pPr marL="173038" lvl="1" indent="0" defTabSz="623888">
              <a:lnSpc>
                <a:spcPct val="150000"/>
              </a:lnSpc>
              <a:buNone/>
              <a:defRPr/>
            </a:pPr>
            <a:endParaRPr lang="en-US" altLang="en-US" sz="400" dirty="0">
              <a:cs typeface="Times New Roman" panose="02020603050405020304" pitchFamily="18" charset="0"/>
            </a:endParaRPr>
          </a:p>
          <a:p>
            <a:pPr marL="173038" lvl="1" indent="0" defTabSz="623888">
              <a:buNone/>
              <a:defRPr/>
            </a:pPr>
            <a:r>
              <a:rPr lang="en-US" sz="2000" b="1" dirty="0">
                <a:cs typeface="Times New Roman" panose="02020603050405020304" pitchFamily="18" charset="0"/>
              </a:rPr>
              <a:t>Remember</a:t>
            </a:r>
            <a:r>
              <a:rPr lang="en-US" sz="2000" dirty="0">
                <a:cs typeface="Times New Roman" panose="02020603050405020304" pitchFamily="18" charset="0"/>
              </a:rPr>
              <a:t> Public entities are required to provide and pay for any type of auxiliary aid or services provided.</a:t>
            </a:r>
            <a:endParaRPr lang="en-US" altLang="en-US" sz="2600" i="1"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3ABC5568-3844-4AF9-9ACF-AE3432C62AE6}" type="slidenum">
              <a:rPr lang="en-US" smtClean="0"/>
              <a:pPr>
                <a:defRPr/>
              </a:pPr>
              <a:t>26</a:t>
            </a:fld>
            <a:endParaRPr lang="en-US" dirty="0"/>
          </a:p>
        </p:txBody>
      </p:sp>
      <p:pic>
        <p:nvPicPr>
          <p:cNvPr id="3" name="Picture 2">
            <a:extLst>
              <a:ext uri="{FF2B5EF4-FFF2-40B4-BE49-F238E27FC236}">
                <a16:creationId xmlns:a16="http://schemas.microsoft.com/office/drawing/2014/main" id="{CBBF16D2-7418-70AB-6ECE-0609F6F33A7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61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8185-A5BA-4108-97A3-FAAF7D71A3BA}"/>
              </a:ext>
            </a:extLst>
          </p:cNvPr>
          <p:cNvSpPr>
            <a:spLocks noGrp="1"/>
          </p:cNvSpPr>
          <p:nvPr>
            <p:ph type="title"/>
          </p:nvPr>
        </p:nvSpPr>
        <p:spPr>
          <a:xfrm>
            <a:off x="457200" y="1119645"/>
            <a:ext cx="8229600" cy="663613"/>
          </a:xfrm>
        </p:spPr>
        <p:txBody>
          <a:bodyPr anchor="t">
            <a:normAutofit/>
          </a:bodyPr>
          <a:lstStyle/>
          <a:p>
            <a:r>
              <a:rPr lang="en-US" b="1" dirty="0"/>
              <a:t>BEST PRACTICE</a:t>
            </a:r>
            <a:br>
              <a:rPr lang="en-US" sz="2400" dirty="0">
                <a:latin typeface="+mn-lt"/>
              </a:rPr>
            </a:br>
            <a:endParaRPr lang="en-US" sz="2400" dirty="0">
              <a:latin typeface="+mn-lt"/>
            </a:endParaRPr>
          </a:p>
        </p:txBody>
      </p:sp>
      <p:sp>
        <p:nvSpPr>
          <p:cNvPr id="3" name="Content Placeholder 2">
            <a:extLst>
              <a:ext uri="{FF2B5EF4-FFF2-40B4-BE49-F238E27FC236}">
                <a16:creationId xmlns:a16="http://schemas.microsoft.com/office/drawing/2014/main" id="{5EA157A4-7ED7-4329-B350-393A2A007DC2}"/>
              </a:ext>
            </a:extLst>
          </p:cNvPr>
          <p:cNvSpPr>
            <a:spLocks noGrp="1"/>
          </p:cNvSpPr>
          <p:nvPr>
            <p:ph idx="1"/>
          </p:nvPr>
        </p:nvSpPr>
        <p:spPr>
          <a:xfrm>
            <a:off x="457200" y="2057400"/>
            <a:ext cx="8305800" cy="3550920"/>
          </a:xfrm>
        </p:spPr>
        <p:txBody>
          <a:bodyPr>
            <a:normAutofit lnSpcReduction="10000"/>
          </a:bodyPr>
          <a:lstStyle/>
          <a:p>
            <a:pPr>
              <a:lnSpc>
                <a:spcPct val="160000"/>
              </a:lnSpc>
            </a:pPr>
            <a:r>
              <a:rPr lang="en-US" sz="2000" dirty="0">
                <a:latin typeface="+mn-lt"/>
              </a:rPr>
              <a:t>Seek </a:t>
            </a:r>
            <a:r>
              <a:rPr lang="en-US" sz="2000" b="1" dirty="0">
                <a:latin typeface="+mn-lt"/>
              </a:rPr>
              <a:t>practical solutions </a:t>
            </a:r>
            <a:r>
              <a:rPr lang="en-US" sz="2000" dirty="0">
                <a:latin typeface="+mn-lt"/>
              </a:rPr>
              <a:t>that provide communication with public members with disabilities that fit with the type of program/service.</a:t>
            </a:r>
            <a:endParaRPr lang="en-US" sz="2000" dirty="0"/>
          </a:p>
          <a:p>
            <a:pPr>
              <a:lnSpc>
                <a:spcPct val="160000"/>
              </a:lnSpc>
            </a:pPr>
            <a:r>
              <a:rPr lang="en-US" sz="2000" dirty="0"/>
              <a:t>The ADA rules are </a:t>
            </a:r>
            <a:r>
              <a:rPr lang="en-US" sz="2000" b="1" dirty="0"/>
              <a:t>intentionally flexible</a:t>
            </a:r>
            <a:r>
              <a:rPr lang="en-US" sz="2000" dirty="0"/>
              <a:t>.</a:t>
            </a:r>
          </a:p>
          <a:p>
            <a:pPr>
              <a:lnSpc>
                <a:spcPct val="160000"/>
              </a:lnSpc>
            </a:pPr>
            <a:r>
              <a:rPr lang="en-US" sz="2000" dirty="0"/>
              <a:t>State/local programs can </a:t>
            </a:r>
            <a:r>
              <a:rPr lang="en-US" sz="2000" b="1" dirty="0"/>
              <a:t>widely vary </a:t>
            </a:r>
            <a:r>
              <a:rPr lang="en-US" sz="2000" dirty="0"/>
              <a:t>and need different </a:t>
            </a:r>
            <a:r>
              <a:rPr lang="en-US" sz="2000" b="1" dirty="0"/>
              <a:t>solutions</a:t>
            </a:r>
            <a:r>
              <a:rPr lang="en-US" sz="2000" dirty="0"/>
              <a:t>, because the setting and nature of their communications are different.</a:t>
            </a:r>
          </a:p>
          <a:p>
            <a:pPr>
              <a:lnSpc>
                <a:spcPct val="160000"/>
              </a:lnSpc>
            </a:pPr>
            <a:r>
              <a:rPr lang="en-US" sz="2000" dirty="0"/>
              <a:t>Different individuals need different solutions, because the nature of their </a:t>
            </a:r>
            <a:r>
              <a:rPr lang="en-US" sz="2000" b="1" dirty="0"/>
              <a:t>disabilities are unique </a:t>
            </a:r>
            <a:r>
              <a:rPr lang="en-US" sz="2000" dirty="0"/>
              <a:t>to that particular person.</a:t>
            </a:r>
          </a:p>
          <a:p>
            <a:pPr marL="0" indent="0">
              <a:buNone/>
            </a:pPr>
            <a:endParaRPr lang="en-US" dirty="0"/>
          </a:p>
          <a:p>
            <a:pPr marL="0" indent="0">
              <a:buNone/>
            </a:pPr>
            <a:endParaRPr lang="en-US" dirty="0"/>
          </a:p>
          <a:p>
            <a:endParaRPr lang="en-US" dirty="0"/>
          </a:p>
        </p:txBody>
      </p:sp>
      <p:sp>
        <p:nvSpPr>
          <p:cNvPr id="8" name="Slide Number Placeholder 7">
            <a:extLst>
              <a:ext uri="{FF2B5EF4-FFF2-40B4-BE49-F238E27FC236}">
                <a16:creationId xmlns:a16="http://schemas.microsoft.com/office/drawing/2014/main" id="{E060F36E-B958-4C4F-9A1D-BEE63D73342B}"/>
              </a:ext>
            </a:extLst>
          </p:cNvPr>
          <p:cNvSpPr>
            <a:spLocks noGrp="1"/>
          </p:cNvSpPr>
          <p:nvPr>
            <p:ph type="sldNum" sz="quarter" idx="12"/>
          </p:nvPr>
        </p:nvSpPr>
        <p:spPr/>
        <p:txBody>
          <a:bodyPr/>
          <a:lstStyle/>
          <a:p>
            <a:fld id="{2B4F0749-7BCA-453B-8A71-913191470894}" type="slidenum">
              <a:rPr lang="en-US" smtClean="0"/>
              <a:pPr/>
              <a:t>27</a:t>
            </a:fld>
            <a:endParaRPr lang="en-US" dirty="0"/>
          </a:p>
        </p:txBody>
      </p:sp>
      <p:pic>
        <p:nvPicPr>
          <p:cNvPr id="4" name="Picture 3">
            <a:extLst>
              <a:ext uri="{FF2B5EF4-FFF2-40B4-BE49-F238E27FC236}">
                <a16:creationId xmlns:a16="http://schemas.microsoft.com/office/drawing/2014/main" id="{335469E1-8338-B4A1-6D94-D7A91B5ECDD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620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941C-5C1F-43DB-A135-4B6C57FBBAC3}"/>
              </a:ext>
            </a:extLst>
          </p:cNvPr>
          <p:cNvSpPr>
            <a:spLocks noGrp="1"/>
          </p:cNvSpPr>
          <p:nvPr>
            <p:ph type="title"/>
          </p:nvPr>
        </p:nvSpPr>
        <p:spPr>
          <a:xfrm>
            <a:off x="395748" y="914400"/>
            <a:ext cx="8229600" cy="834460"/>
          </a:xfrm>
        </p:spPr>
        <p:txBody>
          <a:bodyPr anchor="t">
            <a:noAutofit/>
          </a:bodyPr>
          <a:lstStyle/>
          <a:p>
            <a:r>
              <a:rPr lang="en-US" sz="2400" b="1" dirty="0"/>
              <a:t>More extensive solutions are needed where the information being communicated is more </a:t>
            </a:r>
            <a:r>
              <a:rPr lang="en-US" sz="2400" b="1" u="sng" dirty="0"/>
              <a:t>extensive</a:t>
            </a:r>
            <a:r>
              <a:rPr lang="en-US" sz="2400" b="1" dirty="0"/>
              <a:t> or </a:t>
            </a:r>
            <a:r>
              <a:rPr lang="en-US" sz="2400" b="1" u="sng" dirty="0"/>
              <a:t>complex</a:t>
            </a:r>
          </a:p>
        </p:txBody>
      </p:sp>
      <p:sp>
        <p:nvSpPr>
          <p:cNvPr id="3" name="Content Placeholder 2">
            <a:extLst>
              <a:ext uri="{FF2B5EF4-FFF2-40B4-BE49-F238E27FC236}">
                <a16:creationId xmlns:a16="http://schemas.microsoft.com/office/drawing/2014/main" id="{7FBE0F74-E9C8-4437-9946-36B434249E2E}"/>
              </a:ext>
            </a:extLst>
          </p:cNvPr>
          <p:cNvSpPr>
            <a:spLocks noGrp="1"/>
          </p:cNvSpPr>
          <p:nvPr>
            <p:ph idx="1"/>
          </p:nvPr>
        </p:nvSpPr>
        <p:spPr>
          <a:xfrm>
            <a:off x="395748" y="1924516"/>
            <a:ext cx="8458200" cy="4442841"/>
          </a:xfrm>
        </p:spPr>
        <p:txBody>
          <a:bodyPr>
            <a:normAutofit fontScale="25000" lnSpcReduction="20000"/>
          </a:bodyPr>
          <a:lstStyle/>
          <a:p>
            <a:pPr>
              <a:lnSpc>
                <a:spcPct val="170000"/>
              </a:lnSpc>
            </a:pPr>
            <a:r>
              <a:rPr lang="en-US" sz="7200" dirty="0"/>
              <a:t>A sign language interpreter may be needed for a Deaf customer who is having extensive problems with the services tied to his state-run health care clinic account or for his medical examinations and consultations.</a:t>
            </a:r>
          </a:p>
          <a:p>
            <a:pPr>
              <a:lnSpc>
                <a:spcPct val="170000"/>
              </a:lnSpc>
            </a:pPr>
            <a:r>
              <a:rPr lang="en-US" sz="7200" dirty="0"/>
              <a:t>Because the state taxation &amp; revenue department deals in extensive and complex information/paperwork, they should be prepared to deal with customers who use different techniques for understanding and absorbing oral, electronic and printed information. The department should consider making all the  needed/legal paperwork available in an alternative format, such as on a computer disk, in an audio format, in Braille, or in large print, so the customer who is blind or has low vision can adequately read the information. </a:t>
            </a:r>
            <a:endParaRPr lang="en-US" dirty="0"/>
          </a:p>
        </p:txBody>
      </p:sp>
      <p:sp>
        <p:nvSpPr>
          <p:cNvPr id="8" name="Slide Number Placeholder 7">
            <a:extLst>
              <a:ext uri="{FF2B5EF4-FFF2-40B4-BE49-F238E27FC236}">
                <a16:creationId xmlns:a16="http://schemas.microsoft.com/office/drawing/2014/main" id="{8DCAFFD3-FBAA-45C0-A8B4-D557516C3238}"/>
              </a:ext>
            </a:extLst>
          </p:cNvPr>
          <p:cNvSpPr>
            <a:spLocks noGrp="1"/>
          </p:cNvSpPr>
          <p:nvPr>
            <p:ph type="sldNum" sz="quarter" idx="12"/>
          </p:nvPr>
        </p:nvSpPr>
        <p:spPr/>
        <p:txBody>
          <a:bodyPr/>
          <a:lstStyle/>
          <a:p>
            <a:fld id="{2B4F0749-7BCA-453B-8A71-913191470894}" type="slidenum">
              <a:rPr lang="en-US" smtClean="0"/>
              <a:pPr/>
              <a:t>28</a:t>
            </a:fld>
            <a:endParaRPr lang="en-US" dirty="0"/>
          </a:p>
        </p:txBody>
      </p:sp>
      <p:pic>
        <p:nvPicPr>
          <p:cNvPr id="4" name="Picture 3">
            <a:extLst>
              <a:ext uri="{FF2B5EF4-FFF2-40B4-BE49-F238E27FC236}">
                <a16:creationId xmlns:a16="http://schemas.microsoft.com/office/drawing/2014/main" id="{4B6E69AF-5F9C-E3FF-5EB7-E50069F8136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425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74954" y="1066800"/>
            <a:ext cx="8229600" cy="609600"/>
          </a:xfrm>
        </p:spPr>
        <p:txBody>
          <a:bodyPr anchor="t">
            <a:noAutofit/>
          </a:bodyPr>
          <a:lstStyle/>
          <a:p>
            <a:r>
              <a:rPr lang="en-US" sz="3200" b="1" dirty="0">
                <a:cs typeface="Times New Roman" panose="02020603050405020304" pitchFamily="18" charset="0"/>
              </a:rPr>
              <a:t>Know about the requirements for</a:t>
            </a:r>
            <a:endParaRPr lang="en-US" altLang="en-US" sz="3200" b="1" dirty="0">
              <a:cs typeface="Times New Roman" panose="02020603050405020304" pitchFamily="18" charset="0"/>
            </a:endParaRPr>
          </a:p>
        </p:txBody>
      </p:sp>
      <p:sp>
        <p:nvSpPr>
          <p:cNvPr id="3" name="Content Placeholder 2"/>
          <p:cNvSpPr>
            <a:spLocks noGrp="1"/>
          </p:cNvSpPr>
          <p:nvPr>
            <p:ph idx="1"/>
          </p:nvPr>
        </p:nvSpPr>
        <p:spPr>
          <a:xfrm>
            <a:off x="416507" y="1857065"/>
            <a:ext cx="8346494" cy="4489760"/>
          </a:xfrm>
        </p:spPr>
        <p:txBody>
          <a:bodyPr>
            <a:normAutofit/>
          </a:bodyPr>
          <a:lstStyle/>
          <a:p>
            <a:pPr>
              <a:spcBef>
                <a:spcPts val="600"/>
              </a:spcBef>
              <a:spcAft>
                <a:spcPts val="1200"/>
              </a:spcAft>
              <a:buClr>
                <a:srgbClr val="0099CC"/>
              </a:buClr>
              <a:buFont typeface="Wingdings" panose="05000000000000000000" pitchFamily="2" charset="2"/>
              <a:buChar char="ü"/>
              <a:defRPr/>
            </a:pPr>
            <a:r>
              <a:rPr lang="en-US" sz="2000" dirty="0">
                <a:cs typeface="Times New Roman" panose="02020603050405020304" pitchFamily="18" charset="0"/>
              </a:rPr>
              <a:t>Qualified interpreters (and readers) = able to interpret “</a:t>
            </a:r>
            <a:r>
              <a:rPr lang="en-US" sz="2000" b="1" dirty="0">
                <a:cs typeface="Times New Roman" panose="02020603050405020304" pitchFamily="18" charset="0"/>
              </a:rPr>
              <a:t>effectively</a:t>
            </a:r>
            <a:r>
              <a:rPr lang="en-US" sz="2000" dirty="0">
                <a:cs typeface="Times New Roman" panose="02020603050405020304" pitchFamily="18" charset="0"/>
              </a:rPr>
              <a:t>, </a:t>
            </a:r>
            <a:r>
              <a:rPr lang="en-US" sz="2000" b="1" dirty="0">
                <a:cs typeface="Times New Roman" panose="02020603050405020304" pitchFamily="18" charset="0"/>
              </a:rPr>
              <a:t>accurately</a:t>
            </a:r>
            <a:r>
              <a:rPr lang="en-US" sz="2000" dirty="0">
                <a:cs typeface="Times New Roman" panose="02020603050405020304" pitchFamily="18" charset="0"/>
              </a:rPr>
              <a:t>, and </a:t>
            </a:r>
            <a:r>
              <a:rPr lang="en-US" sz="2000" b="1" dirty="0">
                <a:cs typeface="Times New Roman" panose="02020603050405020304" pitchFamily="18" charset="0"/>
              </a:rPr>
              <a:t>impartially</a:t>
            </a:r>
            <a:r>
              <a:rPr lang="en-US" sz="2000" dirty="0">
                <a:cs typeface="Times New Roman" panose="02020603050405020304" pitchFamily="18" charset="0"/>
              </a:rPr>
              <a:t>” using specialized vocabulary</a:t>
            </a:r>
          </a:p>
          <a:p>
            <a:pPr marL="246063" lvl="1" indent="-246063">
              <a:spcBef>
                <a:spcPts val="600"/>
              </a:spcBef>
              <a:spcAft>
                <a:spcPts val="1200"/>
              </a:spcAft>
              <a:buClr>
                <a:srgbClr val="0099CC"/>
              </a:buClr>
              <a:buFont typeface="Wingdings" panose="05000000000000000000" pitchFamily="2" charset="2"/>
              <a:buChar char="ü"/>
              <a:defRPr/>
            </a:pPr>
            <a:r>
              <a:rPr lang="en-US" sz="2000" dirty="0">
                <a:cs typeface="Times New Roman" panose="02020603050405020304" pitchFamily="18" charset="0"/>
              </a:rPr>
              <a:t>Narrow </a:t>
            </a:r>
            <a:r>
              <a:rPr lang="en-US" sz="2000" b="1" dirty="0">
                <a:cs typeface="Times New Roman" panose="02020603050405020304" pitchFamily="18" charset="0"/>
              </a:rPr>
              <a:t>exceptions</a:t>
            </a:r>
            <a:r>
              <a:rPr lang="en-US" sz="2000" dirty="0">
                <a:cs typeface="Times New Roman" panose="02020603050405020304" pitchFamily="18" charset="0"/>
              </a:rPr>
              <a:t> of using friends or family as interpreters (No children interpreters) – must be </a:t>
            </a:r>
            <a:r>
              <a:rPr lang="en-US" sz="2000" b="1" u="sng" dirty="0">
                <a:cs typeface="Times New Roman" panose="02020603050405020304" pitchFamily="18" charset="0"/>
              </a:rPr>
              <a:t>voluntary</a:t>
            </a:r>
            <a:r>
              <a:rPr lang="en-US" sz="2000" dirty="0">
                <a:cs typeface="Times New Roman" panose="02020603050405020304" pitchFamily="18" charset="0"/>
              </a:rPr>
              <a:t>!</a:t>
            </a:r>
          </a:p>
          <a:p>
            <a:pPr marL="747713" lvl="1" indent="-246063">
              <a:spcBef>
                <a:spcPts val="600"/>
              </a:spcBef>
              <a:spcAft>
                <a:spcPts val="1200"/>
              </a:spcAf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Where </a:t>
            </a:r>
            <a:r>
              <a:rPr lang="en-US" sz="2000" b="1" dirty="0">
                <a:latin typeface="Times New Roman" panose="02020603050405020304" pitchFamily="18" charset="0"/>
                <a:cs typeface="Times New Roman" panose="02020603050405020304" pitchFamily="18" charset="0"/>
              </a:rPr>
              <a:t>specific request </a:t>
            </a:r>
            <a:r>
              <a:rPr lang="en-US" sz="2000" dirty="0">
                <a:latin typeface="Times New Roman" panose="02020603050405020304" pitchFamily="18" charset="0"/>
                <a:cs typeface="Times New Roman" panose="02020603050405020304" pitchFamily="18" charset="0"/>
              </a:rPr>
              <a:t>by person with disability, accompanying adult agrees, and reliance on that person is </a:t>
            </a:r>
            <a:r>
              <a:rPr lang="en-US" sz="2000" b="1" u="sng" dirty="0">
                <a:latin typeface="Times New Roman" panose="02020603050405020304" pitchFamily="18" charset="0"/>
                <a:cs typeface="Times New Roman" panose="02020603050405020304" pitchFamily="18" charset="0"/>
              </a:rPr>
              <a:t>appropriate</a:t>
            </a:r>
            <a:r>
              <a:rPr lang="en-US" sz="2000" dirty="0">
                <a:latin typeface="Times New Roman" panose="02020603050405020304" pitchFamily="18" charset="0"/>
                <a:cs typeface="Times New Roman" panose="02020603050405020304" pitchFamily="18" charset="0"/>
              </a:rPr>
              <a:t> under circumstances</a:t>
            </a:r>
          </a:p>
          <a:p>
            <a:pPr marL="234950" lvl="1" indent="-234950">
              <a:spcBef>
                <a:spcPts val="600"/>
              </a:spcBef>
              <a:spcAft>
                <a:spcPts val="1200"/>
              </a:spcAft>
              <a:buFont typeface="Wingdings" panose="05000000000000000000" pitchFamily="2" charset="2"/>
              <a:buChar char="ü"/>
              <a:defRPr/>
            </a:pPr>
            <a:r>
              <a:rPr lang="en-US" sz="2000" dirty="0">
                <a:cs typeface="Times New Roman" panose="02020603050405020304" pitchFamily="18" charset="0"/>
              </a:rPr>
              <a:t>Effective communication with </a:t>
            </a:r>
            <a:r>
              <a:rPr lang="en-US" sz="2000" b="1" dirty="0">
                <a:cs typeface="Times New Roman" panose="02020603050405020304" pitchFamily="18" charset="0"/>
              </a:rPr>
              <a:t>companions </a:t>
            </a:r>
            <a:r>
              <a:rPr lang="en-US" sz="2000" dirty="0">
                <a:cs typeface="Times New Roman" panose="02020603050405020304" pitchFamily="18" charset="0"/>
              </a:rPr>
              <a:t>or </a:t>
            </a:r>
            <a:r>
              <a:rPr lang="en-US" sz="2000" dirty="0"/>
              <a:t>to individuals with no direct interest in the activity </a:t>
            </a:r>
          </a:p>
          <a:p>
            <a:pPr marL="234950" lvl="1" indent="-234950">
              <a:spcBef>
                <a:spcPts val="600"/>
              </a:spcBef>
              <a:spcAft>
                <a:spcPts val="1200"/>
              </a:spcAft>
              <a:buClr>
                <a:srgbClr val="0099CC"/>
              </a:buClr>
              <a:buFont typeface="Wingdings" panose="05000000000000000000" pitchFamily="2" charset="2"/>
              <a:buChar char="ü"/>
              <a:defRPr/>
            </a:pPr>
            <a:r>
              <a:rPr lang="en-US" altLang="en-US" sz="2000" dirty="0">
                <a:cs typeface="Times New Roman" panose="02020603050405020304" pitchFamily="18" charset="0"/>
              </a:rPr>
              <a:t>Video </a:t>
            </a:r>
            <a:r>
              <a:rPr lang="en-US" altLang="en-US" sz="2000" b="1" dirty="0">
                <a:cs typeface="Times New Roman" panose="02020603050405020304" pitchFamily="18" charset="0"/>
              </a:rPr>
              <a:t>Remote</a:t>
            </a:r>
            <a:r>
              <a:rPr lang="en-US" altLang="en-US" sz="2000" dirty="0">
                <a:cs typeface="Times New Roman" panose="02020603050405020304" pitchFamily="18" charset="0"/>
              </a:rPr>
              <a:t> Interpreting strict DOJ regulations</a:t>
            </a:r>
          </a:p>
          <a:p>
            <a:pPr>
              <a:spcBef>
                <a:spcPts val="600"/>
              </a:spcBef>
              <a:spcAft>
                <a:spcPts val="1200"/>
              </a:spcAft>
              <a:buClr>
                <a:srgbClr val="0099CC"/>
              </a:buClr>
              <a:buFont typeface="Wingdings" panose="05000000000000000000" pitchFamily="2" charset="2"/>
              <a:buChar char="ü"/>
              <a:defRPr/>
            </a:pPr>
            <a:r>
              <a:rPr lang="en-US" sz="2000" b="1" dirty="0">
                <a:cs typeface="Times New Roman" panose="02020603050405020304" pitchFamily="18" charset="0"/>
              </a:rPr>
              <a:t>Relay</a:t>
            </a:r>
            <a:r>
              <a:rPr lang="en-US" sz="2000" dirty="0">
                <a:cs typeface="Times New Roman" panose="02020603050405020304" pitchFamily="18" charset="0"/>
              </a:rPr>
              <a:t> Service – dial 711</a:t>
            </a:r>
          </a:p>
          <a:p>
            <a:pPr>
              <a:buFont typeface="Wingdings" pitchFamily="2" charset="2"/>
              <a:buNone/>
              <a:defRPr/>
            </a:pPr>
            <a:endParaRPr lang="en-US"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2D8E5D4-24A1-4166-ABF7-F0CC1484D2C6}"/>
              </a:ext>
            </a:extLst>
          </p:cNvPr>
          <p:cNvSpPr>
            <a:spLocks noGrp="1"/>
          </p:cNvSpPr>
          <p:nvPr>
            <p:ph type="sldNum" sz="quarter" idx="12"/>
          </p:nvPr>
        </p:nvSpPr>
        <p:spPr/>
        <p:txBody>
          <a:bodyPr/>
          <a:lstStyle/>
          <a:p>
            <a:fld id="{207CDC58-CA1C-4283-B3DD-02714D0D624B}" type="slidenum">
              <a:rPr lang="en-US" smtClean="0"/>
              <a:t>29</a:t>
            </a:fld>
            <a:endParaRPr lang="en-US" dirty="0"/>
          </a:p>
        </p:txBody>
      </p:sp>
      <p:pic>
        <p:nvPicPr>
          <p:cNvPr id="2" name="Picture 1">
            <a:extLst>
              <a:ext uri="{FF2B5EF4-FFF2-40B4-BE49-F238E27FC236}">
                <a16:creationId xmlns:a16="http://schemas.microsoft.com/office/drawing/2014/main" id="{8E1621A9-35CA-B246-B47B-7977B949D66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69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outhwest ADA Center Logo">
            <a:extLst>
              <a:ext uri="{FF2B5EF4-FFF2-40B4-BE49-F238E27FC236}">
                <a16:creationId xmlns:a16="http://schemas.microsoft.com/office/drawing/2014/main" id="{EA369A6B-0131-4143-F03D-0A7EAA70A69E}"/>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900" y="439485"/>
            <a:ext cx="3970199"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A3BA62A-9D73-C0EE-B7CB-2340127E4816}"/>
              </a:ext>
            </a:extLst>
          </p:cNvPr>
          <p:cNvSpPr>
            <a:spLocks noGrp="1"/>
          </p:cNvSpPr>
          <p:nvPr>
            <p:ph type="title"/>
          </p:nvPr>
        </p:nvSpPr>
        <p:spPr>
          <a:xfrm>
            <a:off x="533400" y="1074285"/>
            <a:ext cx="8229600" cy="263082"/>
          </a:xfrm>
        </p:spPr>
        <p:txBody>
          <a:bodyPr anchor="t">
            <a:normAutofit/>
          </a:bodyPr>
          <a:lstStyle/>
          <a:p>
            <a:r>
              <a:rPr lang="en-US" sz="700" dirty="0"/>
              <a:t>About the Southwest ADA Center</a:t>
            </a:r>
          </a:p>
        </p:txBody>
      </p:sp>
      <p:sp>
        <p:nvSpPr>
          <p:cNvPr id="3" name="Content Placeholder 2">
            <a:extLst>
              <a:ext uri="{FF2B5EF4-FFF2-40B4-BE49-F238E27FC236}">
                <a16:creationId xmlns:a16="http://schemas.microsoft.com/office/drawing/2014/main" id="{5E53A1DA-62D4-B956-8056-6179B6599598}"/>
              </a:ext>
            </a:extLst>
          </p:cNvPr>
          <p:cNvSpPr>
            <a:spLocks noGrp="1"/>
          </p:cNvSpPr>
          <p:nvPr>
            <p:ph sz="half" idx="1"/>
          </p:nvPr>
        </p:nvSpPr>
        <p:spPr>
          <a:xfrm>
            <a:off x="304800" y="1497256"/>
            <a:ext cx="4038600" cy="4795589"/>
          </a:xfrm>
        </p:spPr>
        <p:txBody>
          <a:bodyPr/>
          <a:lstStyle/>
          <a:p>
            <a:pPr marL="0" indent="0">
              <a:buNone/>
            </a:pPr>
            <a:r>
              <a:rPr lang="en-US" sz="2000" b="1" dirty="0">
                <a:solidFill>
                  <a:schemeClr val="accent5">
                    <a:lumMod val="10000"/>
                  </a:schemeClr>
                </a:solidFill>
              </a:rPr>
              <a:t>The Leading Resource </a:t>
            </a:r>
            <a:endParaRPr lang="en-US" sz="2000" dirty="0">
              <a:solidFill>
                <a:schemeClr val="accent5">
                  <a:lumMod val="10000"/>
                </a:schemeClr>
              </a:solidFill>
            </a:endParaRPr>
          </a:p>
          <a:p>
            <a:r>
              <a:rPr lang="en-US" sz="2000" dirty="0"/>
              <a:t>ADA &amp; other disability related laws</a:t>
            </a:r>
          </a:p>
          <a:p>
            <a:pPr marL="0" indent="0">
              <a:buNone/>
            </a:pPr>
            <a:endParaRPr lang="en-US" sz="500" dirty="0"/>
          </a:p>
          <a:p>
            <a:r>
              <a:rPr lang="en-US" sz="2000" b="1" dirty="0">
                <a:solidFill>
                  <a:schemeClr val="accent5">
                    <a:lumMod val="10000"/>
                  </a:schemeClr>
                </a:solidFill>
              </a:rPr>
              <a:t>Serves a wide range of audiences</a:t>
            </a:r>
          </a:p>
          <a:p>
            <a:pPr marL="480060" lvl="1">
              <a:defRPr/>
            </a:pPr>
            <a:r>
              <a:rPr lang="en-US" sz="2000" dirty="0"/>
              <a:t>employers</a:t>
            </a:r>
          </a:p>
          <a:p>
            <a:pPr marL="480060" lvl="1">
              <a:defRPr/>
            </a:pPr>
            <a:r>
              <a:rPr lang="en-US" sz="2000" dirty="0"/>
              <a:t>businesses</a:t>
            </a:r>
          </a:p>
          <a:p>
            <a:pPr marL="480060" lvl="1">
              <a:defRPr/>
            </a:pPr>
            <a:r>
              <a:rPr lang="en-US" sz="2000" dirty="0"/>
              <a:t>government agencies</a:t>
            </a:r>
          </a:p>
          <a:p>
            <a:pPr marL="480060" lvl="1">
              <a:defRPr/>
            </a:pPr>
            <a:r>
              <a:rPr lang="en-US" sz="2000" dirty="0"/>
              <a:t>justice system</a:t>
            </a:r>
          </a:p>
          <a:p>
            <a:pPr marL="480060" lvl="1">
              <a:defRPr/>
            </a:pPr>
            <a:r>
              <a:rPr lang="en-US" sz="2000" dirty="0"/>
              <a:t>schools / higher education</a:t>
            </a:r>
          </a:p>
          <a:p>
            <a:pPr marL="480060" lvl="1">
              <a:defRPr/>
            </a:pPr>
            <a:r>
              <a:rPr lang="en-US" sz="2000" dirty="0"/>
              <a:t>nonprofits</a:t>
            </a:r>
          </a:p>
          <a:p>
            <a:pPr marL="480060" lvl="1">
              <a:defRPr/>
            </a:pPr>
            <a:r>
              <a:rPr lang="en-US" sz="2000" dirty="0"/>
              <a:t>people with disabilities </a:t>
            </a:r>
          </a:p>
          <a:p>
            <a:pPr marL="0" indent="0">
              <a:buNone/>
            </a:pPr>
            <a:endParaRPr lang="en-US" sz="1800" dirty="0"/>
          </a:p>
        </p:txBody>
      </p:sp>
      <p:sp>
        <p:nvSpPr>
          <p:cNvPr id="4" name="Content Placeholder 3">
            <a:extLst>
              <a:ext uri="{FF2B5EF4-FFF2-40B4-BE49-F238E27FC236}">
                <a16:creationId xmlns:a16="http://schemas.microsoft.com/office/drawing/2014/main" id="{CEBAAA2D-7975-DBC4-D09D-A2F47D8AA230}"/>
              </a:ext>
            </a:extLst>
          </p:cNvPr>
          <p:cNvSpPr>
            <a:spLocks noGrp="1"/>
          </p:cNvSpPr>
          <p:nvPr>
            <p:ph sz="half" idx="2"/>
          </p:nvPr>
        </p:nvSpPr>
        <p:spPr>
          <a:xfrm>
            <a:off x="4100569" y="1381072"/>
            <a:ext cx="4800600" cy="5370080"/>
          </a:xfrm>
        </p:spPr>
        <p:txBody>
          <a:bodyPr/>
          <a:lstStyle/>
          <a:p>
            <a:pPr>
              <a:lnSpc>
                <a:spcPct val="150000"/>
              </a:lnSpc>
            </a:pPr>
            <a:r>
              <a:rPr lang="en-US" altLang="en-US" sz="2000" b="1" dirty="0"/>
              <a:t>Expert staff </a:t>
            </a:r>
            <a:r>
              <a:rPr lang="en-US" altLang="en-US" sz="2000" dirty="0"/>
              <a:t>are available to provide </a:t>
            </a:r>
            <a:r>
              <a:rPr lang="en-US" altLang="en-US" sz="2000" b="1" u="sng" dirty="0"/>
              <a:t>training</a:t>
            </a:r>
            <a:r>
              <a:rPr lang="en-US" altLang="en-US" sz="2000" dirty="0"/>
              <a:t>, </a:t>
            </a:r>
            <a:r>
              <a:rPr lang="en-US" altLang="en-US" sz="2000" b="1" u="sng" dirty="0"/>
              <a:t>publications</a:t>
            </a:r>
            <a:r>
              <a:rPr lang="en-US" altLang="en-US" sz="2000" b="1" dirty="0"/>
              <a:t> </a:t>
            </a:r>
            <a:r>
              <a:rPr lang="en-US" altLang="en-US" sz="2000" dirty="0"/>
              <a:t>and respond to your </a:t>
            </a:r>
            <a:r>
              <a:rPr lang="en-US" altLang="en-US" sz="2000" b="1" u="sng" dirty="0"/>
              <a:t>inquiries.</a:t>
            </a:r>
          </a:p>
          <a:p>
            <a:pPr eaLnBrk="1" hangingPunct="1">
              <a:lnSpc>
                <a:spcPct val="150000"/>
              </a:lnSpc>
            </a:pPr>
            <a:r>
              <a:rPr lang="en-US" altLang="en-US" sz="2000" dirty="0"/>
              <a:t>Web Site: </a:t>
            </a:r>
            <a:r>
              <a:rPr lang="en-US" altLang="en-US" sz="2000" dirty="0">
                <a:hlinkClick r:id="rId4"/>
              </a:rPr>
              <a:t>www.southwestADA.org</a:t>
            </a:r>
            <a:endParaRPr lang="en-US" altLang="en-US" sz="2000" dirty="0"/>
          </a:p>
          <a:p>
            <a:pPr>
              <a:lnSpc>
                <a:spcPct val="150000"/>
              </a:lnSpc>
            </a:pPr>
            <a:r>
              <a:rPr lang="en-US" altLang="en-US" sz="2000" dirty="0"/>
              <a:t>Hot Line: </a:t>
            </a:r>
            <a:r>
              <a:rPr lang="en-US" altLang="en-US" sz="2000" dirty="0">
                <a:highlight>
                  <a:srgbClr val="FFFF00"/>
                </a:highlight>
              </a:rPr>
              <a:t>1-800-949-4232</a:t>
            </a:r>
            <a:r>
              <a:rPr lang="en-US" altLang="en-US" sz="2000" dirty="0"/>
              <a:t> </a:t>
            </a:r>
          </a:p>
          <a:p>
            <a:endParaRPr lang="en-US" altLang="en-US" sz="2000" dirty="0"/>
          </a:p>
          <a:p>
            <a:endParaRPr lang="en-US" altLang="en-US" sz="2000" dirty="0"/>
          </a:p>
          <a:p>
            <a:endParaRPr lang="en-US" altLang="en-US" sz="2000" dirty="0"/>
          </a:p>
          <a:p>
            <a:endParaRPr lang="en-US" altLang="en-US" sz="2000" dirty="0"/>
          </a:p>
          <a:p>
            <a:pPr marL="0" indent="0">
              <a:buNone/>
            </a:pPr>
            <a:endParaRPr lang="en-US" altLang="en-US" sz="1500" dirty="0"/>
          </a:p>
          <a:p>
            <a:pPr marL="0" indent="0">
              <a:buNone/>
            </a:pPr>
            <a:r>
              <a:rPr lang="en-US" altLang="en-US" sz="1500" dirty="0"/>
              <a:t>The Center is part of the </a:t>
            </a:r>
            <a:r>
              <a:rPr lang="en-US" sz="1500" i="1" u="sng" dirty="0">
                <a:solidFill>
                  <a:srgbClr val="0563C1"/>
                </a:solidFill>
                <a:ea typeface="Calibri" panose="020F0502020204030204" pitchFamily="34" charset="0"/>
                <a:cs typeface="Times New Roman" panose="02020603050405020304" pitchFamily="18" charset="0"/>
                <a:hlinkClick r:id="rId5"/>
              </a:rPr>
              <a:t>ADA National Network</a:t>
            </a:r>
            <a:r>
              <a:rPr lang="en-US" sz="1500" i="1" dirty="0">
                <a:solidFill>
                  <a:srgbClr val="0563C1"/>
                </a:solidFill>
                <a:ea typeface="Calibri" panose="020F0502020204030204" pitchFamily="34" charset="0"/>
                <a:cs typeface="Times New Roman" panose="02020603050405020304" pitchFamily="18" charset="0"/>
              </a:rPr>
              <a:t> </a:t>
            </a:r>
            <a:r>
              <a:rPr lang="en-US" sz="1500" i="1" dirty="0">
                <a:ea typeface="Calibri" panose="020F0502020204030204" pitchFamily="34" charset="0"/>
                <a:cs typeface="Times New Roman" panose="02020603050405020304" pitchFamily="18" charset="0"/>
              </a:rPr>
              <a:t>funded by the National Institute on Disability, Independent Living, and Rehabilitation Research (NIDILRR) with the US Dept. of Health and Human Services.</a:t>
            </a:r>
            <a:endParaRPr lang="en-US" altLang="en-US" sz="1500" dirty="0">
              <a:solidFill>
                <a:srgbClr val="FFFF00"/>
              </a:solidFill>
            </a:endParaRPr>
          </a:p>
          <a:p>
            <a:endParaRPr lang="en-US" dirty="0"/>
          </a:p>
        </p:txBody>
      </p:sp>
      <p:pic>
        <p:nvPicPr>
          <p:cNvPr id="7" name="Picture 6" descr="10 ADA regional centers as shown on a map of the U.S.">
            <a:extLst>
              <a:ext uri="{FF2B5EF4-FFF2-40B4-BE49-F238E27FC236}">
                <a16:creationId xmlns:a16="http://schemas.microsoft.com/office/drawing/2014/main" id="{6A6CA953-335E-7B83-6AA1-971F272D9C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80551" y="4057593"/>
            <a:ext cx="2425249" cy="1463040"/>
          </a:xfrm>
          <a:prstGeom prst="rect">
            <a:avLst/>
          </a:prstGeom>
          <a:noFill/>
          <a:ln>
            <a:noFill/>
          </a:ln>
        </p:spPr>
      </p:pic>
      <p:sp>
        <p:nvSpPr>
          <p:cNvPr id="5" name="Slide Number Placeholder 4">
            <a:extLst>
              <a:ext uri="{FF2B5EF4-FFF2-40B4-BE49-F238E27FC236}">
                <a16:creationId xmlns:a16="http://schemas.microsoft.com/office/drawing/2014/main" id="{C0A27F1F-D94F-EF31-3AA7-9C89F6DB93E3}"/>
              </a:ext>
            </a:extLst>
          </p:cNvPr>
          <p:cNvSpPr>
            <a:spLocks noGrp="1"/>
          </p:cNvSpPr>
          <p:nvPr>
            <p:ph type="sldNum" sz="quarter" idx="12"/>
          </p:nvPr>
        </p:nvSpPr>
        <p:spPr/>
        <p:txBody>
          <a:bodyPr/>
          <a:lstStyle/>
          <a:p>
            <a:fld id="{2B4F0749-7BCA-453B-8A71-913191470894}" type="slidenum">
              <a:rPr lang="en-US" smtClean="0"/>
              <a:pPr/>
              <a:t>3</a:t>
            </a:fld>
            <a:endParaRPr lang="en-US" dirty="0"/>
          </a:p>
        </p:txBody>
      </p:sp>
    </p:spTree>
    <p:extLst>
      <p:ext uri="{BB962C8B-B14F-4D97-AF65-F5344CB8AC3E}">
        <p14:creationId xmlns:p14="http://schemas.microsoft.com/office/powerpoint/2010/main" val="2392464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028090"/>
            <a:ext cx="8229600" cy="521723"/>
          </a:xfrm>
        </p:spPr>
        <p:txBody>
          <a:bodyPr anchor="t">
            <a:noAutofit/>
          </a:bodyPr>
          <a:lstStyle/>
          <a:p>
            <a:r>
              <a:rPr lang="en-US" altLang="en-US" b="1" dirty="0">
                <a:cs typeface="Arial" panose="020B0604020202020204" pitchFamily="34" charset="0"/>
              </a:rPr>
              <a:t>Companions – For Example</a:t>
            </a:r>
            <a:endParaRPr lang="en-US" altLang="en-US" b="1" dirty="0">
              <a:cs typeface="Times New Roman" panose="02020603050405020304" pitchFamily="18" charset="0"/>
            </a:endParaRPr>
          </a:p>
        </p:txBody>
      </p:sp>
      <p:sp>
        <p:nvSpPr>
          <p:cNvPr id="3" name="Content Placeholder 2"/>
          <p:cNvSpPr>
            <a:spLocks noGrp="1"/>
          </p:cNvSpPr>
          <p:nvPr>
            <p:ph idx="1"/>
          </p:nvPr>
        </p:nvSpPr>
        <p:spPr>
          <a:xfrm>
            <a:off x="311612" y="1844674"/>
            <a:ext cx="8617406" cy="4511675"/>
          </a:xfrm>
        </p:spPr>
        <p:txBody>
          <a:bodyPr>
            <a:noAutofit/>
          </a:bodyPr>
          <a:lstStyle/>
          <a:p>
            <a:pPr>
              <a:lnSpc>
                <a:spcPct val="150000"/>
              </a:lnSpc>
            </a:pPr>
            <a:r>
              <a:rPr lang="en-US" sz="2000" dirty="0"/>
              <a:t>A mother who is Deaf brings her 18-year-old hearing son to a public hospital emergency room. The hospital is obligated, under the ADA, to provide effective communication for this patient’s mother.</a:t>
            </a:r>
          </a:p>
          <a:p>
            <a:pPr marL="0" indent="0">
              <a:lnSpc>
                <a:spcPct val="150000"/>
              </a:lnSpc>
              <a:buNone/>
            </a:pPr>
            <a:endParaRPr lang="en-US" sz="500" dirty="0"/>
          </a:p>
          <a:p>
            <a:pPr>
              <a:lnSpc>
                <a:spcPct val="150000"/>
              </a:lnSpc>
            </a:pPr>
            <a:r>
              <a:rPr lang="en-US" sz="2000" dirty="0">
                <a:cs typeface="Times New Roman" panose="02020603050405020304" pitchFamily="18" charset="0"/>
              </a:rPr>
              <a:t>A father, has brought their cousin, who is blind, to a CYFD parent meeting. The father wants their cousin to help them look over paperwork that they must sign. CYFD must provide effective communication for this father’s cousin even though the cousin does not have</a:t>
            </a:r>
            <a:r>
              <a:rPr lang="en-US" sz="2000" dirty="0"/>
              <a:t> a direct interest in proceedings / program / service /activity </a:t>
            </a:r>
            <a:r>
              <a:rPr lang="en-US" sz="2000" dirty="0">
                <a:cs typeface="Times New Roman" panose="02020603050405020304" pitchFamily="18" charset="0"/>
              </a:rPr>
              <a:t>because CYFD allows all parents to bring others to these types of meetings. </a:t>
            </a:r>
            <a:endParaRPr lang="en-US" sz="2000" dirty="0"/>
          </a:p>
        </p:txBody>
      </p:sp>
      <p:sp>
        <p:nvSpPr>
          <p:cNvPr id="2" name="Slide Number Placeholder 1"/>
          <p:cNvSpPr>
            <a:spLocks noGrp="1"/>
          </p:cNvSpPr>
          <p:nvPr>
            <p:ph type="sldNum" sz="quarter" idx="12"/>
          </p:nvPr>
        </p:nvSpPr>
        <p:spPr/>
        <p:txBody>
          <a:bodyPr/>
          <a:lstStyle/>
          <a:p>
            <a:pPr>
              <a:defRPr/>
            </a:pPr>
            <a:fld id="{3ABC5568-3844-4AF9-9ACF-AE3432C62AE6}" type="slidenum">
              <a:rPr lang="en-US" smtClean="0"/>
              <a:pPr>
                <a:defRPr/>
              </a:pPr>
              <a:t>30</a:t>
            </a:fld>
            <a:endParaRPr lang="en-US" dirty="0"/>
          </a:p>
        </p:txBody>
      </p:sp>
      <p:pic>
        <p:nvPicPr>
          <p:cNvPr id="5" name="Picture 4">
            <a:extLst>
              <a:ext uri="{FF2B5EF4-FFF2-40B4-BE49-F238E27FC236}">
                <a16:creationId xmlns:a16="http://schemas.microsoft.com/office/drawing/2014/main" id="{CB2ED53F-2441-5923-129F-FADA5F5CB4E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076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CC84-A8D8-D990-9211-68E0D3BEB414}"/>
              </a:ext>
            </a:extLst>
          </p:cNvPr>
          <p:cNvSpPr>
            <a:spLocks noGrp="1"/>
          </p:cNvSpPr>
          <p:nvPr>
            <p:ph type="title"/>
          </p:nvPr>
        </p:nvSpPr>
        <p:spPr>
          <a:xfrm>
            <a:off x="428625" y="905574"/>
            <a:ext cx="8229600" cy="591312"/>
          </a:xfrm>
        </p:spPr>
        <p:txBody>
          <a:bodyPr anchor="t"/>
          <a:lstStyle/>
          <a:p>
            <a:r>
              <a:rPr lang="en-US" dirty="0"/>
              <a:t>DOJ - Accessible Websites</a:t>
            </a:r>
          </a:p>
        </p:txBody>
      </p:sp>
      <p:sp>
        <p:nvSpPr>
          <p:cNvPr id="3" name="Content Placeholder 2">
            <a:extLst>
              <a:ext uri="{FF2B5EF4-FFF2-40B4-BE49-F238E27FC236}">
                <a16:creationId xmlns:a16="http://schemas.microsoft.com/office/drawing/2014/main" id="{2FE39043-E81B-028B-2AD4-32377D76F9CD}"/>
              </a:ext>
            </a:extLst>
          </p:cNvPr>
          <p:cNvSpPr>
            <a:spLocks noGrp="1"/>
          </p:cNvSpPr>
          <p:nvPr>
            <p:ph idx="1"/>
          </p:nvPr>
        </p:nvSpPr>
        <p:spPr>
          <a:xfrm>
            <a:off x="343471" y="1738312"/>
            <a:ext cx="8800529" cy="4800600"/>
          </a:xfrm>
        </p:spPr>
        <p:txBody>
          <a:bodyPr>
            <a:normAutofit/>
          </a:bodyPr>
          <a:lstStyle/>
          <a:p>
            <a:pPr marL="285750" indent="-273050">
              <a:lnSpc>
                <a:spcPct val="150000"/>
              </a:lnSpc>
              <a:spcBef>
                <a:spcPts val="1200"/>
              </a:spcBef>
              <a:spcAft>
                <a:spcPts val="600"/>
              </a:spcAft>
            </a:pPr>
            <a:r>
              <a:rPr lang="en-US" sz="2400" kern="100" dirty="0">
                <a:effectLst/>
                <a:ea typeface="Calibri" panose="020F0502020204030204" pitchFamily="34" charset="0"/>
                <a:cs typeface="Calibri" panose="020F0502020204030204" pitchFamily="34" charset="0"/>
              </a:rPr>
              <a:t>On April 8, 2024, the Attorney General signed the ADA </a:t>
            </a:r>
            <a:r>
              <a:rPr lang="en-US" sz="2400" u="sng" kern="100" dirty="0">
                <a:solidFill>
                  <a:srgbClr val="0563C1"/>
                </a:solidFill>
                <a:effectLst/>
                <a:ea typeface="Calibri" panose="020F0502020204030204" pitchFamily="34" charset="0"/>
                <a:cs typeface="Calibri" panose="020F0502020204030204" pitchFamily="34" charset="0"/>
                <a:hlinkClick r:id="rId3"/>
              </a:rPr>
              <a:t>Final Rule</a:t>
            </a:r>
            <a:r>
              <a:rPr lang="en-US" sz="2400" kern="100" dirty="0">
                <a:effectLst/>
                <a:ea typeface="Calibri" panose="020F0502020204030204" pitchFamily="34" charset="0"/>
                <a:cs typeface="Times New Roman" panose="02020603050405020304" pitchFamily="18" charset="0"/>
              </a:rPr>
              <a:t>,</a:t>
            </a:r>
            <a:r>
              <a:rPr lang="en-US" sz="2400" kern="100" dirty="0">
                <a:solidFill>
                  <a:srgbClr val="0563C1"/>
                </a:solidFill>
                <a:effectLst/>
                <a:ea typeface="Calibri" panose="020F0502020204030204" pitchFamily="34" charset="0"/>
                <a:cs typeface="Calibri" panose="020F0502020204030204" pitchFamily="34" charset="0"/>
              </a:rPr>
              <a:t> </a:t>
            </a:r>
            <a:r>
              <a:rPr lang="en-US" sz="2400" kern="100" dirty="0">
                <a:effectLst/>
                <a:ea typeface="Calibri" panose="020F0502020204030204" pitchFamily="34" charset="0"/>
                <a:cs typeface="Calibri" panose="020F0502020204030204" pitchFamily="34" charset="0"/>
              </a:rPr>
              <a:t>enhancing web and mobile application accessibility for people with disabilities. </a:t>
            </a:r>
          </a:p>
          <a:p>
            <a:pPr marL="285750" indent="-273050">
              <a:lnSpc>
                <a:spcPct val="150000"/>
              </a:lnSpc>
              <a:spcBef>
                <a:spcPts val="1200"/>
              </a:spcBef>
              <a:spcAft>
                <a:spcPts val="600"/>
              </a:spcAft>
            </a:pPr>
            <a:r>
              <a:rPr lang="en-US" sz="2400" kern="100" dirty="0">
                <a:effectLst/>
                <a:ea typeface="Calibri" panose="020F0502020204030204" pitchFamily="34" charset="0"/>
                <a:cs typeface="Calibri" panose="020F0502020204030204" pitchFamily="34" charset="0"/>
              </a:rPr>
              <a:t>This rule adopts the Web Content Accessibility Guidelines (</a:t>
            </a:r>
            <a:r>
              <a:rPr lang="en-US" sz="2400" kern="100" dirty="0" err="1">
                <a:effectLst/>
                <a:ea typeface="Calibri" panose="020F0502020204030204" pitchFamily="34" charset="0"/>
                <a:cs typeface="Calibri" panose="020F0502020204030204" pitchFamily="34" charset="0"/>
              </a:rPr>
              <a:t>WCAG</a:t>
            </a:r>
            <a:r>
              <a:rPr lang="en-US" sz="2400" kern="100" dirty="0">
                <a:effectLst/>
                <a:ea typeface="Calibri" panose="020F0502020204030204" pitchFamily="34" charset="0"/>
                <a:cs typeface="Calibri" panose="020F0502020204030204" pitchFamily="34" charset="0"/>
              </a:rPr>
              <a:t>) 2.1, published in June 2018, as the technical standard for accessibility under Title II. It clarifies how state and local governments can fulfill their existing ADA obligations. </a:t>
            </a:r>
            <a:endParaRPr lang="en-US" sz="2400" kern="1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C6AC4A8-4607-0FA5-5A4C-4CC16EC548CF}"/>
              </a:ext>
            </a:extLst>
          </p:cNvPr>
          <p:cNvSpPr>
            <a:spLocks noGrp="1"/>
          </p:cNvSpPr>
          <p:nvPr>
            <p:ph type="sldNum" sz="quarter" idx="12"/>
          </p:nvPr>
        </p:nvSpPr>
        <p:spPr/>
        <p:txBody>
          <a:bodyPr/>
          <a:lstStyle/>
          <a:p>
            <a:fld id="{2B4F0749-7BCA-453B-8A71-913191470894}" type="slidenum">
              <a:rPr lang="en-US" smtClean="0"/>
              <a:pPr/>
              <a:t>31</a:t>
            </a:fld>
            <a:endParaRPr lang="en-US" dirty="0"/>
          </a:p>
        </p:txBody>
      </p:sp>
      <p:pic>
        <p:nvPicPr>
          <p:cNvPr id="5" name="Picture 4">
            <a:extLst>
              <a:ext uri="{FF2B5EF4-FFF2-40B4-BE49-F238E27FC236}">
                <a16:creationId xmlns:a16="http://schemas.microsoft.com/office/drawing/2014/main" id="{B73BE282-0DD2-DD84-9B69-A267064D6D8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240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58842-0167-EA90-51A6-58F140BE7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68F98-63E9-357A-6018-EE5E2D090A4F}"/>
              </a:ext>
            </a:extLst>
          </p:cNvPr>
          <p:cNvSpPr>
            <a:spLocks noGrp="1"/>
          </p:cNvSpPr>
          <p:nvPr>
            <p:ph type="title"/>
          </p:nvPr>
        </p:nvSpPr>
        <p:spPr>
          <a:xfrm>
            <a:off x="428625" y="905574"/>
            <a:ext cx="8229600" cy="591312"/>
          </a:xfrm>
        </p:spPr>
        <p:txBody>
          <a:bodyPr anchor="t"/>
          <a:lstStyle/>
          <a:p>
            <a:r>
              <a:rPr lang="en-US" dirty="0"/>
              <a:t>DOJ - Accessible Websites</a:t>
            </a:r>
          </a:p>
        </p:txBody>
      </p:sp>
      <p:sp>
        <p:nvSpPr>
          <p:cNvPr id="3" name="Content Placeholder 2">
            <a:extLst>
              <a:ext uri="{FF2B5EF4-FFF2-40B4-BE49-F238E27FC236}">
                <a16:creationId xmlns:a16="http://schemas.microsoft.com/office/drawing/2014/main" id="{8AB4833E-9E92-D570-22C3-5D6BA267DE66}"/>
              </a:ext>
            </a:extLst>
          </p:cNvPr>
          <p:cNvSpPr>
            <a:spLocks noGrp="1"/>
          </p:cNvSpPr>
          <p:nvPr>
            <p:ph idx="1"/>
          </p:nvPr>
        </p:nvSpPr>
        <p:spPr>
          <a:xfrm>
            <a:off x="328612" y="1676400"/>
            <a:ext cx="8486775" cy="4389120"/>
          </a:xfrm>
        </p:spPr>
        <p:txBody>
          <a:bodyPr>
            <a:normAutofit/>
          </a:bodyPr>
          <a:lstStyle/>
          <a:p>
            <a:pPr marL="285750" indent="-273050">
              <a:lnSpc>
                <a:spcPct val="150000"/>
              </a:lnSpc>
              <a:spcBef>
                <a:spcPts val="1200"/>
              </a:spcBef>
              <a:spcAft>
                <a:spcPts val="600"/>
              </a:spcAft>
            </a:pPr>
            <a:r>
              <a:rPr lang="en-US" sz="2400" kern="100" dirty="0">
                <a:effectLst/>
                <a:latin typeface="Constantia" panose="02030602050306030303" pitchFamily="18" charset="0"/>
                <a:ea typeface="Calibri" panose="020F0502020204030204" pitchFamily="34" charset="0"/>
                <a:cs typeface="Calibri" panose="020F0502020204030204" pitchFamily="34" charset="0"/>
              </a:rPr>
              <a:t>For more information, see the DOJ’s publications of</a:t>
            </a:r>
          </a:p>
          <a:p>
            <a:pPr marL="285750" indent="-273050">
              <a:lnSpc>
                <a:spcPct val="150000"/>
              </a:lnSpc>
              <a:spcBef>
                <a:spcPts val="1200"/>
              </a:spcBef>
              <a:spcAft>
                <a:spcPts val="600"/>
              </a:spcAft>
            </a:pPr>
            <a:r>
              <a:rPr lang="en-US" sz="2400" kern="100" dirty="0">
                <a:effectLst/>
                <a:latin typeface="Constantia" panose="02030602050306030303" pitchFamily="18" charset="0"/>
                <a:ea typeface="Calibri" panose="020F0502020204030204" pitchFamily="34" charset="0"/>
                <a:cs typeface="Calibri" panose="020F0502020204030204" pitchFamily="34" charset="0"/>
              </a:rPr>
              <a:t> </a:t>
            </a:r>
            <a:r>
              <a:rPr lang="en-US" sz="2400" u="sng" kern="100" dirty="0">
                <a:solidFill>
                  <a:srgbClr val="0070C0"/>
                </a:solidFill>
                <a:effectLst/>
                <a:latin typeface="Constantia" panose="02030602050306030303"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State and Local Governments: First Steps Toward Complying with the Americans with Disabilities Act Title II Web and Mobile Application Accessibility Rule</a:t>
            </a:r>
            <a:r>
              <a:rPr lang="en-US" sz="2400" kern="100" dirty="0">
                <a:solidFill>
                  <a:srgbClr val="0070C0"/>
                </a:solidFill>
                <a:effectLst/>
                <a:latin typeface="Constantia" panose="02030602050306030303" pitchFamily="18" charset="0"/>
                <a:ea typeface="Calibri" panose="020F0502020204030204" pitchFamily="34" charset="0"/>
                <a:cs typeface="Times New Roman" panose="02020603050405020304" pitchFamily="18" charset="0"/>
              </a:rPr>
              <a:t> </a:t>
            </a:r>
          </a:p>
          <a:p>
            <a:pPr marL="285750" indent="-273050">
              <a:lnSpc>
                <a:spcPct val="150000"/>
              </a:lnSpc>
              <a:spcBef>
                <a:spcPts val="1200"/>
              </a:spcBef>
              <a:spcAft>
                <a:spcPts val="600"/>
              </a:spcAft>
            </a:pPr>
            <a:r>
              <a:rPr lang="en-US" sz="2400" u="sng" kern="100" dirty="0">
                <a:solidFill>
                  <a:srgbClr val="0070C0"/>
                </a:solidFill>
                <a:effectLst/>
                <a:latin typeface="Constantia" panose="02030602050306030303" pitchFamily="18"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Accessibility of Web Content and Mobile Apps Provided by State and Local Government Entities: A Small Entity Compliance Guide</a:t>
            </a:r>
            <a:endParaRPr lang="en-US" sz="2400" kern="100" dirty="0">
              <a:solidFill>
                <a:srgbClr val="0070C0"/>
              </a:solidFill>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6AC1E30-9505-4667-591B-9A08B2EBF779}"/>
              </a:ext>
            </a:extLst>
          </p:cNvPr>
          <p:cNvSpPr>
            <a:spLocks noGrp="1"/>
          </p:cNvSpPr>
          <p:nvPr>
            <p:ph type="sldNum" sz="quarter" idx="12"/>
          </p:nvPr>
        </p:nvSpPr>
        <p:spPr/>
        <p:txBody>
          <a:bodyPr/>
          <a:lstStyle/>
          <a:p>
            <a:fld id="{2B4F0749-7BCA-453B-8A71-913191470894}" type="slidenum">
              <a:rPr lang="en-US" smtClean="0"/>
              <a:pPr/>
              <a:t>32</a:t>
            </a:fld>
            <a:endParaRPr lang="en-US" dirty="0"/>
          </a:p>
        </p:txBody>
      </p:sp>
      <p:pic>
        <p:nvPicPr>
          <p:cNvPr id="5" name="Picture 4">
            <a:extLst>
              <a:ext uri="{FF2B5EF4-FFF2-40B4-BE49-F238E27FC236}">
                <a16:creationId xmlns:a16="http://schemas.microsoft.com/office/drawing/2014/main" id="{2C245284-23A2-5B5B-85CB-F689A31E7CC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141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1066800"/>
            <a:ext cx="8758920" cy="1200150"/>
          </a:xfrm>
        </p:spPr>
        <p:txBody>
          <a:bodyPr anchor="t">
            <a:noAutofit/>
          </a:bodyPr>
          <a:lstStyle/>
          <a:p>
            <a:pPr marL="0" indent="0" algn="ctr">
              <a:lnSpc>
                <a:spcPct val="80000"/>
              </a:lnSpc>
              <a:spcBef>
                <a:spcPts val="0"/>
              </a:spcBef>
              <a:buNone/>
            </a:pPr>
            <a:r>
              <a:rPr lang="en-US" altLang="en-US" b="1" dirty="0">
                <a:cs typeface="Times New Roman" panose="02020603050405020304" pitchFamily="18" charset="0"/>
              </a:rPr>
              <a:t>Direct Threat</a:t>
            </a:r>
            <a:br>
              <a:rPr lang="en-US" altLang="en-US" b="1" dirty="0">
                <a:solidFill>
                  <a:srgbClr val="FF0000"/>
                </a:solidFill>
                <a:cs typeface="Times New Roman" panose="02020603050405020304" pitchFamily="18" charset="0"/>
              </a:rPr>
            </a:br>
            <a:r>
              <a:rPr lang="en-US" altLang="en-US" b="1" dirty="0">
                <a:cs typeface="Times New Roman" panose="02020603050405020304" pitchFamily="18" charset="0"/>
              </a:rPr>
              <a:t>Policy Modification </a:t>
            </a:r>
            <a:r>
              <a:rPr lang="en-US" altLang="en-US" dirty="0">
                <a:solidFill>
                  <a:srgbClr val="FF0000"/>
                </a:solidFill>
                <a:cs typeface="Times New Roman" panose="02020603050405020304" pitchFamily="18" charset="0"/>
              </a:rPr>
              <a:t>and</a:t>
            </a:r>
            <a:r>
              <a:rPr lang="en-US" altLang="en-US" b="1" dirty="0">
                <a:solidFill>
                  <a:srgbClr val="FF0000"/>
                </a:solidFill>
                <a:cs typeface="Times New Roman" panose="02020603050405020304" pitchFamily="18" charset="0"/>
              </a:rPr>
              <a:t> </a:t>
            </a:r>
            <a:r>
              <a:rPr lang="en-US" altLang="en-US" b="1" dirty="0">
                <a:cs typeface="Times New Roman" panose="02020603050405020304" pitchFamily="18" charset="0"/>
              </a:rPr>
              <a:t>Effective Communication</a:t>
            </a:r>
            <a:endParaRPr lang="en-US" dirty="0">
              <a:cs typeface="Times New Roman" panose="02020603050405020304" pitchFamily="18" charset="0"/>
            </a:endParaRPr>
          </a:p>
        </p:txBody>
      </p:sp>
      <p:sp>
        <p:nvSpPr>
          <p:cNvPr id="3" name="Content Placeholder 2"/>
          <p:cNvSpPr>
            <a:spLocks noGrp="1"/>
          </p:cNvSpPr>
          <p:nvPr>
            <p:ph idx="1"/>
          </p:nvPr>
        </p:nvSpPr>
        <p:spPr>
          <a:xfrm>
            <a:off x="325890" y="2133600"/>
            <a:ext cx="8492220" cy="4302125"/>
          </a:xfrm>
        </p:spPr>
        <p:txBody>
          <a:bodyPr>
            <a:noAutofit/>
          </a:bodyPr>
          <a:lstStyle/>
          <a:p>
            <a:pPr marL="365125" indent="-365125">
              <a:lnSpc>
                <a:spcPct val="150000"/>
              </a:lnSpc>
              <a:spcBef>
                <a:spcPts val="400"/>
              </a:spcBef>
              <a:spcAft>
                <a:spcPts val="400"/>
              </a:spcAft>
              <a:defRPr/>
            </a:pPr>
            <a:r>
              <a:rPr lang="en-US" sz="2200" i="1" dirty="0">
                <a:cs typeface="Times New Roman" panose="02020603050405020304" pitchFamily="18" charset="0"/>
              </a:rPr>
              <a:t>Direct threat</a:t>
            </a:r>
            <a:r>
              <a:rPr lang="en-US" sz="2200" dirty="0">
                <a:cs typeface="Times New Roman" panose="02020603050405020304" pitchFamily="18" charset="0"/>
              </a:rPr>
              <a:t> means a </a:t>
            </a:r>
            <a:r>
              <a:rPr lang="en-US" sz="2200" b="1" dirty="0">
                <a:cs typeface="Times New Roman" panose="02020603050405020304" pitchFamily="18" charset="0"/>
              </a:rPr>
              <a:t>significant risk</a:t>
            </a:r>
            <a:r>
              <a:rPr lang="en-US" sz="2200" dirty="0">
                <a:cs typeface="Times New Roman" panose="02020603050405020304" pitchFamily="18" charset="0"/>
              </a:rPr>
              <a:t> to the health or safety of others by a person with a disability that </a:t>
            </a:r>
            <a:r>
              <a:rPr lang="en-US" sz="2200" b="1" dirty="0">
                <a:cs typeface="Times New Roman" panose="02020603050405020304" pitchFamily="18" charset="0"/>
              </a:rPr>
              <a:t>cannot be eliminated</a:t>
            </a:r>
            <a:r>
              <a:rPr lang="en-US" sz="2200" dirty="0">
                <a:cs typeface="Times New Roman" panose="02020603050405020304" pitchFamily="18" charset="0"/>
              </a:rPr>
              <a:t> or </a:t>
            </a:r>
            <a:r>
              <a:rPr lang="en-US" sz="2200" b="1" dirty="0">
                <a:cs typeface="Times New Roman" panose="02020603050405020304" pitchFamily="18" charset="0"/>
              </a:rPr>
              <a:t>reduced </a:t>
            </a:r>
            <a:r>
              <a:rPr lang="en-US" sz="2200" dirty="0">
                <a:cs typeface="Times New Roman" panose="02020603050405020304" pitchFamily="18" charset="0"/>
              </a:rPr>
              <a:t>to an </a:t>
            </a:r>
            <a:r>
              <a:rPr lang="en-US" sz="2200" b="1" dirty="0">
                <a:cs typeface="Times New Roman" panose="02020603050405020304" pitchFamily="18" charset="0"/>
              </a:rPr>
              <a:t>acceptable level by </a:t>
            </a:r>
            <a:r>
              <a:rPr lang="en-US" sz="2200" dirty="0">
                <a:cs typeface="Times New Roman" panose="02020603050405020304" pitchFamily="18" charset="0"/>
              </a:rPr>
              <a:t> </a:t>
            </a:r>
          </a:p>
          <a:p>
            <a:pPr>
              <a:lnSpc>
                <a:spcPct val="150000"/>
              </a:lnSpc>
              <a:spcBef>
                <a:spcPts val="400"/>
              </a:spcBef>
              <a:spcAft>
                <a:spcPts val="400"/>
              </a:spcAft>
              <a:buClrTx/>
              <a:buSzPct val="100000"/>
              <a:buFont typeface="Wingdings" panose="05000000000000000000" pitchFamily="2" charset="2"/>
              <a:buChar char="ü"/>
              <a:defRPr/>
            </a:pPr>
            <a:r>
              <a:rPr lang="en-US" sz="2200" dirty="0">
                <a:cs typeface="Times New Roman" panose="02020603050405020304" pitchFamily="18" charset="0"/>
              </a:rPr>
              <a:t>a modification of policies, practices or procedures or</a:t>
            </a:r>
          </a:p>
          <a:p>
            <a:pPr>
              <a:lnSpc>
                <a:spcPct val="150000"/>
              </a:lnSpc>
              <a:spcBef>
                <a:spcPts val="400"/>
              </a:spcBef>
              <a:spcAft>
                <a:spcPts val="400"/>
              </a:spcAft>
              <a:buClrTx/>
              <a:buSzPct val="100000"/>
              <a:buFont typeface="Wingdings" panose="05000000000000000000" pitchFamily="2" charset="2"/>
              <a:buChar char="ü"/>
              <a:defRPr/>
            </a:pPr>
            <a:r>
              <a:rPr lang="en-US" sz="2200" dirty="0">
                <a:cs typeface="Times New Roman" panose="02020603050405020304" pitchFamily="18" charset="0"/>
              </a:rPr>
              <a:t>the provision of effective communication auxiliary aids or services.</a:t>
            </a:r>
          </a:p>
          <a:p>
            <a:pPr>
              <a:lnSpc>
                <a:spcPct val="150000"/>
              </a:lnSpc>
              <a:spcBef>
                <a:spcPts val="400"/>
              </a:spcBef>
              <a:spcAft>
                <a:spcPts val="400"/>
              </a:spcAft>
              <a:buClrTx/>
              <a:buSzPct val="100000"/>
              <a:buFont typeface="Wingdings" panose="05000000000000000000" pitchFamily="2" charset="2"/>
              <a:buChar char="ü"/>
              <a:defRPr/>
            </a:pPr>
            <a:r>
              <a:rPr lang="en-US" altLang="en-US" sz="2200" b="1" u="sng" dirty="0">
                <a:cs typeface="Times New Roman" panose="02020603050405020304" pitchFamily="18" charset="0"/>
              </a:rPr>
              <a:t>Legitimate</a:t>
            </a:r>
            <a:r>
              <a:rPr lang="en-US" altLang="en-US" sz="2200" b="1" dirty="0">
                <a:cs typeface="Times New Roman" panose="02020603050405020304" pitchFamily="18" charset="0"/>
              </a:rPr>
              <a:t> safety rules </a:t>
            </a:r>
            <a:r>
              <a:rPr lang="en-US" altLang="en-US" sz="2200" dirty="0">
                <a:cs typeface="Times New Roman" panose="02020603050405020304" pitchFamily="18" charset="0"/>
              </a:rPr>
              <a:t>necessary for the safe operation of programs and services is allowed</a:t>
            </a:r>
            <a:endParaRPr lang="en-US" sz="22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3ABC5568-3844-4AF9-9ACF-AE3432C62AE6}" type="slidenum">
              <a:rPr lang="en-US" smtClean="0"/>
              <a:pPr>
                <a:defRPr/>
              </a:pPr>
              <a:t>33</a:t>
            </a:fld>
            <a:endParaRPr lang="en-US" dirty="0"/>
          </a:p>
        </p:txBody>
      </p:sp>
      <p:pic>
        <p:nvPicPr>
          <p:cNvPr id="4" name="Picture 3">
            <a:extLst>
              <a:ext uri="{FF2B5EF4-FFF2-40B4-BE49-F238E27FC236}">
                <a16:creationId xmlns:a16="http://schemas.microsoft.com/office/drawing/2014/main" id="{A2DF6417-9A93-4925-4AEC-726279C2637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44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42" y="762000"/>
            <a:ext cx="8229600" cy="1143000"/>
          </a:xfrm>
        </p:spPr>
        <p:txBody>
          <a:bodyPr>
            <a:normAutofit/>
          </a:bodyPr>
          <a:lstStyle/>
          <a:p>
            <a:r>
              <a:rPr lang="en-US" b="1" dirty="0">
                <a:cs typeface="Times New Roman" panose="02020603050405020304" pitchFamily="18" charset="0"/>
              </a:rPr>
              <a:t>Americans With Disability Act </a:t>
            </a:r>
            <a:r>
              <a:rPr lang="en-US" sz="1200" b="1" dirty="0">
                <a:cs typeface="Times New Roman" panose="02020603050405020304" pitchFamily="18" charset="0"/>
              </a:rPr>
              <a:t>(3)</a:t>
            </a:r>
          </a:p>
        </p:txBody>
      </p:sp>
      <p:sp>
        <p:nvSpPr>
          <p:cNvPr id="5" name="Rectangle 3"/>
          <p:cNvSpPr>
            <a:spLocks noGrp="1" noChangeArrowheads="1"/>
          </p:cNvSpPr>
          <p:nvPr>
            <p:ph idx="1"/>
          </p:nvPr>
        </p:nvSpPr>
        <p:spPr>
          <a:xfrm>
            <a:off x="454742" y="2362200"/>
            <a:ext cx="7851058" cy="2286000"/>
          </a:xfrm>
        </p:spPr>
        <p:txBody>
          <a:bodyPr>
            <a:noAutofit/>
          </a:bodyPr>
          <a:lstStyle/>
          <a:p>
            <a:pPr marL="0" indent="0" algn="ctr">
              <a:lnSpc>
                <a:spcPct val="80000"/>
              </a:lnSpc>
              <a:buNone/>
            </a:pPr>
            <a:r>
              <a:rPr lang="en-US" sz="4400" b="1" dirty="0">
                <a:effectLst/>
                <a:ea typeface="Calibri" panose="020F0502020204030204" pitchFamily="34" charset="0"/>
              </a:rPr>
              <a:t>ADA Grievance Procedure</a:t>
            </a:r>
          </a:p>
          <a:p>
            <a:pPr marL="0" indent="0" algn="ctr">
              <a:lnSpc>
                <a:spcPct val="80000"/>
              </a:lnSpc>
              <a:buNone/>
            </a:pPr>
            <a:endParaRPr lang="en-US" sz="4400" b="1" dirty="0">
              <a:ea typeface="Calibri" panose="020F0502020204030204" pitchFamily="34" charset="0"/>
            </a:endParaRPr>
          </a:p>
          <a:p>
            <a:pPr marL="0" indent="0" algn="ctr">
              <a:lnSpc>
                <a:spcPct val="80000"/>
              </a:lnSpc>
              <a:buNone/>
            </a:pPr>
            <a:r>
              <a:rPr lang="en-US" sz="4400" b="1" dirty="0">
                <a:effectLst/>
                <a:ea typeface="Calibri" panose="020F0502020204030204" pitchFamily="34" charset="0"/>
              </a:rPr>
              <a:t> Notice of Rights</a:t>
            </a:r>
            <a:endParaRPr lang="en-US" sz="4400" dirty="0">
              <a:effectLst/>
              <a:ea typeface="Calibri" panose="020F0502020204030204" pitchFamily="34" charset="0"/>
            </a:endParaRPr>
          </a:p>
          <a:p>
            <a:pPr marL="0" indent="0" algn="ctr">
              <a:lnSpc>
                <a:spcPct val="80000"/>
              </a:lnSpc>
              <a:buNone/>
            </a:pPr>
            <a:endParaRPr lang="en-US" altLang="en-US" sz="4400" b="1" dirty="0">
              <a:cs typeface="Times New Roman" panose="02020603050405020304" pitchFamily="18" charset="0"/>
            </a:endParaRPr>
          </a:p>
          <a:p>
            <a:pPr marL="0" indent="0" algn="ctr">
              <a:lnSpc>
                <a:spcPct val="80000"/>
              </a:lnSpc>
              <a:buNone/>
            </a:pPr>
            <a:endParaRPr lang="en-US" altLang="en-US" sz="3200" dirty="0">
              <a:latin typeface="Times New Roman" panose="02020603050405020304" pitchFamily="18" charset="0"/>
              <a:cs typeface="Times New Roman" panose="02020603050405020304" pitchFamily="18" charset="0"/>
            </a:endParaRPr>
          </a:p>
          <a:p>
            <a:pPr algn="ctr">
              <a:lnSpc>
                <a:spcPct val="80000"/>
              </a:lnSpc>
            </a:pPr>
            <a:endParaRPr lang="en-US" altLang="en-US" sz="3200" b="1" dirty="0">
              <a:solidFill>
                <a:srgbClr val="00CC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3ABC5568-3844-4AF9-9ACF-AE3432C62AE6}" type="slidenum">
              <a:rPr lang="en-US" smtClean="0"/>
              <a:pPr>
                <a:defRPr/>
              </a:pPr>
              <a:t>34</a:t>
            </a:fld>
            <a:endParaRPr lang="en-US" dirty="0"/>
          </a:p>
        </p:txBody>
      </p:sp>
      <p:pic>
        <p:nvPicPr>
          <p:cNvPr id="4" name="Picture 3">
            <a:extLst>
              <a:ext uri="{FF2B5EF4-FFF2-40B4-BE49-F238E27FC236}">
                <a16:creationId xmlns:a16="http://schemas.microsoft.com/office/drawing/2014/main" id="{3CC621AA-57FB-A79F-FC8E-BF1864108BB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797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C4D7-EE52-4FB9-B4A5-6D712469CA6F}"/>
              </a:ext>
            </a:extLst>
          </p:cNvPr>
          <p:cNvSpPr>
            <a:spLocks noGrp="1"/>
          </p:cNvSpPr>
          <p:nvPr>
            <p:ph type="title"/>
          </p:nvPr>
        </p:nvSpPr>
        <p:spPr>
          <a:xfrm>
            <a:off x="430161" y="770611"/>
            <a:ext cx="8229600" cy="1143000"/>
          </a:xfrm>
        </p:spPr>
        <p:txBody>
          <a:bodyPr anchor="t">
            <a:normAutofit/>
          </a:bodyPr>
          <a:lstStyle/>
          <a:p>
            <a:pPr algn="ctr"/>
            <a:r>
              <a:rPr lang="en-US" dirty="0">
                <a:solidFill>
                  <a:schemeClr val="accent3">
                    <a:lumMod val="50000"/>
                  </a:schemeClr>
                </a:solidFill>
              </a:rPr>
              <a:t>ADA = Civil Rights </a:t>
            </a:r>
            <a:br>
              <a:rPr lang="en-US" dirty="0">
                <a:solidFill>
                  <a:schemeClr val="accent3">
                    <a:lumMod val="50000"/>
                  </a:schemeClr>
                </a:solidFill>
              </a:rPr>
            </a:br>
            <a:r>
              <a:rPr lang="en-US" dirty="0">
                <a:solidFill>
                  <a:schemeClr val="accent3">
                    <a:lumMod val="50000"/>
                  </a:schemeClr>
                </a:solidFill>
              </a:rPr>
              <a:t>It’s All About Equality</a:t>
            </a:r>
          </a:p>
        </p:txBody>
      </p:sp>
      <p:sp>
        <p:nvSpPr>
          <p:cNvPr id="3" name="Content Placeholder 2">
            <a:extLst>
              <a:ext uri="{FF2B5EF4-FFF2-40B4-BE49-F238E27FC236}">
                <a16:creationId xmlns:a16="http://schemas.microsoft.com/office/drawing/2014/main" id="{9BB116FE-2160-44D6-B121-AE0719AD8BAC}"/>
              </a:ext>
            </a:extLst>
          </p:cNvPr>
          <p:cNvSpPr>
            <a:spLocks noGrp="1"/>
          </p:cNvSpPr>
          <p:nvPr>
            <p:ph idx="1"/>
          </p:nvPr>
        </p:nvSpPr>
        <p:spPr>
          <a:xfrm>
            <a:off x="430161" y="2163752"/>
            <a:ext cx="8229600" cy="4441815"/>
          </a:xfrm>
        </p:spPr>
        <p:txBody>
          <a:bodyPr>
            <a:normAutofit fontScale="77500" lnSpcReduction="20000"/>
          </a:bodyPr>
          <a:lstStyle/>
          <a:p>
            <a:pPr marL="0" indent="0" algn="ctr">
              <a:lnSpc>
                <a:spcPct val="150000"/>
              </a:lnSpc>
              <a:buNone/>
            </a:pPr>
            <a:r>
              <a:rPr lang="en-US" sz="3100" b="1" dirty="0"/>
              <a:t>ADA Enforcement: Who &amp; How?</a:t>
            </a:r>
          </a:p>
          <a:p>
            <a:pPr>
              <a:lnSpc>
                <a:spcPct val="150000"/>
              </a:lnSpc>
            </a:pPr>
            <a:r>
              <a:rPr lang="en-US" dirty="0"/>
              <a:t>Formal grievances to relevant state and local governmental entities</a:t>
            </a:r>
          </a:p>
          <a:p>
            <a:pPr>
              <a:lnSpc>
                <a:spcPct val="150000"/>
              </a:lnSpc>
            </a:pPr>
            <a:r>
              <a:rPr lang="en-US" dirty="0"/>
              <a:t>Complaints to relevant federal agencies</a:t>
            </a:r>
          </a:p>
          <a:p>
            <a:pPr>
              <a:lnSpc>
                <a:spcPct val="150000"/>
              </a:lnSpc>
            </a:pPr>
            <a:r>
              <a:rPr lang="en-US" dirty="0"/>
              <a:t>Privately initiated lawsuits</a:t>
            </a:r>
          </a:p>
          <a:p>
            <a:pPr>
              <a:lnSpc>
                <a:spcPct val="150000"/>
              </a:lnSpc>
            </a:pPr>
            <a:r>
              <a:rPr lang="en-US" dirty="0"/>
              <a:t>NOTE: ADA does not require filing a complaint with the State/local government first before filing with the federal government or filing a private lawsuit.</a:t>
            </a:r>
          </a:p>
          <a:p>
            <a:pPr marL="0" indent="0">
              <a:lnSpc>
                <a:spcPct val="150000"/>
              </a:lnSpc>
              <a:buNone/>
            </a:pPr>
            <a:endParaRPr lang="en-US" sz="600" dirty="0"/>
          </a:p>
          <a:p>
            <a:pPr marL="0" indent="0">
              <a:lnSpc>
                <a:spcPct val="150000"/>
              </a:lnSpc>
              <a:buNone/>
            </a:pPr>
            <a:r>
              <a:rPr lang="en-US" dirty="0"/>
              <a:t>It is often more efficient and possibly less time consuming to resolve local problems at a </a:t>
            </a:r>
            <a:r>
              <a:rPr lang="en-US" b="1" dirty="0"/>
              <a:t>local level</a:t>
            </a:r>
            <a:r>
              <a:rPr lang="en-US" dirty="0"/>
              <a:t>.</a:t>
            </a:r>
          </a:p>
        </p:txBody>
      </p:sp>
      <p:pic>
        <p:nvPicPr>
          <p:cNvPr id="8" name="Picture 7" descr="Statue of Liberty">
            <a:extLst>
              <a:ext uri="{FF2B5EF4-FFF2-40B4-BE49-F238E27FC236}">
                <a16:creationId xmlns:a16="http://schemas.microsoft.com/office/drawing/2014/main" id="{884F09EB-44CF-48CF-8B9D-DEC6E05C44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93" t="5555" r="-1108"/>
          <a:stretch/>
        </p:blipFill>
        <p:spPr>
          <a:xfrm>
            <a:off x="266839" y="136525"/>
            <a:ext cx="1392324" cy="2027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a:extLst>
              <a:ext uri="{FF2B5EF4-FFF2-40B4-BE49-F238E27FC236}">
                <a16:creationId xmlns:a16="http://schemas.microsoft.com/office/drawing/2014/main" id="{FD61648A-6764-B3C1-BD93-88E916DEEAE5}"/>
              </a:ext>
            </a:extLst>
          </p:cNvPr>
          <p:cNvSpPr>
            <a:spLocks noGrp="1"/>
          </p:cNvSpPr>
          <p:nvPr>
            <p:ph type="sldNum" sz="quarter" idx="12"/>
          </p:nvPr>
        </p:nvSpPr>
        <p:spPr/>
        <p:txBody>
          <a:bodyPr/>
          <a:lstStyle/>
          <a:p>
            <a:fld id="{2B4F0749-7BCA-453B-8A71-913191470894}" type="slidenum">
              <a:rPr lang="en-US" smtClean="0"/>
              <a:pPr/>
              <a:t>35</a:t>
            </a:fld>
            <a:endParaRPr lang="en-US" dirty="0"/>
          </a:p>
        </p:txBody>
      </p:sp>
      <p:pic>
        <p:nvPicPr>
          <p:cNvPr id="5" name="Picture 4">
            <a:extLst>
              <a:ext uri="{FF2B5EF4-FFF2-40B4-BE49-F238E27FC236}">
                <a16:creationId xmlns:a16="http://schemas.microsoft.com/office/drawing/2014/main" id="{EA80FDA5-03A5-4D71-F71A-4CD870AF914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483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C428-7552-43FD-9EFD-062A6B061AB7}"/>
              </a:ext>
            </a:extLst>
          </p:cNvPr>
          <p:cNvSpPr>
            <a:spLocks noGrp="1"/>
          </p:cNvSpPr>
          <p:nvPr>
            <p:ph type="title"/>
          </p:nvPr>
        </p:nvSpPr>
        <p:spPr>
          <a:xfrm>
            <a:off x="209427" y="771216"/>
            <a:ext cx="8229600" cy="709295"/>
          </a:xfrm>
        </p:spPr>
        <p:txBody>
          <a:bodyPr anchor="t">
            <a:normAutofit/>
          </a:bodyPr>
          <a:lstStyle/>
          <a:p>
            <a:r>
              <a:rPr lang="en-US" sz="3200" dirty="0">
                <a:solidFill>
                  <a:schemeClr val="accent3">
                    <a:lumMod val="50000"/>
                  </a:schemeClr>
                </a:solidFill>
              </a:rPr>
              <a:t>ADA Enforcement: Standing?</a:t>
            </a:r>
          </a:p>
        </p:txBody>
      </p:sp>
      <p:sp>
        <p:nvSpPr>
          <p:cNvPr id="3" name="Content Placeholder 2">
            <a:extLst>
              <a:ext uri="{FF2B5EF4-FFF2-40B4-BE49-F238E27FC236}">
                <a16:creationId xmlns:a16="http://schemas.microsoft.com/office/drawing/2014/main" id="{75B15516-563E-4CC1-A58A-A9462B635898}"/>
              </a:ext>
            </a:extLst>
          </p:cNvPr>
          <p:cNvSpPr>
            <a:spLocks noGrp="1"/>
          </p:cNvSpPr>
          <p:nvPr>
            <p:ph idx="1"/>
          </p:nvPr>
        </p:nvSpPr>
        <p:spPr>
          <a:xfrm>
            <a:off x="209427" y="1636257"/>
            <a:ext cx="8229600" cy="5085218"/>
          </a:xfrm>
        </p:spPr>
        <p:txBody>
          <a:bodyPr/>
          <a:lstStyle/>
          <a:p>
            <a:pPr>
              <a:lnSpc>
                <a:spcPct val="150000"/>
              </a:lnSpc>
            </a:pPr>
            <a:r>
              <a:rPr lang="en-US" dirty="0"/>
              <a:t>Is the complainant a person with a </a:t>
            </a:r>
          </a:p>
          <a:p>
            <a:pPr marL="0" indent="0">
              <a:lnSpc>
                <a:spcPct val="150000"/>
              </a:lnSpc>
              <a:buNone/>
            </a:pPr>
            <a:r>
              <a:rPr lang="en-US" dirty="0"/>
              <a:t>    disability as defined by the ADA?</a:t>
            </a:r>
          </a:p>
          <a:p>
            <a:pPr>
              <a:lnSpc>
                <a:spcPct val="150000"/>
              </a:lnSpc>
              <a:buFont typeface="Wingdings" panose="05000000000000000000" pitchFamily="2" charset="2"/>
              <a:buChar char="Ø"/>
            </a:pPr>
            <a:r>
              <a:rPr lang="en-US" sz="2000" b="1" dirty="0">
                <a:latin typeface="+mj-lt"/>
              </a:rPr>
              <a:t>Note: </a:t>
            </a:r>
            <a:r>
              <a:rPr lang="en-US" sz="2000" dirty="0">
                <a:latin typeface="+mj-lt"/>
              </a:rPr>
              <a:t>A third party can file a complaint if they know of and believe someone has been discriminated </a:t>
            </a:r>
            <a:r>
              <a:rPr lang="en-US" sz="2000" b="0" i="0" dirty="0">
                <a:solidFill>
                  <a:srgbClr val="000000"/>
                </a:solidFill>
                <a:effectLst/>
                <a:latin typeface="+mj-lt"/>
              </a:rPr>
              <a:t>against by an entity covered by the ADA.</a:t>
            </a:r>
          </a:p>
          <a:p>
            <a:pPr>
              <a:lnSpc>
                <a:spcPct val="150000"/>
              </a:lnSpc>
            </a:pPr>
            <a:r>
              <a:rPr lang="en-US" dirty="0"/>
              <a:t>Was this person harmed or discriminated against unlawfully?</a:t>
            </a:r>
          </a:p>
        </p:txBody>
      </p:sp>
      <p:pic>
        <p:nvPicPr>
          <p:cNvPr id="10" name="Picture 9" descr="A young man with intellectual disabilities">
            <a:extLst>
              <a:ext uri="{FF2B5EF4-FFF2-40B4-BE49-F238E27FC236}">
                <a16:creationId xmlns:a16="http://schemas.microsoft.com/office/drawing/2014/main" id="{468B025A-2072-4F78-B61E-1999D0F5F6ED}"/>
              </a:ext>
            </a:extLst>
          </p:cNvPr>
          <p:cNvPicPr>
            <a:picLocks noChangeAspect="1"/>
          </p:cNvPicPr>
          <p:nvPr/>
        </p:nvPicPr>
        <p:blipFill>
          <a:blip r:embed="rId3"/>
          <a:stretch>
            <a:fillRect/>
          </a:stretch>
        </p:blipFill>
        <p:spPr>
          <a:xfrm>
            <a:off x="5947941" y="1480511"/>
            <a:ext cx="1283069" cy="1371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A wheelchair user looking at inaccessible stair before him.">
            <a:extLst>
              <a:ext uri="{FF2B5EF4-FFF2-40B4-BE49-F238E27FC236}">
                <a16:creationId xmlns:a16="http://schemas.microsoft.com/office/drawing/2014/main" id="{AE4F9F8A-E169-44BC-A432-4D8A50CFE1FF}"/>
              </a:ext>
            </a:extLst>
          </p:cNvPr>
          <p:cNvPicPr>
            <a:picLocks noChangeAspect="1"/>
          </p:cNvPicPr>
          <p:nvPr/>
        </p:nvPicPr>
        <p:blipFill>
          <a:blip r:embed="rId4"/>
          <a:stretch>
            <a:fillRect/>
          </a:stretch>
        </p:blipFill>
        <p:spPr>
          <a:xfrm>
            <a:off x="2773681" y="4851011"/>
            <a:ext cx="1005840" cy="15053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descr="2 women riding on their Segway's down the street">
            <a:extLst>
              <a:ext uri="{FF2B5EF4-FFF2-40B4-BE49-F238E27FC236}">
                <a16:creationId xmlns:a16="http://schemas.microsoft.com/office/drawing/2014/main" id="{30183FAD-492F-4085-B6E4-33B898377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8873" y="4895858"/>
            <a:ext cx="1098137" cy="16502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a:extLst>
              <a:ext uri="{FF2B5EF4-FFF2-40B4-BE49-F238E27FC236}">
                <a16:creationId xmlns:a16="http://schemas.microsoft.com/office/drawing/2014/main" id="{3BE2D9E7-DA10-96E4-288B-D07365A6F096}"/>
              </a:ext>
            </a:extLst>
          </p:cNvPr>
          <p:cNvSpPr>
            <a:spLocks noGrp="1"/>
          </p:cNvSpPr>
          <p:nvPr>
            <p:ph type="sldNum" sz="quarter" idx="12"/>
          </p:nvPr>
        </p:nvSpPr>
        <p:spPr/>
        <p:txBody>
          <a:bodyPr/>
          <a:lstStyle/>
          <a:p>
            <a:fld id="{2B4F0749-7BCA-453B-8A71-913191470894}" type="slidenum">
              <a:rPr lang="en-US" smtClean="0"/>
              <a:pPr/>
              <a:t>36</a:t>
            </a:fld>
            <a:endParaRPr lang="en-US" dirty="0"/>
          </a:p>
        </p:txBody>
      </p:sp>
      <p:pic>
        <p:nvPicPr>
          <p:cNvPr id="5" name="Picture 4">
            <a:extLst>
              <a:ext uri="{FF2B5EF4-FFF2-40B4-BE49-F238E27FC236}">
                <a16:creationId xmlns:a16="http://schemas.microsoft.com/office/drawing/2014/main" id="{CD76091F-F849-7831-13A4-732D0BC6FCDB}"/>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407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7205"/>
            <a:ext cx="7924800" cy="983236"/>
          </a:xfrm>
        </p:spPr>
        <p:txBody>
          <a:bodyPr anchor="t">
            <a:noAutofit/>
          </a:bodyPr>
          <a:lstStyle/>
          <a:p>
            <a:r>
              <a:rPr lang="en-US" sz="2000" dirty="0">
                <a:solidFill>
                  <a:schemeClr val="accent3">
                    <a:lumMod val="50000"/>
                  </a:schemeClr>
                </a:solidFill>
              </a:rPr>
              <a:t>TIP: An effective grievance process can reveal ADA compliance weaknesses, which can be included and addressed in </a:t>
            </a:r>
            <a:br>
              <a:rPr lang="en-US" sz="2000" dirty="0">
                <a:solidFill>
                  <a:schemeClr val="accent3">
                    <a:lumMod val="50000"/>
                  </a:schemeClr>
                </a:solidFill>
              </a:rPr>
            </a:br>
            <a:r>
              <a:rPr lang="en-US" sz="2000" dirty="0">
                <a:solidFill>
                  <a:schemeClr val="accent3">
                    <a:lumMod val="50000"/>
                  </a:schemeClr>
                </a:solidFill>
              </a:rPr>
              <a:t>ADA evaluation and transition plans.</a:t>
            </a:r>
            <a:br>
              <a:rPr lang="en-US" sz="3600" dirty="0"/>
            </a:b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833" y="1892927"/>
            <a:ext cx="7924800" cy="4343400"/>
          </a:xfrm>
        </p:spPr>
        <p:txBody>
          <a:bodyPr>
            <a:normAutofit/>
          </a:bodyPr>
          <a:lstStyle/>
          <a:p>
            <a:pPr marL="0" indent="0">
              <a:buNone/>
            </a:pPr>
            <a:r>
              <a:rPr lang="en-US" sz="2400" b="1" u="sng" dirty="0"/>
              <a:t>What could grievances be about?</a:t>
            </a:r>
            <a:endParaRPr lang="en-US" sz="2400" u="sng" dirty="0"/>
          </a:p>
          <a:p>
            <a:r>
              <a:rPr lang="en-US" sz="2400" dirty="0"/>
              <a:t>effective communication, i.e., websites, ASL interpreters, alternative formats</a:t>
            </a:r>
          </a:p>
          <a:p>
            <a:r>
              <a:rPr lang="en-US" sz="2400" dirty="0"/>
              <a:t>modification of policy/accommodation </a:t>
            </a:r>
          </a:p>
          <a:p>
            <a:r>
              <a:rPr lang="en-US" sz="2400" dirty="0"/>
              <a:t>physical access</a:t>
            </a:r>
          </a:p>
          <a:p>
            <a:r>
              <a:rPr lang="en-US" sz="2400" dirty="0"/>
              <a:t>program access issues </a:t>
            </a:r>
          </a:p>
          <a:p>
            <a:r>
              <a:rPr lang="en-US" sz="2400" dirty="0"/>
              <a:t>disparate treatment</a:t>
            </a:r>
          </a:p>
          <a:p>
            <a:r>
              <a:rPr lang="en-US" sz="2400" dirty="0"/>
              <a:t>exclusion </a:t>
            </a:r>
          </a:p>
          <a:p>
            <a:r>
              <a:rPr lang="en-US" sz="2400" dirty="0"/>
              <a:t>harassment</a:t>
            </a:r>
          </a:p>
          <a:p>
            <a:r>
              <a:rPr lang="en-US" sz="2400" dirty="0"/>
              <a:t>rudeness or just plain poor customer service </a:t>
            </a:r>
          </a:p>
          <a:p>
            <a:endParaRPr lang="en-US" dirty="0"/>
          </a:p>
          <a:p>
            <a:endParaRPr lang="en-US" b="1" dirty="0"/>
          </a:p>
          <a:p>
            <a:pPr marL="0" indent="0">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p:txBody>
      </p:sp>
      <p:pic>
        <p:nvPicPr>
          <p:cNvPr id="7" name="Picture 6" descr="Trash cans placed in the accessible parking zone">
            <a:extLst>
              <a:ext uri="{FF2B5EF4-FFF2-40B4-BE49-F238E27FC236}">
                <a16:creationId xmlns:a16="http://schemas.microsoft.com/office/drawing/2014/main" id="{F54FE05E-CD2B-4B57-A289-0F69C49A461A}"/>
              </a:ext>
            </a:extLst>
          </p:cNvPr>
          <p:cNvPicPr>
            <a:picLocks noChangeAspect="1"/>
          </p:cNvPicPr>
          <p:nvPr/>
        </p:nvPicPr>
        <p:blipFill>
          <a:blip r:embed="rId4"/>
          <a:stretch>
            <a:fillRect/>
          </a:stretch>
        </p:blipFill>
        <p:spPr>
          <a:xfrm>
            <a:off x="4865930" y="3727526"/>
            <a:ext cx="2257920" cy="1689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blockage set up in a underground parking lot in the accessible route">
            <a:extLst>
              <a:ext uri="{FF2B5EF4-FFF2-40B4-BE49-F238E27FC236}">
                <a16:creationId xmlns:a16="http://schemas.microsoft.com/office/drawing/2014/main" id="{7FF7484C-9232-4788-A8A7-91076F9C6687}"/>
              </a:ext>
            </a:extLst>
          </p:cNvPr>
          <p:cNvPicPr>
            <a:picLocks noChangeAspect="1"/>
          </p:cNvPicPr>
          <p:nvPr/>
        </p:nvPicPr>
        <p:blipFill>
          <a:blip r:embed="rId5"/>
          <a:stretch>
            <a:fillRect/>
          </a:stretch>
        </p:blipFill>
        <p:spPr>
          <a:xfrm>
            <a:off x="7128766" y="3429000"/>
            <a:ext cx="1775466" cy="13176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A women using sign language">
            <a:hlinkClick r:id="rId6"/>
            <a:extLst>
              <a:ext uri="{FF2B5EF4-FFF2-40B4-BE49-F238E27FC236}">
                <a16:creationId xmlns:a16="http://schemas.microsoft.com/office/drawing/2014/main" id="{9A80CEE1-BFDA-4104-8CEB-92E3C6B36CA2}"/>
              </a:ext>
            </a:extLst>
          </p:cNvPr>
          <p:cNvPicPr/>
          <p:nvPr/>
        </p:nvPicPr>
        <p:blipFill rotWithShape="1">
          <a:blip r:embed="rId7"/>
          <a:srcRect l="50000"/>
          <a:stretch/>
        </p:blipFill>
        <p:spPr bwMode="auto">
          <a:xfrm>
            <a:off x="7204077" y="4866713"/>
            <a:ext cx="1171575" cy="15621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a:extLst>
              <a:ext uri="{FF2B5EF4-FFF2-40B4-BE49-F238E27FC236}">
                <a16:creationId xmlns:a16="http://schemas.microsoft.com/office/drawing/2014/main" id="{D8B3BD95-2ADD-36E9-ED9A-8CD4FC5722F8}"/>
              </a:ext>
            </a:extLst>
          </p:cNvPr>
          <p:cNvSpPr>
            <a:spLocks noGrp="1"/>
          </p:cNvSpPr>
          <p:nvPr>
            <p:ph type="sldNum" sz="quarter" idx="12"/>
          </p:nvPr>
        </p:nvSpPr>
        <p:spPr/>
        <p:txBody>
          <a:bodyPr/>
          <a:lstStyle/>
          <a:p>
            <a:fld id="{2B4F0749-7BCA-453B-8A71-913191470894}" type="slidenum">
              <a:rPr lang="en-US" smtClean="0"/>
              <a:pPr/>
              <a:t>37</a:t>
            </a:fld>
            <a:endParaRPr lang="en-US" dirty="0"/>
          </a:p>
        </p:txBody>
      </p:sp>
      <p:pic>
        <p:nvPicPr>
          <p:cNvPr id="5" name="Picture 4">
            <a:extLst>
              <a:ext uri="{FF2B5EF4-FFF2-40B4-BE49-F238E27FC236}">
                <a16:creationId xmlns:a16="http://schemas.microsoft.com/office/drawing/2014/main" id="{CA4EC0AE-F98A-07B6-C356-E62FBB62E557}"/>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24556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2" y="2133600"/>
            <a:ext cx="8229600" cy="634867"/>
          </a:xfrm>
        </p:spPr>
        <p:txBody>
          <a:bodyPr anchor="t">
            <a:normAutofit/>
          </a:bodyPr>
          <a:lstStyle/>
          <a:p>
            <a:r>
              <a:rPr lang="en-US" dirty="0">
                <a:solidFill>
                  <a:schemeClr val="accent3">
                    <a:lumMod val="50000"/>
                  </a:schemeClr>
                </a:solidFill>
              </a:rPr>
              <a:t>ADA Grievance – Let’s Start with the Law</a:t>
            </a:r>
          </a:p>
        </p:txBody>
      </p:sp>
      <p:sp>
        <p:nvSpPr>
          <p:cNvPr id="3" name="Content Placeholder 2"/>
          <p:cNvSpPr>
            <a:spLocks noGrp="1"/>
          </p:cNvSpPr>
          <p:nvPr>
            <p:ph idx="1"/>
          </p:nvPr>
        </p:nvSpPr>
        <p:spPr>
          <a:xfrm>
            <a:off x="457200" y="2663536"/>
            <a:ext cx="8229600" cy="4389120"/>
          </a:xfrm>
        </p:spPr>
        <p:txBody>
          <a:bodyPr>
            <a:normAutofit/>
          </a:bodyPr>
          <a:lstStyle/>
          <a:p>
            <a:pPr>
              <a:lnSpc>
                <a:spcPct val="200000"/>
              </a:lnSpc>
            </a:pPr>
            <a:r>
              <a:rPr lang="en-US" sz="2400" dirty="0"/>
              <a:t>Americans with Disabilities Act Title Regulations; Part 35 Nondiscrimination on the Basis of Disability in State and Local Government Services (as amended by the final rule published on September 15, 2010)</a:t>
            </a:r>
          </a:p>
          <a:p>
            <a:pPr>
              <a:lnSpc>
                <a:spcPct val="200000"/>
              </a:lnSpc>
            </a:pPr>
            <a:r>
              <a:rPr lang="en-US" sz="1800" u="sng" dirty="0">
                <a:hlinkClick r:id="rId3"/>
              </a:rPr>
              <a:t>http://www.ada.gov/regs2010/titleII_2010/titleII_2010_regulations.htm</a:t>
            </a:r>
            <a:endParaRPr lang="en-US" sz="1800" dirty="0"/>
          </a:p>
          <a:p>
            <a:pPr marL="0" indent="0">
              <a:lnSpc>
                <a:spcPct val="150000"/>
              </a:lnSpc>
              <a:buNone/>
            </a:pPr>
            <a:endParaRPr lang="en-US" sz="2000" dirty="0"/>
          </a:p>
        </p:txBody>
      </p:sp>
      <p:pic>
        <p:nvPicPr>
          <p:cNvPr id="7" name="Picture 6" descr="President Bush signing of the ADA">
            <a:hlinkClick r:id="rId4"/>
            <a:extLst>
              <a:ext uri="{FF2B5EF4-FFF2-40B4-BE49-F238E27FC236}">
                <a16:creationId xmlns:a16="http://schemas.microsoft.com/office/drawing/2014/main" id="{2B92498A-A99B-4213-AB3F-999F1E19DD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84380"/>
            <a:ext cx="2314575" cy="15507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a:extLst>
              <a:ext uri="{FF2B5EF4-FFF2-40B4-BE49-F238E27FC236}">
                <a16:creationId xmlns:a16="http://schemas.microsoft.com/office/drawing/2014/main" id="{B2828314-2B01-1C69-FC07-163D8D225507}"/>
              </a:ext>
            </a:extLst>
          </p:cNvPr>
          <p:cNvSpPr>
            <a:spLocks noGrp="1"/>
          </p:cNvSpPr>
          <p:nvPr>
            <p:ph type="sldNum" sz="quarter" idx="12"/>
          </p:nvPr>
        </p:nvSpPr>
        <p:spPr/>
        <p:txBody>
          <a:bodyPr/>
          <a:lstStyle/>
          <a:p>
            <a:fld id="{2B4F0749-7BCA-453B-8A71-913191470894}" type="slidenum">
              <a:rPr lang="en-US" smtClean="0"/>
              <a:pPr/>
              <a:t>38</a:t>
            </a:fld>
            <a:endParaRPr lang="en-US" dirty="0"/>
          </a:p>
        </p:txBody>
      </p:sp>
      <p:pic>
        <p:nvPicPr>
          <p:cNvPr id="5" name="Picture 4">
            <a:extLst>
              <a:ext uri="{FF2B5EF4-FFF2-40B4-BE49-F238E27FC236}">
                <a16:creationId xmlns:a16="http://schemas.microsoft.com/office/drawing/2014/main" id="{86A7BD0B-3B74-BA54-C0E6-2FD0BF9DE43E}"/>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018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58" y="1113094"/>
            <a:ext cx="8077200" cy="602430"/>
          </a:xfrm>
        </p:spPr>
        <p:txBody>
          <a:bodyPr anchor="t">
            <a:no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28 C.F.R.</a:t>
            </a:r>
            <a:r>
              <a:rPr lang="en-US" sz="3200" dirty="0">
                <a:solidFill>
                  <a:schemeClr val="accent3">
                    <a:lumMod val="50000"/>
                  </a:schemeClr>
                </a:solidFill>
                <a:cs typeface="Arial" pitchFamily="34" charset="0"/>
              </a:rPr>
              <a:t> </a:t>
            </a:r>
            <a:r>
              <a:rPr lang="en-US" sz="3200" dirty="0">
                <a:solidFill>
                  <a:schemeClr val="accent3">
                    <a:lumMod val="50000"/>
                  </a:schemeClr>
                </a:solidFill>
              </a:rPr>
              <a:t>§35.107 </a:t>
            </a:r>
            <a:r>
              <a:rPr lang="en-US" dirty="0"/>
              <a:t>= </a:t>
            </a:r>
            <a:r>
              <a:rPr lang="en-US" sz="3200" dirty="0">
                <a:solidFill>
                  <a:schemeClr val="accent3">
                    <a:lumMod val="50000"/>
                  </a:schemeClr>
                </a:solidFill>
              </a:rPr>
              <a:t>Grievance Procedure</a:t>
            </a:r>
            <a:r>
              <a:rPr lang="en-US" sz="3200" dirty="0">
                <a:solidFill>
                  <a:schemeClr val="accent3">
                    <a:lumMod val="50000"/>
                  </a:schemeClr>
                </a:solidFill>
                <a:cs typeface="Arial" pitchFamily="34" charset="0"/>
              </a:rPr>
              <a:t>   </a:t>
            </a:r>
            <a:endParaRPr lang="en-US" sz="3200" dirty="0">
              <a:solidFill>
                <a:schemeClr val="accent3">
                  <a:lumMod val="50000"/>
                </a:schemeClr>
              </a:solidFill>
            </a:endParaRPr>
          </a:p>
        </p:txBody>
      </p:sp>
      <p:sp>
        <p:nvSpPr>
          <p:cNvPr id="3" name="Content Placeholder 2"/>
          <p:cNvSpPr>
            <a:spLocks noGrp="1"/>
          </p:cNvSpPr>
          <p:nvPr>
            <p:ph idx="1"/>
          </p:nvPr>
        </p:nvSpPr>
        <p:spPr>
          <a:xfrm>
            <a:off x="533400" y="1749937"/>
            <a:ext cx="8305800" cy="4572000"/>
          </a:xfrm>
        </p:spPr>
        <p:txBody>
          <a:bodyPr>
            <a:normAutofit/>
          </a:bodyPr>
          <a:lstStyle/>
          <a:p>
            <a:pPr marL="68580" indent="0">
              <a:lnSpc>
                <a:spcPct val="200000"/>
              </a:lnSpc>
              <a:buNone/>
            </a:pPr>
            <a:r>
              <a:rPr lang="en-US" sz="2200" b="1" dirty="0"/>
              <a:t>(b)</a:t>
            </a:r>
            <a:r>
              <a:rPr lang="en-US" sz="2200" b="1" i="1" dirty="0"/>
              <a:t> Complaint procedure</a:t>
            </a:r>
            <a:r>
              <a:rPr lang="en-US" sz="2200" b="1" dirty="0"/>
              <a:t>. </a:t>
            </a:r>
          </a:p>
          <a:p>
            <a:pPr marL="68580" indent="0">
              <a:lnSpc>
                <a:spcPct val="200000"/>
              </a:lnSpc>
              <a:buNone/>
            </a:pPr>
            <a:r>
              <a:rPr lang="en-US" sz="2200" dirty="0"/>
              <a:t>A public entity that employs 50 or more persons shall </a:t>
            </a:r>
            <a:r>
              <a:rPr lang="en-US" sz="2200" b="1" u="sng" dirty="0">
                <a:solidFill>
                  <a:srgbClr val="FF0000"/>
                </a:solidFill>
              </a:rPr>
              <a:t>adopt</a:t>
            </a:r>
            <a:r>
              <a:rPr lang="en-US" sz="2200" b="1" dirty="0"/>
              <a:t> </a:t>
            </a:r>
            <a:r>
              <a:rPr lang="en-US" sz="2200" dirty="0"/>
              <a:t>and</a:t>
            </a:r>
            <a:r>
              <a:rPr lang="en-US" sz="2200" b="1" u="sng" dirty="0"/>
              <a:t> </a:t>
            </a:r>
            <a:r>
              <a:rPr lang="en-US" sz="2200" b="1" u="sng" dirty="0">
                <a:solidFill>
                  <a:srgbClr val="FF0000"/>
                </a:solidFill>
              </a:rPr>
              <a:t>publish</a:t>
            </a:r>
            <a:r>
              <a:rPr lang="en-US" sz="2200" b="1" dirty="0"/>
              <a:t> </a:t>
            </a:r>
            <a:r>
              <a:rPr lang="en-US" sz="2200" b="1" u="sng" dirty="0"/>
              <a:t>grievance procedures</a:t>
            </a:r>
            <a:r>
              <a:rPr lang="en-US" sz="2200" b="1" dirty="0"/>
              <a:t> </a:t>
            </a:r>
            <a:r>
              <a:rPr lang="en-US" sz="2200" dirty="0"/>
              <a:t>providing for </a:t>
            </a:r>
            <a:r>
              <a:rPr lang="en-US" sz="2200" b="1" u="sng" dirty="0"/>
              <a:t>prompt and equitable resolution</a:t>
            </a:r>
            <a:r>
              <a:rPr lang="en-US" sz="2200" b="1" dirty="0"/>
              <a:t> </a:t>
            </a:r>
            <a:r>
              <a:rPr lang="en-US" sz="2200" dirty="0"/>
              <a:t>of complaints alleging any action that would be prohibited by this part.</a:t>
            </a:r>
          </a:p>
          <a:p>
            <a:pPr marL="68580" indent="0" algn="ctr">
              <a:lnSpc>
                <a:spcPct val="200000"/>
              </a:lnSpc>
              <a:buNone/>
            </a:pPr>
            <a:r>
              <a:rPr lang="en-US" sz="2200" dirty="0"/>
              <a:t>(emphasis is trainer’s)</a:t>
            </a:r>
          </a:p>
          <a:p>
            <a:pPr marL="68580" indent="0">
              <a:buNone/>
            </a:pPr>
            <a:endParaRPr lang="en-US" dirty="0"/>
          </a:p>
        </p:txBody>
      </p:sp>
      <p:sp>
        <p:nvSpPr>
          <p:cNvPr id="4" name="Slide Number Placeholder 3">
            <a:extLst>
              <a:ext uri="{FF2B5EF4-FFF2-40B4-BE49-F238E27FC236}">
                <a16:creationId xmlns:a16="http://schemas.microsoft.com/office/drawing/2014/main" id="{022A0E0B-DA04-57CD-6D71-BF98784D195E}"/>
              </a:ext>
            </a:extLst>
          </p:cNvPr>
          <p:cNvSpPr>
            <a:spLocks noGrp="1"/>
          </p:cNvSpPr>
          <p:nvPr>
            <p:ph type="sldNum" sz="quarter" idx="12"/>
          </p:nvPr>
        </p:nvSpPr>
        <p:spPr/>
        <p:txBody>
          <a:bodyPr/>
          <a:lstStyle/>
          <a:p>
            <a:fld id="{2B4F0749-7BCA-453B-8A71-913191470894}" type="slidenum">
              <a:rPr lang="en-US" smtClean="0"/>
              <a:pPr/>
              <a:t>39</a:t>
            </a:fld>
            <a:endParaRPr lang="en-US" dirty="0"/>
          </a:p>
        </p:txBody>
      </p:sp>
      <p:pic>
        <p:nvPicPr>
          <p:cNvPr id="5" name="Picture 4">
            <a:extLst>
              <a:ext uri="{FF2B5EF4-FFF2-40B4-BE49-F238E27FC236}">
                <a16:creationId xmlns:a16="http://schemas.microsoft.com/office/drawing/2014/main" id="{C628ECA1-1169-78DA-86EE-CD066E07375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36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304800" y="892623"/>
            <a:ext cx="8229600" cy="645591"/>
          </a:xfrm>
        </p:spPr>
        <p:txBody>
          <a:bodyPr anchor="t">
            <a:noAutofit/>
          </a:bodyPr>
          <a:lstStyle/>
          <a:p>
            <a:r>
              <a:rPr lang="en-US" altLang="en-US" dirty="0">
                <a:cs typeface="Times New Roman" panose="02020603050405020304" pitchFamily="18" charset="0"/>
              </a:rPr>
              <a:t>Handouts</a:t>
            </a:r>
            <a:endParaRPr lang="en-US" altLang="en-US" b="1" dirty="0">
              <a:cs typeface="Times New Roman" panose="02020603050405020304" pitchFamily="18" charset="0"/>
            </a:endParaRPr>
          </a:p>
        </p:txBody>
      </p:sp>
      <p:sp>
        <p:nvSpPr>
          <p:cNvPr id="26628" name="Rectangle 3"/>
          <p:cNvSpPr>
            <a:spLocks noGrp="1" noChangeArrowheads="1"/>
          </p:cNvSpPr>
          <p:nvPr>
            <p:ph idx="1"/>
          </p:nvPr>
        </p:nvSpPr>
        <p:spPr>
          <a:xfrm>
            <a:off x="304800" y="1582449"/>
            <a:ext cx="8762999" cy="4406871"/>
          </a:xfrm>
        </p:spPr>
        <p:txBody>
          <a:bodyPr>
            <a:noAutofit/>
          </a:bodyPr>
          <a:lstStyle/>
          <a:p>
            <a:pPr marL="461963" indent="-461963">
              <a:lnSpc>
                <a:spcPct val="170000"/>
              </a:lnSpc>
              <a:spcBef>
                <a:spcPts val="600"/>
              </a:spcBef>
              <a:spcAft>
                <a:spcPts val="600"/>
              </a:spcAft>
              <a:buNone/>
              <a:defRPr/>
            </a:pPr>
            <a:r>
              <a:rPr lang="en-US" altLang="en-US" sz="2000" b="1" dirty="0">
                <a:latin typeface="+mj-lt"/>
                <a:cs typeface="Times New Roman" panose="02020603050405020304" pitchFamily="18" charset="0"/>
              </a:rPr>
              <a:t>1.  </a:t>
            </a:r>
            <a:r>
              <a:rPr lang="en-US" altLang="en-US" sz="2000" dirty="0">
                <a:cs typeface="Times New Roman" panose="02020603050405020304" pitchFamily="18" charset="0"/>
              </a:rPr>
              <a:t>PowerPoint Presentation</a:t>
            </a:r>
            <a:endParaRPr lang="en-US" sz="2000" kern="1200" dirty="0">
              <a:effectLst/>
            </a:endParaRPr>
          </a:p>
          <a:p>
            <a:pPr marL="461963" indent="-461963">
              <a:lnSpc>
                <a:spcPct val="170000"/>
              </a:lnSpc>
              <a:spcBef>
                <a:spcPts val="600"/>
              </a:spcBef>
              <a:spcAft>
                <a:spcPts val="600"/>
              </a:spcAft>
              <a:buNone/>
              <a:defRPr/>
            </a:pPr>
            <a:r>
              <a:rPr lang="en-US" sz="2000" b="1" dirty="0">
                <a:latin typeface="+mj-lt"/>
              </a:rPr>
              <a:t>1a. </a:t>
            </a:r>
            <a:r>
              <a:rPr lang="en-US" sz="2000" dirty="0">
                <a:effectLst/>
                <a:ea typeface="Times New Roman" panose="02020603050405020304" pitchFamily="18" charset="0"/>
              </a:rPr>
              <a:t>Creating and Implementing the ADA Notice of Rights and Grievance Process For the Public</a:t>
            </a:r>
          </a:p>
          <a:p>
            <a:pPr marL="855663" lvl="1" indent="-246063">
              <a:lnSpc>
                <a:spcPct val="170000"/>
              </a:lnSpc>
              <a:spcBef>
                <a:spcPts val="600"/>
              </a:spcBef>
              <a:spcAft>
                <a:spcPts val="600"/>
              </a:spcAft>
              <a:buFont typeface="Wingdings" panose="05000000000000000000" pitchFamily="2" charset="2"/>
              <a:buChar char="§"/>
            </a:pPr>
            <a:r>
              <a:rPr lang="en-US" sz="2000" dirty="0">
                <a:ea typeface="Times New Roman" panose="02020603050405020304" pitchFamily="18" charset="0"/>
              </a:rPr>
              <a:t>“Fill-In” Guide to assure an effective process! </a:t>
            </a:r>
          </a:p>
          <a:p>
            <a:pPr marL="855663" lvl="1" indent="-246063">
              <a:lnSpc>
                <a:spcPct val="170000"/>
              </a:lnSpc>
              <a:spcBef>
                <a:spcPts val="600"/>
              </a:spcBef>
              <a:spcAft>
                <a:spcPts val="600"/>
              </a:spcAft>
              <a:buFont typeface="Wingdings" panose="05000000000000000000" pitchFamily="2" charset="2"/>
              <a:buChar char="§"/>
            </a:pPr>
            <a:r>
              <a:rPr lang="en-US" sz="2000" dirty="0">
                <a:effectLst/>
                <a:ea typeface="Calibri" panose="020F0502020204030204" pitchFamily="34" charset="0"/>
                <a:cs typeface="Calibri" panose="020F0502020204030204" pitchFamily="34" charset="0"/>
              </a:rPr>
              <a:t>U.S. Dept. of Justice’s Technical Assistance is attached to the Guide</a:t>
            </a:r>
            <a:endParaRPr lang="en-US" sz="2000" dirty="0">
              <a:cs typeface="Times New Roman" panose="02020603050405020304" pitchFamily="18" charset="0"/>
            </a:endParaRPr>
          </a:p>
          <a:p>
            <a:pPr marL="0" indent="0">
              <a:lnSpc>
                <a:spcPct val="170000"/>
              </a:lnSpc>
              <a:spcBef>
                <a:spcPts val="600"/>
              </a:spcBef>
              <a:spcAft>
                <a:spcPts val="600"/>
              </a:spcAft>
              <a:buNone/>
            </a:pPr>
            <a:r>
              <a:rPr lang="en-US" sz="2000" b="1" dirty="0">
                <a:latin typeface="+mj-lt"/>
              </a:rPr>
              <a:t>1b.  </a:t>
            </a:r>
            <a:r>
              <a:rPr lang="en-US" sz="2000" dirty="0"/>
              <a:t>ADA Interactive Process As It Pertains to the Public</a:t>
            </a:r>
          </a:p>
          <a:p>
            <a:pPr marL="0" indent="0">
              <a:lnSpc>
                <a:spcPct val="150000"/>
              </a:lnSpc>
              <a:buNone/>
              <a:defRPr/>
            </a:pPr>
            <a:endParaRPr lang="en-US" sz="2000" u="sng" dirty="0"/>
          </a:p>
        </p:txBody>
      </p:sp>
      <p:sp>
        <p:nvSpPr>
          <p:cNvPr id="3" name="Slide Number Placeholder 2">
            <a:extLst>
              <a:ext uri="{FF2B5EF4-FFF2-40B4-BE49-F238E27FC236}">
                <a16:creationId xmlns:a16="http://schemas.microsoft.com/office/drawing/2014/main" id="{A97DF21F-E825-7C46-CEC5-3B8E3E15A1AF}"/>
              </a:ext>
            </a:extLst>
          </p:cNvPr>
          <p:cNvSpPr>
            <a:spLocks noGrp="1"/>
          </p:cNvSpPr>
          <p:nvPr>
            <p:ph type="sldNum" sz="quarter" idx="12"/>
          </p:nvPr>
        </p:nvSpPr>
        <p:spPr/>
        <p:txBody>
          <a:bodyPr/>
          <a:lstStyle/>
          <a:p>
            <a:fld id="{2B4F0749-7BCA-453B-8A71-913191470894}" type="slidenum">
              <a:rPr lang="en-US" smtClean="0"/>
              <a:pPr/>
              <a:t>4</a:t>
            </a:fld>
            <a:endParaRPr lang="en-US" dirty="0"/>
          </a:p>
        </p:txBody>
      </p:sp>
      <p:pic>
        <p:nvPicPr>
          <p:cNvPr id="2" name="Picture 1">
            <a:extLst>
              <a:ext uri="{FF2B5EF4-FFF2-40B4-BE49-F238E27FC236}">
                <a16:creationId xmlns:a16="http://schemas.microsoft.com/office/drawing/2014/main" id="{F84A2FAA-A98D-9B40-8B4D-DE5D636D56F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24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67512"/>
          </a:xfrm>
        </p:spPr>
        <p:txBody>
          <a:bodyPr anchor="t">
            <a:normAutofit/>
          </a:bodyPr>
          <a:lstStyle/>
          <a:p>
            <a:r>
              <a:rPr lang="en-US" sz="3200" u="sng" dirty="0">
                <a:solidFill>
                  <a:schemeClr val="accent3">
                    <a:lumMod val="50000"/>
                  </a:schemeClr>
                </a:solidFill>
              </a:rPr>
              <a:t>Establishing</a:t>
            </a:r>
            <a:r>
              <a:rPr lang="en-US" sz="3200" dirty="0">
                <a:solidFill>
                  <a:schemeClr val="accent3">
                    <a:lumMod val="50000"/>
                  </a:schemeClr>
                </a:solidFill>
              </a:rPr>
              <a:t> Grievance Procedures</a:t>
            </a:r>
          </a:p>
        </p:txBody>
      </p:sp>
      <p:sp>
        <p:nvSpPr>
          <p:cNvPr id="3" name="Content Placeholder 2"/>
          <p:cNvSpPr>
            <a:spLocks noGrp="1"/>
          </p:cNvSpPr>
          <p:nvPr>
            <p:ph idx="1"/>
          </p:nvPr>
        </p:nvSpPr>
        <p:spPr>
          <a:xfrm>
            <a:off x="457200" y="1718647"/>
            <a:ext cx="8229600" cy="4800600"/>
          </a:xfrm>
        </p:spPr>
        <p:txBody>
          <a:bodyPr>
            <a:normAutofit fontScale="25000" lnSpcReduction="20000"/>
          </a:bodyPr>
          <a:lstStyle/>
          <a:p>
            <a:pPr>
              <a:lnSpc>
                <a:spcPct val="170000"/>
              </a:lnSpc>
              <a:buFont typeface="Wingdings" panose="05000000000000000000" pitchFamily="2" charset="2"/>
              <a:buChar char="v"/>
            </a:pPr>
            <a:r>
              <a:rPr lang="en-US" sz="9600" b="1" dirty="0"/>
              <a:t>What is it supposed to do?</a:t>
            </a:r>
          </a:p>
          <a:p>
            <a:pPr marL="0" indent="0">
              <a:lnSpc>
                <a:spcPct val="170000"/>
              </a:lnSpc>
              <a:buNone/>
            </a:pPr>
            <a:r>
              <a:rPr lang="en-US" sz="9600" dirty="0"/>
              <a:t>Grievance procedures </a:t>
            </a:r>
            <a:r>
              <a:rPr lang="en-US" sz="9600" b="1" u="sng" dirty="0"/>
              <a:t>set out a system</a:t>
            </a:r>
            <a:r>
              <a:rPr lang="en-US" sz="9600" b="1" dirty="0"/>
              <a:t> </a:t>
            </a:r>
            <a:r>
              <a:rPr lang="en-US" sz="9600" dirty="0"/>
              <a:t>for resolving complaints of disability discrimination in a </a:t>
            </a:r>
            <a:r>
              <a:rPr lang="en-US" sz="9600" b="1" dirty="0">
                <a:solidFill>
                  <a:srgbClr val="FF0000"/>
                </a:solidFill>
              </a:rPr>
              <a:t>prompt</a:t>
            </a:r>
            <a:r>
              <a:rPr lang="en-US" sz="9600" dirty="0"/>
              <a:t> and </a:t>
            </a:r>
            <a:r>
              <a:rPr lang="en-US" sz="9600" b="1" dirty="0">
                <a:solidFill>
                  <a:srgbClr val="FF0000"/>
                </a:solidFill>
              </a:rPr>
              <a:t>fair</a:t>
            </a:r>
            <a:r>
              <a:rPr lang="en-US" sz="9600" dirty="0"/>
              <a:t> manner.</a:t>
            </a:r>
          </a:p>
          <a:p>
            <a:pPr>
              <a:lnSpc>
                <a:spcPct val="170000"/>
              </a:lnSpc>
              <a:buFont typeface="Wingdings" panose="05000000000000000000" pitchFamily="2" charset="2"/>
              <a:buChar char="v"/>
            </a:pPr>
            <a:r>
              <a:rPr lang="en-US" sz="9600" b="1" dirty="0"/>
              <a:t>What should it include?</a:t>
            </a:r>
          </a:p>
          <a:p>
            <a:pPr marL="0" indent="0">
              <a:lnSpc>
                <a:spcPct val="170000"/>
              </a:lnSpc>
              <a:buNone/>
            </a:pPr>
            <a:r>
              <a:rPr lang="en-US" sz="9600" dirty="0"/>
              <a:t>Neither Title II nor its implementing regulations describe what ADA grievance procedures must include, BUT more on this later……..</a:t>
            </a:r>
          </a:p>
          <a:p>
            <a:pPr marL="0" indent="0">
              <a:lnSpc>
                <a:spcPct val="170000"/>
              </a:lnSpc>
              <a:buNone/>
            </a:pPr>
            <a:br>
              <a:rPr lang="en-US" sz="1800" dirty="0"/>
            </a:br>
            <a:endParaRPr lang="en-US" sz="2400" dirty="0"/>
          </a:p>
          <a:p>
            <a:pPr marL="0" indent="0">
              <a:lnSpc>
                <a:spcPct val="150000"/>
              </a:lnSpc>
              <a:buNone/>
            </a:pPr>
            <a:endParaRPr lang="en-US" sz="1800" dirty="0"/>
          </a:p>
        </p:txBody>
      </p:sp>
      <p:sp>
        <p:nvSpPr>
          <p:cNvPr id="4" name="Slide Number Placeholder 3">
            <a:extLst>
              <a:ext uri="{FF2B5EF4-FFF2-40B4-BE49-F238E27FC236}">
                <a16:creationId xmlns:a16="http://schemas.microsoft.com/office/drawing/2014/main" id="{48B87B36-EA7F-EFA0-E9DE-23B706D835B4}"/>
              </a:ext>
            </a:extLst>
          </p:cNvPr>
          <p:cNvSpPr>
            <a:spLocks noGrp="1"/>
          </p:cNvSpPr>
          <p:nvPr>
            <p:ph type="sldNum" sz="quarter" idx="12"/>
          </p:nvPr>
        </p:nvSpPr>
        <p:spPr/>
        <p:txBody>
          <a:bodyPr/>
          <a:lstStyle/>
          <a:p>
            <a:fld id="{2B4F0749-7BCA-453B-8A71-913191470894}" type="slidenum">
              <a:rPr lang="en-US" smtClean="0"/>
              <a:pPr/>
              <a:t>40</a:t>
            </a:fld>
            <a:endParaRPr lang="en-US" dirty="0"/>
          </a:p>
        </p:txBody>
      </p:sp>
      <p:pic>
        <p:nvPicPr>
          <p:cNvPr id="6" name="Picture 5">
            <a:extLst>
              <a:ext uri="{FF2B5EF4-FFF2-40B4-BE49-F238E27FC236}">
                <a16:creationId xmlns:a16="http://schemas.microsoft.com/office/drawing/2014/main" id="{C0D12ACB-665B-9F80-396B-081C9CF416A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8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BD3D-5C9A-42B6-8A20-71C877FF1651}"/>
              </a:ext>
            </a:extLst>
          </p:cNvPr>
          <p:cNvSpPr>
            <a:spLocks noGrp="1"/>
          </p:cNvSpPr>
          <p:nvPr>
            <p:ph type="title"/>
          </p:nvPr>
        </p:nvSpPr>
        <p:spPr>
          <a:xfrm>
            <a:off x="459658" y="678813"/>
            <a:ext cx="8229600" cy="1143000"/>
          </a:xfrm>
        </p:spPr>
        <p:txBody>
          <a:bodyPr anchor="t">
            <a:normAutofit fontScale="90000"/>
          </a:bodyPr>
          <a:lstStyle/>
          <a:p>
            <a:r>
              <a:rPr lang="en-US" sz="3600" u="sng" dirty="0">
                <a:solidFill>
                  <a:schemeClr val="accent3">
                    <a:lumMod val="50000"/>
                  </a:schemeClr>
                </a:solidFill>
              </a:rPr>
              <a:t>Who</a:t>
            </a:r>
            <a:r>
              <a:rPr lang="en-US" sz="3600" dirty="0">
                <a:solidFill>
                  <a:schemeClr val="accent3">
                    <a:lumMod val="50000"/>
                  </a:schemeClr>
                </a:solidFill>
              </a:rPr>
              <a:t> should the ADA complaint go to/who decides resolution/who is involved in an appeal?</a:t>
            </a:r>
          </a:p>
        </p:txBody>
      </p:sp>
      <p:sp>
        <p:nvSpPr>
          <p:cNvPr id="3" name="Content Placeholder 2">
            <a:extLst>
              <a:ext uri="{FF2B5EF4-FFF2-40B4-BE49-F238E27FC236}">
                <a16:creationId xmlns:a16="http://schemas.microsoft.com/office/drawing/2014/main" id="{21B5B2DB-63E4-429F-96A1-671AEB636070}"/>
              </a:ext>
            </a:extLst>
          </p:cNvPr>
          <p:cNvSpPr>
            <a:spLocks noGrp="1"/>
          </p:cNvSpPr>
          <p:nvPr>
            <p:ph idx="1"/>
          </p:nvPr>
        </p:nvSpPr>
        <p:spPr>
          <a:xfrm>
            <a:off x="459658" y="1821814"/>
            <a:ext cx="8229600" cy="4534535"/>
          </a:xfrm>
        </p:spPr>
        <p:txBody>
          <a:bodyPr>
            <a:normAutofit/>
          </a:bodyPr>
          <a:lstStyle/>
          <a:p>
            <a:pPr marL="0" indent="0">
              <a:buNone/>
            </a:pPr>
            <a:r>
              <a:rPr lang="en-US" sz="2200" b="1" dirty="0"/>
              <a:t>Possible Options</a:t>
            </a:r>
          </a:p>
          <a:p>
            <a:r>
              <a:rPr lang="en-US" sz="2200" dirty="0"/>
              <a:t>ADA Coordinator </a:t>
            </a:r>
          </a:p>
          <a:p>
            <a:pPr lvl="1"/>
            <a:r>
              <a:rPr lang="en-US" sz="2000" dirty="0"/>
              <a:t>Be aware of </a:t>
            </a:r>
            <a:r>
              <a:rPr lang="en-US" sz="2000" b="1" dirty="0"/>
              <a:t>conflicts of interest</a:t>
            </a:r>
          </a:p>
          <a:p>
            <a:r>
              <a:rPr lang="en-US" sz="2200" dirty="0"/>
              <a:t>Equal Opportunity Officer</a:t>
            </a:r>
          </a:p>
          <a:p>
            <a:r>
              <a:rPr lang="en-US" sz="2200" dirty="0"/>
              <a:t>Division Head</a:t>
            </a:r>
          </a:p>
          <a:p>
            <a:r>
              <a:rPr lang="en-US" sz="2200" dirty="0"/>
              <a:t>Department Head / Secretary</a:t>
            </a:r>
          </a:p>
          <a:p>
            <a:pPr marL="0" indent="0">
              <a:buNone/>
            </a:pPr>
            <a:endParaRPr lang="en-US" sz="2000" dirty="0"/>
          </a:p>
          <a:p>
            <a:r>
              <a:rPr lang="en-US" sz="2400" dirty="0"/>
              <a:t>Must be fully </a:t>
            </a:r>
            <a:r>
              <a:rPr lang="en-US" sz="2400" u="sng" dirty="0"/>
              <a:t>educated</a:t>
            </a:r>
            <a:r>
              <a:rPr lang="en-US" sz="2400" dirty="0"/>
              <a:t> in Title II of the ADA </a:t>
            </a:r>
          </a:p>
          <a:p>
            <a:r>
              <a:rPr lang="en-US" sz="2400" dirty="0"/>
              <a:t>Must be able to address the complaint in a </a:t>
            </a:r>
            <a:r>
              <a:rPr lang="en-US" sz="2400" u="sng" dirty="0"/>
              <a:t>timely</a:t>
            </a:r>
            <a:r>
              <a:rPr lang="en-US" sz="2400" dirty="0"/>
              <a:t> and </a:t>
            </a:r>
            <a:r>
              <a:rPr lang="en-US" sz="2400" u="sng" dirty="0"/>
              <a:t>fair</a:t>
            </a:r>
            <a:r>
              <a:rPr lang="en-US" sz="2400" dirty="0"/>
              <a:t> manner</a:t>
            </a:r>
          </a:p>
          <a:p>
            <a:r>
              <a:rPr lang="en-US" sz="2400" dirty="0"/>
              <a:t>Must have enough </a:t>
            </a:r>
            <a:r>
              <a:rPr lang="en-US" sz="2400" b="1" u="sng" dirty="0"/>
              <a:t>authority</a:t>
            </a:r>
            <a:r>
              <a:rPr lang="en-US" sz="2400" dirty="0"/>
              <a:t> to resolve the complaint</a:t>
            </a:r>
          </a:p>
          <a:p>
            <a:endParaRPr lang="en-US" dirty="0"/>
          </a:p>
        </p:txBody>
      </p:sp>
      <p:pic>
        <p:nvPicPr>
          <p:cNvPr id="7" name="Picture 6" descr="A sign with that states &quot;Complaint Department - Please Take a Number&quot; with a picture of a hand grenade.">
            <a:extLst>
              <a:ext uri="{FF2B5EF4-FFF2-40B4-BE49-F238E27FC236}">
                <a16:creationId xmlns:a16="http://schemas.microsoft.com/office/drawing/2014/main" id="{A4FCB733-328A-4805-A3B3-BA23531B15C1}"/>
              </a:ext>
            </a:extLst>
          </p:cNvPr>
          <p:cNvPicPr>
            <a:picLocks noChangeAspect="1"/>
          </p:cNvPicPr>
          <p:nvPr/>
        </p:nvPicPr>
        <p:blipFill>
          <a:blip r:embed="rId3"/>
          <a:stretch>
            <a:fillRect/>
          </a:stretch>
        </p:blipFill>
        <p:spPr>
          <a:xfrm>
            <a:off x="5181600" y="2133600"/>
            <a:ext cx="2491650" cy="1925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a:extLst>
              <a:ext uri="{FF2B5EF4-FFF2-40B4-BE49-F238E27FC236}">
                <a16:creationId xmlns:a16="http://schemas.microsoft.com/office/drawing/2014/main" id="{292B204C-D82C-5554-6962-C6E1330BEE89}"/>
              </a:ext>
            </a:extLst>
          </p:cNvPr>
          <p:cNvSpPr>
            <a:spLocks noGrp="1"/>
          </p:cNvSpPr>
          <p:nvPr>
            <p:ph type="sldNum" sz="quarter" idx="12"/>
          </p:nvPr>
        </p:nvSpPr>
        <p:spPr/>
        <p:txBody>
          <a:bodyPr/>
          <a:lstStyle/>
          <a:p>
            <a:fld id="{2B4F0749-7BCA-453B-8A71-913191470894}" type="slidenum">
              <a:rPr lang="en-US" smtClean="0"/>
              <a:pPr/>
              <a:t>41</a:t>
            </a:fld>
            <a:endParaRPr lang="en-US" dirty="0"/>
          </a:p>
        </p:txBody>
      </p:sp>
      <p:pic>
        <p:nvPicPr>
          <p:cNvPr id="5" name="Picture 4">
            <a:extLst>
              <a:ext uri="{FF2B5EF4-FFF2-40B4-BE49-F238E27FC236}">
                <a16:creationId xmlns:a16="http://schemas.microsoft.com/office/drawing/2014/main" id="{A27B9E17-76FB-D76A-0C44-04083A06584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50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95501"/>
            <a:ext cx="8496300" cy="627009"/>
          </a:xfrm>
        </p:spPr>
        <p:txBody>
          <a:bodyPr anchor="t">
            <a:noAutofit/>
          </a:bodyPr>
          <a:lstStyle/>
          <a:p>
            <a:pPr algn="ctr"/>
            <a:r>
              <a:rPr lang="en-US" dirty="0">
                <a:solidFill>
                  <a:schemeClr val="accent3">
                    <a:lumMod val="50000"/>
                  </a:schemeClr>
                </a:solidFill>
              </a:rPr>
              <a:t>ADA </a:t>
            </a:r>
            <a:r>
              <a:rPr lang="en-US" u="sng" dirty="0">
                <a:solidFill>
                  <a:schemeClr val="accent3">
                    <a:lumMod val="50000"/>
                  </a:schemeClr>
                </a:solidFill>
              </a:rPr>
              <a:t>Notice</a:t>
            </a:r>
            <a:r>
              <a:rPr lang="en-US" dirty="0">
                <a:solidFill>
                  <a:schemeClr val="accent3">
                    <a:lumMod val="50000"/>
                  </a:schemeClr>
                </a:solidFill>
              </a:rPr>
              <a:t> </a:t>
            </a:r>
            <a:r>
              <a:rPr lang="en-US" u="sng" dirty="0"/>
              <a:t>O</a:t>
            </a:r>
            <a:r>
              <a:rPr lang="en-US" u="sng" dirty="0">
                <a:solidFill>
                  <a:schemeClr val="accent3">
                    <a:lumMod val="50000"/>
                  </a:schemeClr>
                </a:solidFill>
              </a:rPr>
              <a:t>f</a:t>
            </a:r>
            <a:r>
              <a:rPr lang="en-US" dirty="0">
                <a:solidFill>
                  <a:schemeClr val="accent3">
                    <a:lumMod val="50000"/>
                  </a:schemeClr>
                </a:solidFill>
              </a:rPr>
              <a:t> </a:t>
            </a:r>
            <a:r>
              <a:rPr lang="en-US" u="sng" dirty="0">
                <a:solidFill>
                  <a:schemeClr val="accent3">
                    <a:lumMod val="50000"/>
                  </a:schemeClr>
                </a:solidFill>
              </a:rPr>
              <a:t>Rights</a:t>
            </a:r>
            <a:r>
              <a:rPr lang="en-US" dirty="0">
                <a:solidFill>
                  <a:schemeClr val="accent3">
                    <a:lumMod val="50000"/>
                  </a:schemeClr>
                </a:solidFill>
              </a:rPr>
              <a:t> Obligation</a:t>
            </a:r>
          </a:p>
        </p:txBody>
      </p:sp>
      <p:sp>
        <p:nvSpPr>
          <p:cNvPr id="3" name="Content Placeholder 2"/>
          <p:cNvSpPr>
            <a:spLocks noGrp="1"/>
          </p:cNvSpPr>
          <p:nvPr>
            <p:ph idx="1"/>
          </p:nvPr>
        </p:nvSpPr>
        <p:spPr>
          <a:xfrm>
            <a:off x="419100" y="1490325"/>
            <a:ext cx="8305800" cy="5048587"/>
          </a:xfrm>
        </p:spPr>
        <p:txBody>
          <a:bodyPr>
            <a:normAutofit fontScale="62500" lnSpcReduction="20000"/>
          </a:bodyPr>
          <a:lstStyle/>
          <a:p>
            <a:pPr>
              <a:lnSpc>
                <a:spcPct val="150000"/>
              </a:lnSpc>
            </a:pPr>
            <a:r>
              <a:rPr lang="en-US" sz="3800" dirty="0"/>
              <a:t>To applicants, program/services/activities participants, beneficiaries, employees, and other interested parties</a:t>
            </a:r>
          </a:p>
          <a:p>
            <a:pPr>
              <a:lnSpc>
                <a:spcPct val="150000"/>
              </a:lnSpc>
            </a:pPr>
            <a:endParaRPr lang="en-US" sz="800" dirty="0"/>
          </a:p>
          <a:p>
            <a:pPr>
              <a:lnSpc>
                <a:spcPct val="150000"/>
              </a:lnSpc>
            </a:pPr>
            <a:r>
              <a:rPr lang="en-US" sz="3800" dirty="0"/>
              <a:t>Include how the Title II requirements apply to particular programs, services, and activities</a:t>
            </a:r>
          </a:p>
          <a:p>
            <a:pPr marL="0" indent="0">
              <a:lnSpc>
                <a:spcPct val="150000"/>
              </a:lnSpc>
              <a:buNone/>
            </a:pPr>
            <a:endParaRPr lang="en-US" sz="800" dirty="0"/>
          </a:p>
          <a:p>
            <a:pPr>
              <a:lnSpc>
                <a:spcPct val="150000"/>
              </a:lnSpc>
            </a:pPr>
            <a:r>
              <a:rPr lang="en-US" sz="3800" dirty="0"/>
              <a:t>Include the </a:t>
            </a:r>
            <a:r>
              <a:rPr lang="en-US" sz="3800" u="sng" dirty="0"/>
              <a:t>CONTACT</a:t>
            </a:r>
            <a:r>
              <a:rPr lang="en-US" sz="3800" dirty="0"/>
              <a:t> of the ADA Coordinator(s)</a:t>
            </a:r>
          </a:p>
          <a:p>
            <a:pPr marL="0" indent="0">
              <a:lnSpc>
                <a:spcPct val="150000"/>
              </a:lnSpc>
              <a:buNone/>
            </a:pPr>
            <a:endParaRPr lang="en-US" sz="900" dirty="0"/>
          </a:p>
          <a:p>
            <a:pPr>
              <a:lnSpc>
                <a:spcPct val="150000"/>
              </a:lnSpc>
            </a:pPr>
            <a:r>
              <a:rPr lang="en-US" sz="3800" dirty="0"/>
              <a:t>Include grievance procedures </a:t>
            </a:r>
            <a:r>
              <a:rPr lang="en-US" sz="3800" b="1" dirty="0"/>
              <a:t>or</a:t>
            </a:r>
            <a:r>
              <a:rPr lang="en-US" sz="3800" dirty="0"/>
              <a:t> how to obtain procedures</a:t>
            </a:r>
          </a:p>
          <a:p>
            <a:pPr marL="0" indent="0">
              <a:lnSpc>
                <a:spcPct val="150000"/>
              </a:lnSpc>
              <a:buNone/>
            </a:pPr>
            <a:endParaRPr lang="en-US" sz="900" dirty="0"/>
          </a:p>
          <a:p>
            <a:pPr>
              <a:lnSpc>
                <a:spcPct val="150000"/>
              </a:lnSpc>
              <a:buFont typeface="Wingdings" panose="05000000000000000000" pitchFamily="2" charset="2"/>
              <a:buChar char="Ø"/>
            </a:pPr>
            <a:r>
              <a:rPr lang="en-US" sz="3200" dirty="0"/>
              <a:t>The ADA notice requirement applies to ALL state and local governments covered by Title II, even localities  with fewer than 50 employees. </a:t>
            </a:r>
            <a:r>
              <a:rPr lang="en-US" sz="3200" b="1" dirty="0">
                <a:solidFill>
                  <a:srgbClr val="FF0000"/>
                </a:solidFill>
              </a:rPr>
              <a:t>Must be widely publicized</a:t>
            </a:r>
            <a:endParaRPr lang="en-US" sz="3200" b="1" dirty="0"/>
          </a:p>
          <a:p>
            <a:pPr>
              <a:lnSpc>
                <a:spcPct val="150000"/>
              </a:lnSpc>
            </a:pPr>
            <a:endParaRPr lang="en-US" sz="3500" dirty="0"/>
          </a:p>
          <a:p>
            <a:pPr marL="0" indent="0">
              <a:lnSpc>
                <a:spcPct val="150000"/>
              </a:lnSpc>
              <a:buNone/>
            </a:pPr>
            <a:endParaRPr lang="en-US" sz="1800" dirty="0"/>
          </a:p>
        </p:txBody>
      </p:sp>
      <p:sp>
        <p:nvSpPr>
          <p:cNvPr id="4" name="Slide Number Placeholder 3">
            <a:extLst>
              <a:ext uri="{FF2B5EF4-FFF2-40B4-BE49-F238E27FC236}">
                <a16:creationId xmlns:a16="http://schemas.microsoft.com/office/drawing/2014/main" id="{7B29314D-AD76-D7F7-F5D6-A7844B82EFE1}"/>
              </a:ext>
            </a:extLst>
          </p:cNvPr>
          <p:cNvSpPr>
            <a:spLocks noGrp="1"/>
          </p:cNvSpPr>
          <p:nvPr>
            <p:ph type="sldNum" sz="quarter" idx="12"/>
          </p:nvPr>
        </p:nvSpPr>
        <p:spPr/>
        <p:txBody>
          <a:bodyPr/>
          <a:lstStyle/>
          <a:p>
            <a:fld id="{2B4F0749-7BCA-453B-8A71-913191470894}" type="slidenum">
              <a:rPr lang="en-US" smtClean="0"/>
              <a:pPr/>
              <a:t>42</a:t>
            </a:fld>
            <a:endParaRPr lang="en-US" dirty="0"/>
          </a:p>
        </p:txBody>
      </p:sp>
      <p:pic>
        <p:nvPicPr>
          <p:cNvPr id="5" name="Picture 4">
            <a:extLst>
              <a:ext uri="{FF2B5EF4-FFF2-40B4-BE49-F238E27FC236}">
                <a16:creationId xmlns:a16="http://schemas.microsoft.com/office/drawing/2014/main" id="{0CB6611B-3418-411C-BD38-217C179626A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885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79" y="925853"/>
            <a:ext cx="8229600" cy="636844"/>
          </a:xfrm>
        </p:spPr>
        <p:txBody>
          <a:bodyPr anchor="t">
            <a:normAutofit fontScale="90000"/>
          </a:bodyPr>
          <a:lstStyle/>
          <a:p>
            <a:pPr algn="ctr"/>
            <a:r>
              <a:rPr lang="en-US" sz="3600" dirty="0">
                <a:solidFill>
                  <a:schemeClr val="accent3">
                    <a:lumMod val="50000"/>
                  </a:schemeClr>
                </a:solidFill>
              </a:rPr>
              <a:t>ADA Notice </a:t>
            </a:r>
            <a:r>
              <a:rPr lang="en-US" sz="3600" dirty="0"/>
              <a:t>O</a:t>
            </a:r>
            <a:r>
              <a:rPr lang="en-US" sz="3600" dirty="0">
                <a:solidFill>
                  <a:schemeClr val="accent3">
                    <a:lumMod val="50000"/>
                  </a:schemeClr>
                </a:solidFill>
              </a:rPr>
              <a:t>f Rights &amp; Contractors</a:t>
            </a:r>
          </a:p>
        </p:txBody>
      </p:sp>
      <p:sp>
        <p:nvSpPr>
          <p:cNvPr id="3" name="Content Placeholder 2"/>
          <p:cNvSpPr>
            <a:spLocks noGrp="1"/>
          </p:cNvSpPr>
          <p:nvPr>
            <p:ph idx="1"/>
          </p:nvPr>
        </p:nvSpPr>
        <p:spPr>
          <a:xfrm>
            <a:off x="381000" y="1654156"/>
            <a:ext cx="8305800" cy="4610735"/>
          </a:xfrm>
        </p:spPr>
        <p:txBody>
          <a:bodyPr>
            <a:normAutofit fontScale="92500"/>
          </a:bodyPr>
          <a:lstStyle/>
          <a:p>
            <a:pPr marL="0" indent="0">
              <a:lnSpc>
                <a:spcPct val="150000"/>
              </a:lnSpc>
              <a:buNone/>
            </a:pPr>
            <a:r>
              <a:rPr lang="en-US" b="1" dirty="0"/>
              <a:t>CONTRACTORS</a:t>
            </a:r>
          </a:p>
          <a:p>
            <a:pPr>
              <a:lnSpc>
                <a:spcPct val="150000"/>
              </a:lnSpc>
            </a:pPr>
            <a:r>
              <a:rPr lang="en-US" dirty="0"/>
              <a:t>This obligation </a:t>
            </a:r>
            <a:r>
              <a:rPr lang="en-US" b="1" dirty="0"/>
              <a:t>carries through to any contractor</a:t>
            </a:r>
            <a:r>
              <a:rPr lang="en-US" dirty="0"/>
              <a:t> that is providing a program on behalf of a Public entity.  </a:t>
            </a:r>
          </a:p>
          <a:p>
            <a:pPr>
              <a:lnSpc>
                <a:spcPct val="150000"/>
              </a:lnSpc>
            </a:pPr>
            <a:r>
              <a:rPr lang="en-US" dirty="0"/>
              <a:t>The contactor should include in </a:t>
            </a:r>
            <a:r>
              <a:rPr lang="en-US" b="1" u="sng" dirty="0"/>
              <a:t>their</a:t>
            </a:r>
            <a:r>
              <a:rPr lang="en-US" b="1" dirty="0"/>
              <a:t> </a:t>
            </a:r>
            <a:r>
              <a:rPr lang="en-US" dirty="0"/>
              <a:t>publicized ADA notice of rights and grievance procedures </a:t>
            </a:r>
            <a:r>
              <a:rPr lang="en-US" b="1" u="sng" dirty="0"/>
              <a:t>who</a:t>
            </a:r>
            <a:r>
              <a:rPr lang="en-US" dirty="0"/>
              <a:t> in the Public entity (that they are contracting with) is the ADA contact that handles grievances. </a:t>
            </a:r>
          </a:p>
          <a:p>
            <a:pPr marL="0" indent="0">
              <a:lnSpc>
                <a:spcPct val="150000"/>
              </a:lnSpc>
              <a:buNone/>
            </a:pPr>
            <a:endParaRPr lang="en-US" sz="1800" dirty="0"/>
          </a:p>
        </p:txBody>
      </p:sp>
      <p:sp>
        <p:nvSpPr>
          <p:cNvPr id="4" name="Slide Number Placeholder 3">
            <a:extLst>
              <a:ext uri="{FF2B5EF4-FFF2-40B4-BE49-F238E27FC236}">
                <a16:creationId xmlns:a16="http://schemas.microsoft.com/office/drawing/2014/main" id="{27325495-BE7A-49B7-62D8-5C9F660A2CEA}"/>
              </a:ext>
            </a:extLst>
          </p:cNvPr>
          <p:cNvSpPr>
            <a:spLocks noGrp="1"/>
          </p:cNvSpPr>
          <p:nvPr>
            <p:ph type="sldNum" sz="quarter" idx="12"/>
          </p:nvPr>
        </p:nvSpPr>
        <p:spPr/>
        <p:txBody>
          <a:bodyPr/>
          <a:lstStyle/>
          <a:p>
            <a:fld id="{2B4F0749-7BCA-453B-8A71-913191470894}" type="slidenum">
              <a:rPr lang="en-US" smtClean="0"/>
              <a:pPr/>
              <a:t>43</a:t>
            </a:fld>
            <a:endParaRPr lang="en-US" dirty="0"/>
          </a:p>
        </p:txBody>
      </p:sp>
      <p:pic>
        <p:nvPicPr>
          <p:cNvPr id="5" name="Picture 4">
            <a:extLst>
              <a:ext uri="{FF2B5EF4-FFF2-40B4-BE49-F238E27FC236}">
                <a16:creationId xmlns:a16="http://schemas.microsoft.com/office/drawing/2014/main" id="{447392B5-DB73-AEEC-59D2-470FD8CBA1B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125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05"/>
            <a:ext cx="8229600" cy="635084"/>
          </a:xfrm>
        </p:spPr>
        <p:txBody>
          <a:bodyPr anchor="t">
            <a:normAutofit/>
          </a:bodyPr>
          <a:lstStyle/>
          <a:p>
            <a:pPr algn="ctr"/>
            <a:r>
              <a:rPr lang="en-US" sz="3200" dirty="0">
                <a:solidFill>
                  <a:schemeClr val="accent3">
                    <a:lumMod val="50000"/>
                  </a:schemeClr>
                </a:solidFill>
              </a:rPr>
              <a:t>Widely </a:t>
            </a:r>
            <a:r>
              <a:rPr lang="en-US" sz="3200" u="sng" dirty="0">
                <a:solidFill>
                  <a:schemeClr val="accent3">
                    <a:lumMod val="50000"/>
                  </a:schemeClr>
                </a:solidFill>
              </a:rPr>
              <a:t>Publicize</a:t>
            </a:r>
            <a:r>
              <a:rPr lang="en-US" sz="3200" dirty="0">
                <a:solidFill>
                  <a:schemeClr val="accent3">
                    <a:lumMod val="50000"/>
                  </a:schemeClr>
                </a:solidFill>
              </a:rPr>
              <a:t> </a:t>
            </a:r>
            <a:r>
              <a:rPr lang="en-US" sz="3200" u="sng" dirty="0">
                <a:solidFill>
                  <a:schemeClr val="accent3">
                    <a:lumMod val="50000"/>
                  </a:schemeClr>
                </a:solidFill>
              </a:rPr>
              <a:t>Rights</a:t>
            </a:r>
            <a:r>
              <a:rPr lang="en-US" sz="3200" dirty="0">
                <a:solidFill>
                  <a:schemeClr val="accent3">
                    <a:lumMod val="50000"/>
                  </a:schemeClr>
                </a:solidFill>
              </a:rPr>
              <a:t> &amp; </a:t>
            </a:r>
            <a:r>
              <a:rPr lang="en-US" sz="3200" u="sng" dirty="0">
                <a:solidFill>
                  <a:schemeClr val="accent3">
                    <a:lumMod val="50000"/>
                  </a:schemeClr>
                </a:solidFill>
              </a:rPr>
              <a:t>Grievance</a:t>
            </a:r>
            <a:r>
              <a:rPr lang="en-US" sz="3200" dirty="0">
                <a:solidFill>
                  <a:schemeClr val="accent3">
                    <a:lumMod val="50000"/>
                  </a:schemeClr>
                </a:solidFill>
              </a:rPr>
              <a:t> Procedures</a:t>
            </a:r>
          </a:p>
        </p:txBody>
      </p:sp>
      <p:sp>
        <p:nvSpPr>
          <p:cNvPr id="3" name="Content Placeholder 2"/>
          <p:cNvSpPr>
            <a:spLocks noGrp="1"/>
          </p:cNvSpPr>
          <p:nvPr>
            <p:ph idx="1"/>
          </p:nvPr>
        </p:nvSpPr>
        <p:spPr>
          <a:xfrm>
            <a:off x="335280" y="1349731"/>
            <a:ext cx="8686800" cy="4610735"/>
          </a:xfrm>
        </p:spPr>
        <p:txBody>
          <a:bodyPr>
            <a:normAutofit fontScale="25000" lnSpcReduction="20000"/>
          </a:bodyPr>
          <a:lstStyle/>
          <a:p>
            <a:pPr>
              <a:lnSpc>
                <a:spcPct val="150000"/>
              </a:lnSpc>
              <a:buFont typeface="Wingdings" panose="05000000000000000000" pitchFamily="2" charset="2"/>
              <a:buChar char="ü"/>
            </a:pPr>
            <a:r>
              <a:rPr lang="en-US" sz="8000" dirty="0"/>
              <a:t>Distribute to agency heads / make sure it “trickles” down to all employees, especially those who serve the public</a:t>
            </a:r>
          </a:p>
          <a:p>
            <a:pPr>
              <a:lnSpc>
                <a:spcPct val="150000"/>
              </a:lnSpc>
              <a:buFont typeface="Wingdings" panose="05000000000000000000" pitchFamily="2" charset="2"/>
              <a:buChar char="ü"/>
            </a:pPr>
            <a:r>
              <a:rPr lang="en-US" sz="8000" dirty="0"/>
              <a:t>Post copies in public spaces of public buildings, PSAs, program brochures, websites, - a variety of communication means (audio and visual)</a:t>
            </a:r>
          </a:p>
          <a:p>
            <a:pPr lvl="1">
              <a:lnSpc>
                <a:spcPct val="150000"/>
              </a:lnSpc>
              <a:buFont typeface="Wingdings" panose="05000000000000000000" pitchFamily="2" charset="2"/>
              <a:buChar char="Ø"/>
            </a:pPr>
            <a:r>
              <a:rPr lang="en-US" sz="8000" dirty="0"/>
              <a:t>Should follow the DOJ Signage 2010 Standards and your website should be fully accessible</a:t>
            </a:r>
          </a:p>
          <a:p>
            <a:pPr lvl="1">
              <a:lnSpc>
                <a:spcPct val="150000"/>
              </a:lnSpc>
              <a:buFont typeface="Wingdings" panose="05000000000000000000" pitchFamily="2" charset="2"/>
              <a:buChar char="Ø"/>
            </a:pPr>
            <a:r>
              <a:rPr lang="en-US" sz="8000" b="0" i="0" dirty="0">
                <a:solidFill>
                  <a:srgbClr val="333333"/>
                </a:solidFill>
                <a:effectLst/>
              </a:rPr>
              <a:t>Webinar on Accessible Signage (Access Board) on </a:t>
            </a:r>
            <a:r>
              <a:rPr lang="en-US" sz="8000" b="0" i="0" dirty="0">
                <a:solidFill>
                  <a:srgbClr val="FF0000"/>
                </a:solidFill>
                <a:effectLst/>
              </a:rPr>
              <a:t>Feb. 3</a:t>
            </a:r>
            <a:r>
              <a:rPr lang="en-US" sz="8000" b="0" i="0" dirty="0">
                <a:solidFill>
                  <a:srgbClr val="333333"/>
                </a:solidFill>
                <a:effectLst/>
              </a:rPr>
              <a:t>, 2022</a:t>
            </a:r>
            <a:r>
              <a:rPr lang="en-US" sz="8000" dirty="0">
                <a:solidFill>
                  <a:srgbClr val="333333"/>
                </a:solidFill>
              </a:rPr>
              <a:t> </a:t>
            </a:r>
            <a:r>
              <a:rPr lang="en-US" sz="5600" u="sng" dirty="0">
                <a:solidFill>
                  <a:srgbClr val="0563C1"/>
                </a:solidFill>
                <a:effectLst/>
                <a:ea typeface="Calibri" panose="020F0502020204030204" pitchFamily="34" charset="0"/>
                <a:hlinkClick r:id="rId3"/>
              </a:rPr>
              <a:t>www.accessibilityonline.org/ao/session/?id=110982</a:t>
            </a:r>
            <a:endParaRPr lang="en-US" sz="5600" dirty="0"/>
          </a:p>
          <a:p>
            <a:pPr>
              <a:lnSpc>
                <a:spcPct val="150000"/>
              </a:lnSpc>
              <a:buFont typeface="Wingdings" panose="05000000000000000000" pitchFamily="2" charset="2"/>
              <a:buChar char="ü"/>
            </a:pPr>
            <a:r>
              <a:rPr lang="en-US" sz="9600" dirty="0"/>
              <a:t> </a:t>
            </a:r>
            <a:r>
              <a:rPr lang="en-US" sz="8000" dirty="0"/>
              <a:t>Must make procedure available in alternative formats so that it is accessible to all people with disabilities</a:t>
            </a:r>
          </a:p>
          <a:p>
            <a:pPr>
              <a:lnSpc>
                <a:spcPct val="150000"/>
              </a:lnSpc>
              <a:buFont typeface="Wingdings" panose="05000000000000000000" pitchFamily="2" charset="2"/>
              <a:buChar char="ü"/>
            </a:pPr>
            <a:endParaRPr lang="en-US" sz="8000" dirty="0"/>
          </a:p>
        </p:txBody>
      </p:sp>
      <p:pic>
        <p:nvPicPr>
          <p:cNvPr id="7" name="Picture 6" descr="A finger on Braille ">
            <a:extLst>
              <a:ext uri="{FF2B5EF4-FFF2-40B4-BE49-F238E27FC236}">
                <a16:creationId xmlns:a16="http://schemas.microsoft.com/office/drawing/2014/main" id="{33BB3CB8-4985-4583-ACD5-F7149CCB431C}"/>
              </a:ext>
            </a:extLst>
          </p:cNvPr>
          <p:cNvPicPr>
            <a:picLocks noChangeAspect="1"/>
          </p:cNvPicPr>
          <p:nvPr/>
        </p:nvPicPr>
        <p:blipFill>
          <a:blip r:embed="rId4"/>
          <a:stretch>
            <a:fillRect/>
          </a:stretch>
        </p:blipFill>
        <p:spPr>
          <a:xfrm>
            <a:off x="707823" y="5883969"/>
            <a:ext cx="1096326" cy="726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A computer key with the symbol of a wheelchair user">
            <a:extLst>
              <a:ext uri="{FF2B5EF4-FFF2-40B4-BE49-F238E27FC236}">
                <a16:creationId xmlns:a16="http://schemas.microsoft.com/office/drawing/2014/main" id="{04022911-9779-4BBE-8180-7DA743A20D8E}"/>
              </a:ext>
            </a:extLst>
          </p:cNvPr>
          <p:cNvPicPr>
            <a:picLocks noChangeAspect="1"/>
          </p:cNvPicPr>
          <p:nvPr/>
        </p:nvPicPr>
        <p:blipFill>
          <a:blip r:embed="rId5"/>
          <a:stretch>
            <a:fillRect/>
          </a:stretch>
        </p:blipFill>
        <p:spPr>
          <a:xfrm>
            <a:off x="3161564" y="5875776"/>
            <a:ext cx="1102500" cy="66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descr="Picture with very large print with a person commenting &quot;Don't you have anything larger?&quot;">
            <a:extLst>
              <a:ext uri="{FF2B5EF4-FFF2-40B4-BE49-F238E27FC236}">
                <a16:creationId xmlns:a16="http://schemas.microsoft.com/office/drawing/2014/main" id="{317DF70D-8036-4EBB-AF38-E177D191F4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160"/>
          <a:stretch/>
        </p:blipFill>
        <p:spPr>
          <a:xfrm>
            <a:off x="5442762" y="5309146"/>
            <a:ext cx="1371600" cy="13008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a:extLst>
              <a:ext uri="{FF2B5EF4-FFF2-40B4-BE49-F238E27FC236}">
                <a16:creationId xmlns:a16="http://schemas.microsoft.com/office/drawing/2014/main" id="{50B2C827-8241-D0ED-AADD-5C4007619B18}"/>
              </a:ext>
            </a:extLst>
          </p:cNvPr>
          <p:cNvSpPr>
            <a:spLocks noGrp="1"/>
          </p:cNvSpPr>
          <p:nvPr>
            <p:ph type="sldNum" sz="quarter" idx="12"/>
          </p:nvPr>
        </p:nvSpPr>
        <p:spPr/>
        <p:txBody>
          <a:bodyPr/>
          <a:lstStyle/>
          <a:p>
            <a:fld id="{2B4F0749-7BCA-453B-8A71-913191470894}" type="slidenum">
              <a:rPr lang="en-US" smtClean="0"/>
              <a:pPr/>
              <a:t>44</a:t>
            </a:fld>
            <a:endParaRPr lang="en-US" dirty="0"/>
          </a:p>
        </p:txBody>
      </p:sp>
      <p:pic>
        <p:nvPicPr>
          <p:cNvPr id="5" name="Picture 4">
            <a:extLst>
              <a:ext uri="{FF2B5EF4-FFF2-40B4-BE49-F238E27FC236}">
                <a16:creationId xmlns:a16="http://schemas.microsoft.com/office/drawing/2014/main" id="{0E452AE1-0A0E-B679-BB8E-506FBB2B6A04}"/>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664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78A0-E77E-41D6-BC14-51BABE825CA9}"/>
              </a:ext>
            </a:extLst>
          </p:cNvPr>
          <p:cNvSpPr>
            <a:spLocks noGrp="1"/>
          </p:cNvSpPr>
          <p:nvPr>
            <p:ph type="title"/>
          </p:nvPr>
        </p:nvSpPr>
        <p:spPr>
          <a:xfrm>
            <a:off x="449826" y="685800"/>
            <a:ext cx="8426245" cy="1524000"/>
          </a:xfrm>
        </p:spPr>
        <p:txBody>
          <a:bodyPr anchor="t">
            <a:noAutofit/>
          </a:bodyPr>
          <a:lstStyle/>
          <a:p>
            <a:pPr>
              <a:lnSpc>
                <a:spcPct val="115000"/>
              </a:lnSpc>
              <a:spcBef>
                <a:spcPts val="0"/>
              </a:spcBef>
            </a:pPr>
            <a:r>
              <a:rPr lang="en-US" dirty="0">
                <a:solidFill>
                  <a:schemeClr val="accent3">
                    <a:lumMod val="50000"/>
                  </a:schemeClr>
                </a:solidFill>
              </a:rPr>
              <a:t>Creating &amp; Implementing </a:t>
            </a:r>
            <a:br>
              <a:rPr lang="en-US" dirty="0">
                <a:solidFill>
                  <a:schemeClr val="accent3">
                    <a:lumMod val="50000"/>
                  </a:schemeClr>
                </a:solidFill>
              </a:rPr>
            </a:br>
            <a:r>
              <a:rPr lang="en-US" dirty="0">
                <a:solidFill>
                  <a:schemeClr val="accent3">
                    <a:lumMod val="50000"/>
                  </a:schemeClr>
                </a:solidFill>
              </a:rPr>
              <a:t>Notice of Rights &amp; Grievance Process</a:t>
            </a:r>
            <a:br>
              <a:rPr lang="en-US" sz="2400" dirty="0">
                <a:solidFill>
                  <a:schemeClr val="accent3">
                    <a:lumMod val="50000"/>
                  </a:schemeClr>
                </a:solidFill>
              </a:rPr>
            </a:br>
            <a:r>
              <a:rPr lang="en-US" sz="2000" dirty="0">
                <a:solidFill>
                  <a:srgbClr val="009999"/>
                </a:solidFill>
                <a:effectLst/>
                <a:ea typeface="Calibri" panose="020F0502020204030204" pitchFamily="34" charset="0"/>
              </a:rPr>
              <a:t>See </a:t>
            </a:r>
            <a:r>
              <a:rPr lang="en-US" sz="2000" i="1" dirty="0">
                <a:solidFill>
                  <a:srgbClr val="009999"/>
                </a:solidFill>
                <a:effectLst/>
                <a:ea typeface="Calibri" panose="020F0502020204030204" pitchFamily="34" charset="0"/>
              </a:rPr>
              <a:t>HANDOUT</a:t>
            </a:r>
            <a:endParaRPr lang="en-US" sz="2000" dirty="0">
              <a:solidFill>
                <a:srgbClr val="009999"/>
              </a:solidFill>
            </a:endParaRPr>
          </a:p>
        </p:txBody>
      </p:sp>
      <p:sp>
        <p:nvSpPr>
          <p:cNvPr id="3" name="Content Placeholder 2">
            <a:extLst>
              <a:ext uri="{FF2B5EF4-FFF2-40B4-BE49-F238E27FC236}">
                <a16:creationId xmlns:a16="http://schemas.microsoft.com/office/drawing/2014/main" id="{A0C379BD-B312-4637-B07F-52B51558C291}"/>
              </a:ext>
            </a:extLst>
          </p:cNvPr>
          <p:cNvSpPr>
            <a:spLocks noGrp="1"/>
          </p:cNvSpPr>
          <p:nvPr>
            <p:ph idx="1"/>
          </p:nvPr>
        </p:nvSpPr>
        <p:spPr>
          <a:xfrm>
            <a:off x="457200" y="2332355"/>
            <a:ext cx="8418871" cy="4389120"/>
          </a:xfrm>
        </p:spPr>
        <p:txBody>
          <a:bodyPr>
            <a:normAutofit lnSpcReduction="10000"/>
          </a:bodyPr>
          <a:lstStyle/>
          <a:p>
            <a:pPr marL="0" lvl="0" indent="0">
              <a:lnSpc>
                <a:spcPct val="150000"/>
              </a:lnSpc>
              <a:buNone/>
            </a:pPr>
            <a:r>
              <a:rPr lang="en-US" sz="2200" dirty="0"/>
              <a:t>Begin </a:t>
            </a:r>
            <a:r>
              <a:rPr lang="en-US" sz="2200" b="1" dirty="0"/>
              <a:t>thinking about </a:t>
            </a:r>
            <a:r>
              <a:rPr lang="en-US" sz="2200" dirty="0"/>
              <a:t>DOJ’s suggestions on:</a:t>
            </a:r>
          </a:p>
          <a:p>
            <a:pPr marL="457200" lvl="0" indent="-457200">
              <a:lnSpc>
                <a:spcPct val="150000"/>
              </a:lnSpc>
              <a:buFont typeface="+mj-lt"/>
              <a:buAutoNum type="arabicPeriod"/>
            </a:pPr>
            <a:r>
              <a:rPr lang="en-US" sz="2200" dirty="0"/>
              <a:t>how (including alternative means to assure access) and where a complaint may be filed;</a:t>
            </a:r>
          </a:p>
          <a:p>
            <a:pPr marL="457200" lvl="0" indent="-457200">
              <a:lnSpc>
                <a:spcPct val="150000"/>
              </a:lnSpc>
              <a:buFont typeface="+mj-lt"/>
              <a:buAutoNum type="arabicPeriod"/>
            </a:pPr>
            <a:r>
              <a:rPr lang="en-US" sz="2200" dirty="0"/>
              <a:t>time frames and processes to be followed by complainant and the Public entity;</a:t>
            </a:r>
          </a:p>
          <a:p>
            <a:pPr marL="457200" lvl="0" indent="-457200">
              <a:lnSpc>
                <a:spcPct val="150000"/>
              </a:lnSpc>
              <a:buFont typeface="+mj-lt"/>
              <a:buAutoNum type="arabicPeriod"/>
            </a:pPr>
            <a:r>
              <a:rPr lang="en-US" sz="2200" dirty="0"/>
              <a:t>appeal process;</a:t>
            </a:r>
          </a:p>
          <a:p>
            <a:pPr marL="457200" lvl="0" indent="-457200">
              <a:lnSpc>
                <a:spcPct val="150000"/>
              </a:lnSpc>
              <a:buFont typeface="+mj-lt"/>
              <a:buAutoNum type="arabicPeriod"/>
            </a:pPr>
            <a:r>
              <a:rPr lang="en-US" sz="2200" dirty="0"/>
              <a:t>how long complaint files will be retained;</a:t>
            </a:r>
          </a:p>
          <a:p>
            <a:pPr marL="457200" lvl="0" indent="-457200">
              <a:lnSpc>
                <a:spcPct val="150000"/>
              </a:lnSpc>
              <a:buFont typeface="+mj-lt"/>
              <a:buAutoNum type="arabicPeriod"/>
            </a:pPr>
            <a:r>
              <a:rPr lang="en-US" sz="2200" dirty="0"/>
              <a:t>etc.</a:t>
            </a:r>
          </a:p>
          <a:p>
            <a:pPr marL="457200" lvl="0" indent="-457200">
              <a:lnSpc>
                <a:spcPct val="150000"/>
              </a:lnSpc>
              <a:buFont typeface="+mj-lt"/>
              <a:buAutoNum type="arabicPeriod"/>
            </a:pPr>
            <a:endParaRPr lang="en-US" sz="2200" dirty="0"/>
          </a:p>
          <a:p>
            <a:pPr marL="393192" lvl="1" indent="0">
              <a:lnSpc>
                <a:spcPct val="150000"/>
              </a:lnSpc>
              <a:buNone/>
            </a:pPr>
            <a:endParaRPr lang="en-US" dirty="0"/>
          </a:p>
        </p:txBody>
      </p:sp>
      <p:sp>
        <p:nvSpPr>
          <p:cNvPr id="4" name="Slide Number Placeholder 3">
            <a:extLst>
              <a:ext uri="{FF2B5EF4-FFF2-40B4-BE49-F238E27FC236}">
                <a16:creationId xmlns:a16="http://schemas.microsoft.com/office/drawing/2014/main" id="{F653A096-0953-DFCA-A8D4-880F8E186A23}"/>
              </a:ext>
            </a:extLst>
          </p:cNvPr>
          <p:cNvSpPr>
            <a:spLocks noGrp="1"/>
          </p:cNvSpPr>
          <p:nvPr>
            <p:ph type="sldNum" sz="quarter" idx="12"/>
          </p:nvPr>
        </p:nvSpPr>
        <p:spPr/>
        <p:txBody>
          <a:bodyPr/>
          <a:lstStyle/>
          <a:p>
            <a:fld id="{2B4F0749-7BCA-453B-8A71-913191470894}" type="slidenum">
              <a:rPr lang="en-US" smtClean="0"/>
              <a:pPr/>
              <a:t>45</a:t>
            </a:fld>
            <a:endParaRPr lang="en-US" dirty="0"/>
          </a:p>
        </p:txBody>
      </p:sp>
      <p:pic>
        <p:nvPicPr>
          <p:cNvPr id="5" name="Picture 4">
            <a:extLst>
              <a:ext uri="{FF2B5EF4-FFF2-40B4-BE49-F238E27FC236}">
                <a16:creationId xmlns:a16="http://schemas.microsoft.com/office/drawing/2014/main" id="{9BCE6B22-E50F-C0D1-C271-0046F229053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963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EA0E-5067-4297-B35E-189071AE7000}"/>
              </a:ext>
            </a:extLst>
          </p:cNvPr>
          <p:cNvSpPr>
            <a:spLocks noGrp="1"/>
          </p:cNvSpPr>
          <p:nvPr>
            <p:ph type="title"/>
          </p:nvPr>
        </p:nvSpPr>
        <p:spPr>
          <a:xfrm>
            <a:off x="457200" y="849165"/>
            <a:ext cx="8229600" cy="865239"/>
          </a:xfrm>
        </p:spPr>
        <p:txBody>
          <a:bodyPr anchor="t">
            <a:noAutofit/>
          </a:bodyPr>
          <a:lstStyle/>
          <a:p>
            <a:pPr marL="0" indent="0" algn="ctr">
              <a:lnSpc>
                <a:spcPct val="90000"/>
              </a:lnSpc>
              <a:buClr>
                <a:schemeClr val="tx1"/>
              </a:buClr>
              <a:buNone/>
              <a:defRPr/>
            </a:pPr>
            <a:r>
              <a:rPr lang="en-US" altLang="en-US" sz="2500" dirty="0">
                <a:solidFill>
                  <a:srgbClr val="FF0000"/>
                </a:solidFill>
                <a:cs typeface="Times New Roman" panose="02020603050405020304" pitchFamily="18" charset="0"/>
              </a:rPr>
              <a:t>What are the consequences if the public program is inaccessible with a slow or nonresponsive complaint process?</a:t>
            </a:r>
            <a:endParaRPr lang="en-US" altLang="en-US" sz="25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B7ABF3E9-5271-4ED2-8C3F-CEEBEBA827C0}"/>
              </a:ext>
            </a:extLst>
          </p:cNvPr>
          <p:cNvSpPr>
            <a:spLocks noGrp="1"/>
          </p:cNvSpPr>
          <p:nvPr>
            <p:ph idx="1"/>
          </p:nvPr>
        </p:nvSpPr>
        <p:spPr>
          <a:xfrm>
            <a:off x="242365" y="1741134"/>
            <a:ext cx="8869680" cy="4953611"/>
          </a:xfrm>
        </p:spPr>
        <p:txBody>
          <a:bodyPr>
            <a:normAutofit/>
          </a:bodyPr>
          <a:lstStyle/>
          <a:p>
            <a:pPr>
              <a:lnSpc>
                <a:spcPct val="150000"/>
              </a:lnSpc>
              <a:buClr>
                <a:schemeClr val="accent1">
                  <a:lumMod val="60000"/>
                  <a:lumOff val="40000"/>
                </a:schemeClr>
              </a:buClr>
            </a:pPr>
            <a:r>
              <a:rPr lang="en-US" sz="1900" dirty="0"/>
              <a:t>A participation barrier can cause </a:t>
            </a:r>
            <a:r>
              <a:rPr lang="en-US" sz="1900" b="1" u="sng" dirty="0"/>
              <a:t>irreparable harm </a:t>
            </a:r>
            <a:r>
              <a:rPr lang="en-US" sz="1900" dirty="0"/>
              <a:t>to the individual with a disability and those related to them (such as a child custody case or medical benefits).</a:t>
            </a:r>
          </a:p>
          <a:p>
            <a:pPr>
              <a:lnSpc>
                <a:spcPct val="150000"/>
              </a:lnSpc>
              <a:buClr>
                <a:schemeClr val="accent1">
                  <a:lumMod val="60000"/>
                  <a:lumOff val="40000"/>
                </a:schemeClr>
              </a:buClr>
            </a:pPr>
            <a:r>
              <a:rPr lang="en-US" sz="1900" b="1" dirty="0"/>
              <a:t>To prevent lasting harm the complaint process should:</a:t>
            </a:r>
          </a:p>
          <a:p>
            <a:pPr marL="461963" lvl="1" indent="-246063">
              <a:lnSpc>
                <a:spcPct val="150000"/>
              </a:lnSpc>
              <a:buClr>
                <a:schemeClr val="accent1">
                  <a:lumMod val="60000"/>
                  <a:lumOff val="40000"/>
                </a:schemeClr>
              </a:buClr>
            </a:pPr>
            <a:r>
              <a:rPr lang="en-US" sz="1900" dirty="0"/>
              <a:t>provide a </a:t>
            </a:r>
            <a:r>
              <a:rPr lang="en-US" sz="1900" b="1" u="sng" dirty="0">
                <a:solidFill>
                  <a:srgbClr val="FF0000"/>
                </a:solidFill>
              </a:rPr>
              <a:t>prompt</a:t>
            </a:r>
            <a:r>
              <a:rPr lang="en-US" sz="1900" dirty="0"/>
              <a:t> &amp; </a:t>
            </a:r>
            <a:r>
              <a:rPr lang="en-US" sz="1900" b="1" u="sng" dirty="0">
                <a:solidFill>
                  <a:srgbClr val="FF0000"/>
                </a:solidFill>
              </a:rPr>
              <a:t>equitable</a:t>
            </a:r>
            <a:r>
              <a:rPr lang="en-US" sz="1900" b="1" dirty="0"/>
              <a:t> </a:t>
            </a:r>
            <a:r>
              <a:rPr lang="en-US" sz="1900" dirty="0"/>
              <a:t>resolution (example: 15-day window to respond to a  public complaint may be too long depending on the situation)</a:t>
            </a:r>
          </a:p>
          <a:p>
            <a:pPr marL="461963" lvl="1" indent="-246063">
              <a:lnSpc>
                <a:spcPct val="150000"/>
              </a:lnSpc>
              <a:buClr>
                <a:schemeClr val="accent1">
                  <a:lumMod val="60000"/>
                  <a:lumOff val="40000"/>
                </a:schemeClr>
              </a:buClr>
            </a:pPr>
            <a:r>
              <a:rPr lang="en-US" sz="1900" dirty="0"/>
              <a:t>include an </a:t>
            </a:r>
            <a:r>
              <a:rPr lang="en-US" sz="1900" b="1" dirty="0"/>
              <a:t>appeal procedure </a:t>
            </a:r>
            <a:r>
              <a:rPr lang="en-US" sz="1900" dirty="0"/>
              <a:t>where the complainant can easily and quickly “move up” the ladder of authority to resolve the issue</a:t>
            </a:r>
          </a:p>
          <a:p>
            <a:pPr marL="0" indent="0" algn="ctr">
              <a:lnSpc>
                <a:spcPct val="150000"/>
              </a:lnSpc>
              <a:buClr>
                <a:schemeClr val="accent1">
                  <a:lumMod val="60000"/>
                  <a:lumOff val="40000"/>
                </a:schemeClr>
              </a:buClr>
              <a:buNone/>
            </a:pPr>
            <a:r>
              <a:rPr lang="en-US" sz="300" dirty="0">
                <a:solidFill>
                  <a:schemeClr val="accent3">
                    <a:lumMod val="50000"/>
                  </a:schemeClr>
                </a:solidFill>
              </a:rPr>
              <a:t>‘</a:t>
            </a:r>
          </a:p>
          <a:p>
            <a:pPr marL="0" indent="0" algn="ctr">
              <a:lnSpc>
                <a:spcPct val="150000"/>
              </a:lnSpc>
              <a:buClr>
                <a:schemeClr val="accent1">
                  <a:lumMod val="60000"/>
                  <a:lumOff val="40000"/>
                </a:schemeClr>
              </a:buClr>
              <a:buNone/>
            </a:pPr>
            <a:r>
              <a:rPr lang="en-US" sz="1800" dirty="0">
                <a:solidFill>
                  <a:schemeClr val="accent3">
                    <a:lumMod val="50000"/>
                  </a:schemeClr>
                </a:solidFill>
              </a:rPr>
              <a:t>Having this type of procedure may also help to </a:t>
            </a:r>
            <a:r>
              <a:rPr lang="en-US" sz="1800" b="1" dirty="0">
                <a:solidFill>
                  <a:schemeClr val="accent3">
                    <a:lumMod val="50000"/>
                  </a:schemeClr>
                </a:solidFill>
              </a:rPr>
              <a:t>reduce</a:t>
            </a:r>
            <a:r>
              <a:rPr lang="en-US" sz="1800" dirty="0">
                <a:solidFill>
                  <a:schemeClr val="accent3">
                    <a:lumMod val="50000"/>
                  </a:schemeClr>
                </a:solidFill>
              </a:rPr>
              <a:t> </a:t>
            </a:r>
            <a:r>
              <a:rPr lang="en-US" sz="1800" b="1" dirty="0">
                <a:solidFill>
                  <a:schemeClr val="accent3">
                    <a:lumMod val="50000"/>
                  </a:schemeClr>
                </a:solidFill>
              </a:rPr>
              <a:t>formal grievance</a:t>
            </a:r>
            <a:r>
              <a:rPr lang="en-US" sz="1800" dirty="0">
                <a:solidFill>
                  <a:schemeClr val="accent3">
                    <a:lumMod val="50000"/>
                  </a:schemeClr>
                </a:solidFill>
              </a:rPr>
              <a:t> </a:t>
            </a:r>
          </a:p>
          <a:p>
            <a:pPr marL="0" indent="0" algn="ctr">
              <a:lnSpc>
                <a:spcPct val="150000"/>
              </a:lnSpc>
              <a:buClr>
                <a:schemeClr val="accent1">
                  <a:lumMod val="60000"/>
                  <a:lumOff val="40000"/>
                </a:schemeClr>
              </a:buClr>
              <a:buNone/>
            </a:pPr>
            <a:r>
              <a:rPr lang="en-US" sz="1800" dirty="0">
                <a:solidFill>
                  <a:schemeClr val="accent3">
                    <a:lumMod val="50000"/>
                  </a:schemeClr>
                </a:solidFill>
              </a:rPr>
              <a:t>filings with the US Dept. of Justice and/or private lawsuits.</a:t>
            </a:r>
          </a:p>
          <a:p>
            <a:endParaRPr lang="en-US" sz="2400" dirty="0"/>
          </a:p>
        </p:txBody>
      </p:sp>
      <p:sp>
        <p:nvSpPr>
          <p:cNvPr id="6" name="Slide Number Placeholder 5">
            <a:extLst>
              <a:ext uri="{FF2B5EF4-FFF2-40B4-BE49-F238E27FC236}">
                <a16:creationId xmlns:a16="http://schemas.microsoft.com/office/drawing/2014/main" id="{93D343AB-BEC8-44CF-D841-7D5B2ED6E8F9}"/>
              </a:ext>
            </a:extLst>
          </p:cNvPr>
          <p:cNvSpPr>
            <a:spLocks noGrp="1"/>
          </p:cNvSpPr>
          <p:nvPr>
            <p:ph type="sldNum" sz="quarter" idx="12"/>
          </p:nvPr>
        </p:nvSpPr>
        <p:spPr/>
        <p:txBody>
          <a:bodyPr/>
          <a:lstStyle/>
          <a:p>
            <a:fld id="{2B4F0749-7BCA-453B-8A71-913191470894}" type="slidenum">
              <a:rPr lang="en-US" smtClean="0"/>
              <a:pPr/>
              <a:t>46</a:t>
            </a:fld>
            <a:endParaRPr lang="en-US" dirty="0"/>
          </a:p>
        </p:txBody>
      </p:sp>
      <p:pic>
        <p:nvPicPr>
          <p:cNvPr id="4" name="Picture 3">
            <a:extLst>
              <a:ext uri="{FF2B5EF4-FFF2-40B4-BE49-F238E27FC236}">
                <a16:creationId xmlns:a16="http://schemas.microsoft.com/office/drawing/2014/main" id="{95EE7376-8DA2-71CF-43C6-AF7D4834CA8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562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65" y="739775"/>
            <a:ext cx="8305800" cy="1089025"/>
          </a:xfrm>
        </p:spPr>
        <p:txBody>
          <a:bodyPr anchor="t">
            <a:noAutofit/>
          </a:bodyPr>
          <a:lstStyle/>
          <a:p>
            <a:pPr algn="ctr"/>
            <a:br>
              <a:rPr lang="en-US" sz="3200" dirty="0">
                <a:solidFill>
                  <a:schemeClr val="accent3">
                    <a:lumMod val="50000"/>
                  </a:schemeClr>
                </a:solidFill>
                <a:cs typeface="Times New Roman" panose="02020603050405020304" pitchFamily="18" charset="0"/>
              </a:rPr>
            </a:br>
            <a:r>
              <a:rPr lang="en-US" sz="3200" dirty="0">
                <a:solidFill>
                  <a:schemeClr val="accent3">
                    <a:lumMod val="50000"/>
                  </a:schemeClr>
                </a:solidFill>
                <a:cs typeface="Times New Roman" panose="02020603050405020304" pitchFamily="18" charset="0"/>
              </a:rPr>
              <a:t>One More Thing To Think About</a:t>
            </a:r>
            <a:endParaRPr lang="en-US" sz="3200" b="1" dirty="0">
              <a:solidFill>
                <a:schemeClr val="accent3">
                  <a:lumMod val="50000"/>
                </a:schemeClr>
              </a:solidFill>
              <a:cs typeface="Times New Roman" panose="02020603050405020304" pitchFamily="18" charset="0"/>
            </a:endParaRPr>
          </a:p>
        </p:txBody>
      </p:sp>
      <p:sp>
        <p:nvSpPr>
          <p:cNvPr id="3" name="Content Placeholder 2"/>
          <p:cNvSpPr>
            <a:spLocks noGrp="1"/>
          </p:cNvSpPr>
          <p:nvPr>
            <p:ph idx="1"/>
          </p:nvPr>
        </p:nvSpPr>
        <p:spPr>
          <a:xfrm>
            <a:off x="603575" y="2133700"/>
            <a:ext cx="7869865" cy="4343400"/>
          </a:xfrm>
        </p:spPr>
        <p:txBody>
          <a:bodyPr>
            <a:normAutofit/>
          </a:bodyPr>
          <a:lstStyle/>
          <a:p>
            <a:pPr marL="0" indent="0">
              <a:buNone/>
            </a:pPr>
            <a:r>
              <a:rPr lang="en-US" sz="2800" b="1" dirty="0"/>
              <a:t>Should mediation be an option?</a:t>
            </a:r>
          </a:p>
          <a:p>
            <a:r>
              <a:rPr lang="en-US" dirty="0"/>
              <a:t>ADA disputes can be mediated where appropriate.</a:t>
            </a:r>
          </a:p>
          <a:p>
            <a:endParaRPr lang="en-US" dirty="0"/>
          </a:p>
          <a:p>
            <a:r>
              <a:rPr lang="en-US" sz="2000" dirty="0"/>
              <a:t>Mediators should be </a:t>
            </a:r>
          </a:p>
          <a:p>
            <a:pPr marL="285750" indent="0">
              <a:buNone/>
            </a:pPr>
            <a:r>
              <a:rPr lang="en-US" sz="2000" dirty="0"/>
              <a:t>trained in the ADA.</a:t>
            </a:r>
          </a:p>
        </p:txBody>
      </p:sp>
      <p:pic>
        <p:nvPicPr>
          <p:cNvPr id="7" name="Picture 6" descr="People sitting around a table and are thumbing their noses at each other.">
            <a:extLst>
              <a:ext uri="{FF2B5EF4-FFF2-40B4-BE49-F238E27FC236}">
                <a16:creationId xmlns:a16="http://schemas.microsoft.com/office/drawing/2014/main" id="{324B8D73-BB36-4A68-8881-CB391BC5B85F}"/>
              </a:ext>
            </a:extLst>
          </p:cNvPr>
          <p:cNvPicPr>
            <a:picLocks noChangeAspect="1"/>
          </p:cNvPicPr>
          <p:nvPr/>
        </p:nvPicPr>
        <p:blipFill>
          <a:blip r:embed="rId4"/>
          <a:stretch>
            <a:fillRect/>
          </a:stretch>
        </p:blipFill>
        <p:spPr>
          <a:xfrm>
            <a:off x="3702862" y="3207059"/>
            <a:ext cx="4602938" cy="3132085"/>
          </a:xfrm>
          <a:prstGeom prst="rect">
            <a:avLst/>
          </a:prstGeom>
        </p:spPr>
      </p:pic>
      <p:sp>
        <p:nvSpPr>
          <p:cNvPr id="4" name="Slide Number Placeholder 3">
            <a:extLst>
              <a:ext uri="{FF2B5EF4-FFF2-40B4-BE49-F238E27FC236}">
                <a16:creationId xmlns:a16="http://schemas.microsoft.com/office/drawing/2014/main" id="{9269047B-C79F-9C12-6F81-65F048FF1CC9}"/>
              </a:ext>
            </a:extLst>
          </p:cNvPr>
          <p:cNvSpPr>
            <a:spLocks noGrp="1"/>
          </p:cNvSpPr>
          <p:nvPr>
            <p:ph type="sldNum" sz="quarter" idx="12"/>
          </p:nvPr>
        </p:nvSpPr>
        <p:spPr/>
        <p:txBody>
          <a:bodyPr/>
          <a:lstStyle/>
          <a:p>
            <a:fld id="{2B4F0749-7BCA-453B-8A71-913191470894}" type="slidenum">
              <a:rPr lang="en-US" smtClean="0"/>
              <a:pPr/>
              <a:t>47</a:t>
            </a:fld>
            <a:endParaRPr lang="en-US" dirty="0"/>
          </a:p>
        </p:txBody>
      </p:sp>
      <p:pic>
        <p:nvPicPr>
          <p:cNvPr id="5" name="Picture 4">
            <a:extLst>
              <a:ext uri="{FF2B5EF4-FFF2-40B4-BE49-F238E27FC236}">
                <a16:creationId xmlns:a16="http://schemas.microsoft.com/office/drawing/2014/main" id="{6E940517-65F3-317B-B379-7226F57ED88F}"/>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39728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 grievance issues you are seeing?"/>
          <p:cNvSpPr>
            <a:spLocks noGrp="1"/>
          </p:cNvSpPr>
          <p:nvPr>
            <p:ph type="title"/>
          </p:nvPr>
        </p:nvSpPr>
        <p:spPr>
          <a:xfrm>
            <a:off x="14344" y="1166648"/>
            <a:ext cx="7809614" cy="685800"/>
          </a:xfrm>
        </p:spPr>
        <p:txBody>
          <a:bodyPr anchor="t">
            <a:noAutofit/>
          </a:bodyPr>
          <a:lstStyle/>
          <a:p>
            <a:pPr algn="ctr"/>
            <a:r>
              <a:rPr lang="en-US" sz="3200" b="1" dirty="0">
                <a:solidFill>
                  <a:srgbClr val="0070C0"/>
                </a:solidFill>
                <a:cs typeface="Times New Roman" panose="02020603050405020304" pitchFamily="18" charset="0"/>
              </a:rPr>
              <a:t>	</a:t>
            </a:r>
            <a:r>
              <a:rPr lang="en-US" sz="3200" b="1" dirty="0">
                <a:solidFill>
                  <a:schemeClr val="accent3">
                    <a:lumMod val="50000"/>
                  </a:schemeClr>
                </a:solidFill>
              </a:rPr>
              <a:t>What grievance issues you are seeing?</a:t>
            </a:r>
            <a:br>
              <a:rPr lang="en-US" sz="3200" b="1" dirty="0">
                <a:solidFill>
                  <a:schemeClr val="accent3">
                    <a:lumMod val="50000"/>
                  </a:schemeClr>
                </a:solidFill>
              </a:rPr>
            </a:br>
            <a:endParaRPr lang="en-US" sz="3200" b="1" dirty="0">
              <a:solidFill>
                <a:srgbClr val="0070C0"/>
              </a:solidFill>
              <a:cs typeface="Times New Roman" panose="02020603050405020304" pitchFamily="18" charset="0"/>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838200" y="1852448"/>
            <a:ext cx="7315200" cy="3838904"/>
          </a:xfrm>
        </p:spPr>
        <p:txBody>
          <a:bodyPr>
            <a:normAutofit/>
          </a:bodyPr>
          <a:lstStyle/>
          <a:p>
            <a:pPr marL="0" indent="0">
              <a:buNone/>
            </a:pPr>
            <a:endParaRPr lang="en-US" dirty="0"/>
          </a:p>
          <a:p>
            <a:pPr marL="0" indent="0">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p:txBody>
      </p:sp>
      <p:pic>
        <p:nvPicPr>
          <p:cNvPr id="6" name="Picture 5" descr="An angry stick figure mob with a pitch fork and torches.">
            <a:extLst>
              <a:ext uri="{FF2B5EF4-FFF2-40B4-BE49-F238E27FC236}">
                <a16:creationId xmlns:a16="http://schemas.microsoft.com/office/drawing/2014/main" id="{17B8399C-0861-41F0-B53E-DA94F979C6FC}"/>
              </a:ext>
            </a:extLst>
          </p:cNvPr>
          <p:cNvPicPr>
            <a:picLocks noChangeAspect="1"/>
          </p:cNvPicPr>
          <p:nvPr/>
        </p:nvPicPr>
        <p:blipFill>
          <a:blip r:embed="rId4"/>
          <a:stretch>
            <a:fillRect/>
          </a:stretch>
        </p:blipFill>
        <p:spPr>
          <a:xfrm>
            <a:off x="1905000" y="2033625"/>
            <a:ext cx="4862025" cy="3476550"/>
          </a:xfrm>
          <a:prstGeom prst="rect">
            <a:avLst/>
          </a:prstGeom>
        </p:spPr>
      </p:pic>
      <p:sp>
        <p:nvSpPr>
          <p:cNvPr id="4" name="Slide Number Placeholder 3">
            <a:extLst>
              <a:ext uri="{FF2B5EF4-FFF2-40B4-BE49-F238E27FC236}">
                <a16:creationId xmlns:a16="http://schemas.microsoft.com/office/drawing/2014/main" id="{25F00172-9349-C67B-EFD0-96A937C2774E}"/>
              </a:ext>
            </a:extLst>
          </p:cNvPr>
          <p:cNvSpPr>
            <a:spLocks noGrp="1"/>
          </p:cNvSpPr>
          <p:nvPr>
            <p:ph type="sldNum" sz="quarter" idx="12"/>
          </p:nvPr>
        </p:nvSpPr>
        <p:spPr/>
        <p:txBody>
          <a:bodyPr/>
          <a:lstStyle/>
          <a:p>
            <a:fld id="{2B4F0749-7BCA-453B-8A71-913191470894}" type="slidenum">
              <a:rPr lang="en-US" smtClean="0"/>
              <a:pPr/>
              <a:t>48</a:t>
            </a:fld>
            <a:endParaRPr lang="en-US" dirty="0"/>
          </a:p>
        </p:txBody>
      </p:sp>
      <p:pic>
        <p:nvPicPr>
          <p:cNvPr id="5" name="Picture 4">
            <a:extLst>
              <a:ext uri="{FF2B5EF4-FFF2-40B4-BE49-F238E27FC236}">
                <a16:creationId xmlns:a16="http://schemas.microsoft.com/office/drawing/2014/main" id="{F76A23F4-0D92-4B8A-A2EB-0558E5D1918F}"/>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63198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42" y="762000"/>
            <a:ext cx="8229600" cy="1143000"/>
          </a:xfrm>
        </p:spPr>
        <p:txBody>
          <a:bodyPr>
            <a:normAutofit/>
          </a:bodyPr>
          <a:lstStyle/>
          <a:p>
            <a:r>
              <a:rPr lang="en-US" b="1" dirty="0">
                <a:cs typeface="Times New Roman" panose="02020603050405020304" pitchFamily="18" charset="0"/>
              </a:rPr>
              <a:t>Americans With Disability Act </a:t>
            </a:r>
            <a:r>
              <a:rPr lang="en-US" sz="1200" b="1" dirty="0">
                <a:cs typeface="Times New Roman" panose="02020603050405020304" pitchFamily="18" charset="0"/>
              </a:rPr>
              <a:t>(4)</a:t>
            </a:r>
          </a:p>
        </p:txBody>
      </p:sp>
      <p:sp>
        <p:nvSpPr>
          <p:cNvPr id="5" name="Rectangle 3"/>
          <p:cNvSpPr>
            <a:spLocks noGrp="1" noChangeArrowheads="1"/>
          </p:cNvSpPr>
          <p:nvPr>
            <p:ph idx="1"/>
          </p:nvPr>
        </p:nvSpPr>
        <p:spPr>
          <a:xfrm>
            <a:off x="454742" y="2498725"/>
            <a:ext cx="8456578" cy="3276600"/>
          </a:xfrm>
        </p:spPr>
        <p:txBody>
          <a:bodyPr>
            <a:noAutofit/>
          </a:bodyPr>
          <a:lstStyle/>
          <a:p>
            <a:pPr marL="0" indent="0" algn="ctr">
              <a:lnSpc>
                <a:spcPct val="80000"/>
              </a:lnSpc>
              <a:spcBef>
                <a:spcPts val="0"/>
              </a:spcBef>
              <a:buNone/>
            </a:pPr>
            <a:r>
              <a:rPr lang="en-US" altLang="en-US" sz="4400" b="1" dirty="0">
                <a:cs typeface="Times New Roman" panose="02020603050405020304" pitchFamily="18" charset="0"/>
              </a:rPr>
              <a:t>Role of the ADA Coordinator</a:t>
            </a:r>
          </a:p>
          <a:p>
            <a:pPr marL="0" indent="0" algn="ctr">
              <a:lnSpc>
                <a:spcPct val="80000"/>
              </a:lnSpc>
              <a:spcBef>
                <a:spcPts val="0"/>
              </a:spcBef>
              <a:buNone/>
            </a:pPr>
            <a:r>
              <a:rPr lang="en-US" altLang="en-US" sz="3200" b="1" dirty="0">
                <a:cs typeface="Times New Roman" panose="02020603050405020304" pitchFamily="18" charset="0"/>
              </a:rPr>
              <a:t>Overview</a:t>
            </a:r>
          </a:p>
          <a:p>
            <a:pPr marL="0" indent="0" algn="ctr">
              <a:lnSpc>
                <a:spcPct val="80000"/>
              </a:lnSpc>
              <a:spcBef>
                <a:spcPts val="0"/>
              </a:spcBef>
              <a:buNone/>
            </a:pPr>
            <a:endParaRPr lang="en-US" altLang="en-US" sz="4400" b="1" dirty="0">
              <a:cs typeface="Times New Roman" panose="02020603050405020304" pitchFamily="18" charset="0"/>
            </a:endParaRPr>
          </a:p>
          <a:p>
            <a:pPr marL="0" indent="0" algn="ctr">
              <a:lnSpc>
                <a:spcPct val="80000"/>
              </a:lnSpc>
              <a:spcBef>
                <a:spcPts val="0"/>
              </a:spcBef>
              <a:buNone/>
            </a:pPr>
            <a:r>
              <a:rPr lang="en-US" sz="3000" b="1" dirty="0">
                <a:ea typeface="+mn-ea"/>
                <a:hlinkClick r:id="rId3"/>
              </a:rPr>
              <a:t>www.adaactionguide.org/</a:t>
            </a:r>
            <a:endParaRPr lang="en-US" sz="3000" b="1" dirty="0">
              <a:ea typeface="+mn-ea"/>
            </a:endParaRPr>
          </a:p>
          <a:p>
            <a:pPr marL="0" indent="0" algn="ctr">
              <a:lnSpc>
                <a:spcPct val="80000"/>
              </a:lnSpc>
              <a:spcBef>
                <a:spcPts val="0"/>
              </a:spcBef>
              <a:buNone/>
            </a:pPr>
            <a:endParaRPr lang="en-US" altLang="en-US" sz="4400" b="1" dirty="0">
              <a:cs typeface="Times New Roman" panose="02020603050405020304" pitchFamily="18" charset="0"/>
            </a:endParaRPr>
          </a:p>
          <a:p>
            <a:pPr marL="0" indent="0">
              <a:lnSpc>
                <a:spcPct val="80000"/>
              </a:lnSpc>
              <a:spcBef>
                <a:spcPts val="0"/>
              </a:spcBef>
              <a:buNone/>
            </a:pPr>
            <a:r>
              <a:rPr lang="en-US" altLang="en-US" sz="2000" dirty="0">
                <a:cs typeface="Times New Roman" panose="02020603050405020304" pitchFamily="18" charset="0"/>
              </a:rPr>
              <a:t>Thank you to </a:t>
            </a:r>
            <a:r>
              <a:rPr lang="en-US" sz="2000" dirty="0">
                <a:ea typeface="+mn-ea"/>
              </a:rPr>
              <a:t>Mike Edwards, Great Plains ADA Center, for sharing his presentation information that is found in parts of this section.</a:t>
            </a:r>
          </a:p>
          <a:p>
            <a:pPr marL="0" indent="0" algn="ctr">
              <a:lnSpc>
                <a:spcPct val="80000"/>
              </a:lnSpc>
              <a:buNone/>
            </a:pPr>
            <a:endParaRPr lang="en-US" altLang="en-US" sz="4400" b="1" dirty="0">
              <a:cs typeface="Times New Roman" panose="02020603050405020304" pitchFamily="18" charset="0"/>
            </a:endParaRPr>
          </a:p>
          <a:p>
            <a:pPr marL="0" indent="0" algn="ctr">
              <a:lnSpc>
                <a:spcPct val="80000"/>
              </a:lnSpc>
              <a:buNone/>
            </a:pPr>
            <a:endParaRPr lang="en-US" altLang="en-US" sz="4400" dirty="0">
              <a:cs typeface="Times New Roman" panose="02020603050405020304" pitchFamily="18" charset="0"/>
            </a:endParaRPr>
          </a:p>
          <a:p>
            <a:pPr algn="ctr">
              <a:lnSpc>
                <a:spcPct val="80000"/>
              </a:lnSpc>
            </a:pPr>
            <a:endParaRPr lang="en-US" altLang="en-US" sz="4400" b="1" dirty="0">
              <a:solidFill>
                <a:srgbClr val="00CC00"/>
              </a:solidFill>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3ABC5568-3844-4AF9-9ACF-AE3432C62AE6}" type="slidenum">
              <a:rPr lang="en-US" smtClean="0"/>
              <a:pPr>
                <a:defRPr/>
              </a:pPr>
              <a:t>49</a:t>
            </a:fld>
            <a:endParaRPr lang="en-US" dirty="0"/>
          </a:p>
        </p:txBody>
      </p:sp>
      <p:pic>
        <p:nvPicPr>
          <p:cNvPr id="4" name="Picture 3">
            <a:extLst>
              <a:ext uri="{FF2B5EF4-FFF2-40B4-BE49-F238E27FC236}">
                <a16:creationId xmlns:a16="http://schemas.microsoft.com/office/drawing/2014/main" id="{BAEA6605-AFC2-E997-7CCE-A43E23955DE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17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326923" y="972267"/>
            <a:ext cx="8229600" cy="1058874"/>
          </a:xfrm>
        </p:spPr>
        <p:txBody>
          <a:bodyPr anchor="t">
            <a:noAutofit/>
          </a:bodyPr>
          <a:lstStyle/>
          <a:p>
            <a:r>
              <a:rPr lang="en-US" altLang="en-US" sz="2500" b="1" dirty="0">
                <a:cs typeface="Times New Roman" panose="02020603050405020304" pitchFamily="18" charset="0"/>
              </a:rPr>
              <a:t>Dept. of Justice’s </a:t>
            </a:r>
            <a:br>
              <a:rPr lang="en-US" altLang="en-US" b="1" dirty="0">
                <a:cs typeface="Times New Roman" panose="02020603050405020304" pitchFamily="18" charset="0"/>
              </a:rPr>
            </a:br>
            <a:r>
              <a:rPr lang="en-US" altLang="en-US" b="1" dirty="0">
                <a:cs typeface="Times New Roman" panose="02020603050405020304" pitchFamily="18" charset="0"/>
              </a:rPr>
              <a:t>Definition of Disability</a:t>
            </a:r>
          </a:p>
        </p:txBody>
      </p:sp>
      <p:sp>
        <p:nvSpPr>
          <p:cNvPr id="26628" name="Rectangle 3"/>
          <p:cNvSpPr>
            <a:spLocks noGrp="1" noChangeArrowheads="1"/>
          </p:cNvSpPr>
          <p:nvPr>
            <p:ph idx="1"/>
          </p:nvPr>
        </p:nvSpPr>
        <p:spPr>
          <a:xfrm>
            <a:off x="555523" y="2057400"/>
            <a:ext cx="7772400" cy="3825875"/>
          </a:xfrm>
        </p:spPr>
        <p:txBody>
          <a:bodyPr>
            <a:noAutofit/>
          </a:bodyPr>
          <a:lstStyle/>
          <a:p>
            <a:pPr marL="0" indent="0">
              <a:lnSpc>
                <a:spcPct val="150000"/>
              </a:lnSpc>
              <a:buNone/>
              <a:defRPr/>
            </a:pPr>
            <a:r>
              <a:rPr lang="en-US" sz="2200" dirty="0"/>
              <a:t>DOJ’s regulations are consistent with the corresponding provisions in the ADA Title I – Employment regulation to ensure that the definition of "disability" is interpreted consistently.</a:t>
            </a:r>
          </a:p>
          <a:p>
            <a:pPr>
              <a:lnSpc>
                <a:spcPct val="150000"/>
              </a:lnSpc>
              <a:defRPr/>
            </a:pPr>
            <a:r>
              <a:rPr lang="en-US" sz="2200" dirty="0"/>
              <a:t>“</a:t>
            </a:r>
            <a:r>
              <a:rPr lang="en-US" sz="2200" i="1" dirty="0"/>
              <a:t>Questions and Answers about the Department of Justice’s Final Rule Implementing the ADA Amendments Act of 2008</a:t>
            </a:r>
            <a:r>
              <a:rPr lang="en-US" sz="2200" dirty="0"/>
              <a:t>”</a:t>
            </a:r>
          </a:p>
          <a:p>
            <a:pPr lvl="1">
              <a:lnSpc>
                <a:spcPct val="150000"/>
              </a:lnSpc>
              <a:defRPr/>
            </a:pPr>
            <a:r>
              <a:rPr lang="en-US" sz="2000" u="sng" dirty="0">
                <a:hlinkClick r:id="rId3"/>
              </a:rPr>
              <a:t>www.ada.gov/regs2016/adaaa_qa.html</a:t>
            </a:r>
            <a:r>
              <a:rPr lang="en-US" sz="2000" b="1" u="sng" dirty="0">
                <a:latin typeface="Times New Roman" panose="02020603050405020304" pitchFamily="18" charset="0"/>
                <a:cs typeface="Times New Roman" panose="02020603050405020304" pitchFamily="18" charset="0"/>
              </a:rPr>
              <a:t> </a:t>
            </a:r>
            <a:endParaRPr lang="en-US" sz="2000" u="sng" dirty="0"/>
          </a:p>
        </p:txBody>
      </p:sp>
      <p:sp>
        <p:nvSpPr>
          <p:cNvPr id="3" name="Slide Number Placeholder 2">
            <a:extLst>
              <a:ext uri="{FF2B5EF4-FFF2-40B4-BE49-F238E27FC236}">
                <a16:creationId xmlns:a16="http://schemas.microsoft.com/office/drawing/2014/main" id="{A97DF21F-E825-7C46-CEC5-3B8E3E15A1AF}"/>
              </a:ext>
            </a:extLst>
          </p:cNvPr>
          <p:cNvSpPr>
            <a:spLocks noGrp="1"/>
          </p:cNvSpPr>
          <p:nvPr>
            <p:ph type="sldNum" sz="quarter" idx="12"/>
          </p:nvPr>
        </p:nvSpPr>
        <p:spPr/>
        <p:txBody>
          <a:bodyPr/>
          <a:lstStyle/>
          <a:p>
            <a:fld id="{2B4F0749-7BCA-453B-8A71-913191470894}" type="slidenum">
              <a:rPr lang="en-US" smtClean="0"/>
              <a:pPr/>
              <a:t>5</a:t>
            </a:fld>
            <a:endParaRPr lang="en-US" dirty="0"/>
          </a:p>
        </p:txBody>
      </p:sp>
      <p:pic>
        <p:nvPicPr>
          <p:cNvPr id="2" name="Picture 1">
            <a:extLst>
              <a:ext uri="{FF2B5EF4-FFF2-40B4-BE49-F238E27FC236}">
                <a16:creationId xmlns:a16="http://schemas.microsoft.com/office/drawing/2014/main" id="{E1CA365C-B809-3A6A-4396-4CB632A9206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574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06977"/>
            <a:ext cx="7024744" cy="551395"/>
          </a:xfrm>
        </p:spPr>
        <p:txBody>
          <a:bodyPr anchor="t">
            <a:no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28 C.F.R.</a:t>
            </a:r>
            <a:r>
              <a:rPr lang="en-US" dirty="0">
                <a:solidFill>
                  <a:schemeClr val="accent3">
                    <a:lumMod val="50000"/>
                  </a:schemeClr>
                </a:solidFill>
                <a:latin typeface="Arial" pitchFamily="34" charset="0"/>
                <a:cs typeface="Arial" pitchFamily="34" charset="0"/>
              </a:rPr>
              <a:t> </a:t>
            </a:r>
            <a:r>
              <a:rPr lang="en-US" sz="3200" dirty="0">
                <a:solidFill>
                  <a:schemeClr val="accent3">
                    <a:lumMod val="50000"/>
                  </a:schemeClr>
                </a:solidFill>
              </a:rPr>
              <a:t>§ 35.107 = ADA Coordinator </a:t>
            </a:r>
          </a:p>
        </p:txBody>
      </p:sp>
      <p:sp>
        <p:nvSpPr>
          <p:cNvPr id="3" name="Content Placeholder 2"/>
          <p:cNvSpPr>
            <a:spLocks noGrp="1"/>
          </p:cNvSpPr>
          <p:nvPr>
            <p:ph idx="1"/>
          </p:nvPr>
        </p:nvSpPr>
        <p:spPr>
          <a:xfrm>
            <a:off x="457200" y="1524000"/>
            <a:ext cx="8077200" cy="4908550"/>
          </a:xfrm>
        </p:spPr>
        <p:txBody>
          <a:bodyPr>
            <a:normAutofit/>
          </a:bodyPr>
          <a:lstStyle/>
          <a:p>
            <a:pPr marL="0" indent="0">
              <a:lnSpc>
                <a:spcPct val="150000"/>
              </a:lnSpc>
              <a:buNone/>
            </a:pPr>
            <a:r>
              <a:rPr lang="en-US" sz="2000" b="1" dirty="0"/>
              <a:t>(a) </a:t>
            </a:r>
            <a:r>
              <a:rPr lang="en-US" sz="2000" b="1" i="1" dirty="0"/>
              <a:t>Designation of responsible employee.</a:t>
            </a:r>
            <a:r>
              <a:rPr lang="en-US" sz="2000" b="1" dirty="0"/>
              <a:t> </a:t>
            </a:r>
          </a:p>
          <a:p>
            <a:pPr marL="0" indent="0">
              <a:lnSpc>
                <a:spcPct val="150000"/>
              </a:lnSpc>
              <a:buNone/>
            </a:pPr>
            <a:r>
              <a:rPr lang="en-US" sz="2000" dirty="0"/>
              <a:t>A public entity that </a:t>
            </a:r>
            <a:r>
              <a:rPr lang="en-US" sz="2000" b="1" u="sng" dirty="0"/>
              <a:t>employs 50 or more persons</a:t>
            </a:r>
            <a:r>
              <a:rPr lang="en-US" sz="2000" b="1" dirty="0"/>
              <a:t> </a:t>
            </a:r>
            <a:r>
              <a:rPr lang="en-US" sz="2000" dirty="0"/>
              <a:t>shall designate at least one employee to </a:t>
            </a:r>
            <a:r>
              <a:rPr lang="en-US" sz="2000" b="1" u="sng" dirty="0"/>
              <a:t>coordinate its efforts to comply with and carry out its responsibilities </a:t>
            </a:r>
            <a:r>
              <a:rPr lang="en-US" sz="2000" dirty="0"/>
              <a:t>under this part, </a:t>
            </a:r>
            <a:r>
              <a:rPr lang="en-US" sz="2000" b="1" u="sng" dirty="0"/>
              <a:t>including</a:t>
            </a:r>
            <a:r>
              <a:rPr lang="en-US" sz="2000" b="1" dirty="0"/>
              <a:t> </a:t>
            </a:r>
            <a:r>
              <a:rPr lang="en-US" sz="2000" b="1" u="sng" dirty="0"/>
              <a:t>any investigation of any complaint</a:t>
            </a:r>
            <a:r>
              <a:rPr lang="en-US" sz="2000" dirty="0"/>
              <a:t> communicated to it alleging its noncompliance with this part or alleging any actions that would be prohibited by this part. </a:t>
            </a:r>
          </a:p>
          <a:p>
            <a:pPr marL="0" indent="0">
              <a:lnSpc>
                <a:spcPct val="150000"/>
              </a:lnSpc>
              <a:buNone/>
            </a:pPr>
            <a:r>
              <a:rPr lang="en-US" sz="2000" dirty="0"/>
              <a:t>The public entity shall </a:t>
            </a:r>
            <a:r>
              <a:rPr lang="en-US" sz="2000" u="sng" dirty="0"/>
              <a:t>make available</a:t>
            </a:r>
            <a:r>
              <a:rPr lang="en-US" sz="2000" dirty="0"/>
              <a:t> to all interested individuals the </a:t>
            </a:r>
            <a:r>
              <a:rPr lang="en-US" sz="2000" b="1" u="sng" dirty="0"/>
              <a:t>name, office address, and telephone number </a:t>
            </a:r>
            <a:r>
              <a:rPr lang="en-US" sz="2000" dirty="0"/>
              <a:t>of the employee or employees designated pursuant to this paragraph.</a:t>
            </a:r>
          </a:p>
          <a:p>
            <a:pPr marL="0" indent="0" algn="ctr">
              <a:lnSpc>
                <a:spcPct val="150000"/>
              </a:lnSpc>
              <a:buNone/>
            </a:pPr>
            <a:endParaRPr lang="en-US" sz="500" dirty="0"/>
          </a:p>
          <a:p>
            <a:pPr marL="0" indent="0" algn="ctr">
              <a:lnSpc>
                <a:spcPct val="150000"/>
              </a:lnSpc>
              <a:buNone/>
            </a:pPr>
            <a:r>
              <a:rPr lang="en-US" sz="2000" dirty="0"/>
              <a:t>(emphasis is trainer’s)</a:t>
            </a:r>
          </a:p>
          <a:p>
            <a:pPr marL="0" indent="0">
              <a:lnSpc>
                <a:spcPct val="150000"/>
              </a:lnSpc>
              <a:buNone/>
            </a:pPr>
            <a:endParaRPr lang="en-US" sz="1000" dirty="0"/>
          </a:p>
          <a:p>
            <a:pPr marL="68580" indent="0">
              <a:buNone/>
            </a:pPr>
            <a:endParaRPr lang="en-US" dirty="0"/>
          </a:p>
        </p:txBody>
      </p:sp>
      <p:sp>
        <p:nvSpPr>
          <p:cNvPr id="4" name="Slide Number Placeholder 3">
            <a:extLst>
              <a:ext uri="{FF2B5EF4-FFF2-40B4-BE49-F238E27FC236}">
                <a16:creationId xmlns:a16="http://schemas.microsoft.com/office/drawing/2014/main" id="{EE281018-D8C7-8851-9746-7704B5043CB7}"/>
              </a:ext>
            </a:extLst>
          </p:cNvPr>
          <p:cNvSpPr>
            <a:spLocks noGrp="1"/>
          </p:cNvSpPr>
          <p:nvPr>
            <p:ph type="sldNum" sz="quarter" idx="12"/>
          </p:nvPr>
        </p:nvSpPr>
        <p:spPr/>
        <p:txBody>
          <a:bodyPr/>
          <a:lstStyle/>
          <a:p>
            <a:fld id="{2B4F0749-7BCA-453B-8A71-913191470894}" type="slidenum">
              <a:rPr lang="en-US" smtClean="0"/>
              <a:pPr/>
              <a:t>50</a:t>
            </a:fld>
            <a:endParaRPr lang="en-US" dirty="0"/>
          </a:p>
        </p:txBody>
      </p:sp>
      <p:pic>
        <p:nvPicPr>
          <p:cNvPr id="5" name="Picture 4">
            <a:extLst>
              <a:ext uri="{FF2B5EF4-FFF2-40B4-BE49-F238E27FC236}">
                <a16:creationId xmlns:a16="http://schemas.microsoft.com/office/drawing/2014/main" id="{39F729F9-3678-751F-CA86-9695A0D6C3B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846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71" y="813928"/>
            <a:ext cx="8229600" cy="734098"/>
          </a:xfrm>
        </p:spPr>
        <p:txBody>
          <a:bodyPr anchor="t">
            <a:normAutofit/>
          </a:bodyPr>
          <a:lstStyle/>
          <a:p>
            <a:r>
              <a:rPr lang="en-US" sz="3200" b="1" dirty="0">
                <a:solidFill>
                  <a:schemeClr val="accent3">
                    <a:lumMod val="50000"/>
                  </a:schemeClr>
                </a:solidFill>
                <a:cs typeface="Times New Roman" panose="02020603050405020304" pitchFamily="18" charset="0"/>
              </a:rPr>
              <a:t>Who is this Designated Employee?</a:t>
            </a:r>
          </a:p>
        </p:txBody>
      </p:sp>
      <p:sp>
        <p:nvSpPr>
          <p:cNvPr id="3" name="Content Placeholder 2"/>
          <p:cNvSpPr>
            <a:spLocks noGrp="1"/>
          </p:cNvSpPr>
          <p:nvPr>
            <p:ph idx="1"/>
          </p:nvPr>
        </p:nvSpPr>
        <p:spPr>
          <a:xfrm>
            <a:off x="447675" y="1447800"/>
            <a:ext cx="8563897" cy="5175372"/>
          </a:xfrm>
        </p:spPr>
        <p:txBody>
          <a:bodyPr>
            <a:noAutofit/>
          </a:bodyPr>
          <a:lstStyle/>
          <a:p>
            <a:pPr marL="0">
              <a:lnSpc>
                <a:spcPct val="150000"/>
              </a:lnSpc>
              <a:spcBef>
                <a:spcPts val="0"/>
              </a:spcBef>
            </a:pPr>
            <a:r>
              <a:rPr lang="en-US" sz="2000" dirty="0">
                <a:ea typeface="Calibri" panose="020F0502020204030204" pitchFamily="34" charset="0"/>
              </a:rPr>
              <a:t>T</a:t>
            </a:r>
            <a:r>
              <a:rPr lang="en-US" sz="2000" dirty="0">
                <a:effectLst/>
                <a:ea typeface="Calibri" panose="020F0502020204030204" pitchFamily="34" charset="0"/>
              </a:rPr>
              <a:t>he term used in the </a:t>
            </a:r>
            <a:r>
              <a:rPr lang="en-US" sz="2000" b="1" dirty="0">
                <a:effectLst/>
                <a:ea typeface="Calibri" panose="020F0502020204030204" pitchFamily="34" charset="0"/>
              </a:rPr>
              <a:t>Title II Regulations</a:t>
            </a:r>
            <a:r>
              <a:rPr lang="en-US" sz="2000" dirty="0">
                <a:effectLst/>
                <a:ea typeface="Calibri" panose="020F0502020204030204" pitchFamily="34" charset="0"/>
              </a:rPr>
              <a:t>, and the</a:t>
            </a:r>
            <a:r>
              <a:rPr lang="en-US" sz="2000" b="1" dirty="0">
                <a:effectLst/>
                <a:ea typeface="Calibri" panose="020F0502020204030204" pitchFamily="34" charset="0"/>
              </a:rPr>
              <a:t> Title II Technical Assistance Manual</a:t>
            </a:r>
            <a:r>
              <a:rPr lang="en-US" sz="2000" dirty="0">
                <a:effectLst/>
                <a:ea typeface="Calibri" panose="020F0502020204030204" pitchFamily="34" charset="0"/>
              </a:rPr>
              <a:t> is “</a:t>
            </a:r>
            <a:r>
              <a:rPr lang="en-US" sz="2000" b="1" dirty="0">
                <a:solidFill>
                  <a:srgbClr val="000099"/>
                </a:solidFill>
                <a:effectLst/>
                <a:ea typeface="Calibri" panose="020F0502020204030204" pitchFamily="34" charset="0"/>
              </a:rPr>
              <a:t>Designated Employee(</a:t>
            </a:r>
            <a:r>
              <a:rPr lang="en-US" sz="2000" b="1" dirty="0">
                <a:solidFill>
                  <a:srgbClr val="FF0000"/>
                </a:solidFill>
                <a:effectLst/>
                <a:ea typeface="Calibri" panose="020F0502020204030204" pitchFamily="34" charset="0"/>
              </a:rPr>
              <a:t>s</a:t>
            </a:r>
            <a:r>
              <a:rPr lang="en-US" sz="2000" b="1" dirty="0">
                <a:solidFill>
                  <a:srgbClr val="000099"/>
                </a:solidFill>
                <a:effectLst/>
                <a:ea typeface="Calibri" panose="020F0502020204030204" pitchFamily="34" charset="0"/>
              </a:rPr>
              <a:t>)</a:t>
            </a:r>
            <a:r>
              <a:rPr lang="en-US" sz="2000" dirty="0">
                <a:solidFill>
                  <a:srgbClr val="000099"/>
                </a:solidFill>
                <a:effectLst/>
                <a:ea typeface="Calibri" panose="020F0502020204030204" pitchFamily="34" charset="0"/>
              </a:rPr>
              <a:t>”.</a:t>
            </a:r>
          </a:p>
          <a:p>
            <a:pPr marL="0" marR="0">
              <a:lnSpc>
                <a:spcPct val="150000"/>
              </a:lnSpc>
              <a:spcBef>
                <a:spcPts val="0"/>
              </a:spcBef>
              <a:spcAft>
                <a:spcPts val="0"/>
              </a:spcAft>
            </a:pPr>
            <a:r>
              <a:rPr lang="en-US" sz="2000" dirty="0">
                <a:ea typeface="Calibri" panose="020F0502020204030204" pitchFamily="34" charset="0"/>
              </a:rPr>
              <a:t>E</a:t>
            </a:r>
            <a:r>
              <a:rPr lang="en-US" sz="2000" dirty="0">
                <a:effectLst/>
                <a:ea typeface="Calibri" panose="020F0502020204030204" pitchFamily="34" charset="0"/>
              </a:rPr>
              <a:t>ntirely the choice of the particular entity  </a:t>
            </a:r>
          </a:p>
          <a:p>
            <a:pPr marL="0" marR="0">
              <a:lnSpc>
                <a:spcPct val="150000"/>
              </a:lnSpc>
              <a:spcBef>
                <a:spcPts val="0"/>
              </a:spcBef>
              <a:spcAft>
                <a:spcPts val="0"/>
              </a:spcAft>
            </a:pPr>
            <a:r>
              <a:rPr lang="en-US" sz="2000" dirty="0">
                <a:effectLst/>
                <a:ea typeface="Calibri" panose="020F0502020204030204" pitchFamily="34" charset="0"/>
              </a:rPr>
              <a:t>Unrealistic to designate one employee for an entire state gov. - most individual state agencies should designate employee(s) within </a:t>
            </a:r>
            <a:r>
              <a:rPr lang="en-US" sz="2000" dirty="0">
                <a:ea typeface="Calibri" panose="020F0502020204030204" pitchFamily="34" charset="0"/>
              </a:rPr>
              <a:t>each dept.</a:t>
            </a:r>
          </a:p>
          <a:p>
            <a:pPr marL="0" marR="0">
              <a:lnSpc>
                <a:spcPct val="150000"/>
              </a:lnSpc>
              <a:spcBef>
                <a:spcPts val="0"/>
              </a:spcBef>
              <a:spcAft>
                <a:spcPts val="0"/>
              </a:spcAft>
            </a:pPr>
            <a:r>
              <a:rPr lang="en-US" sz="2000" dirty="0">
                <a:ea typeface="Calibri" panose="020F0502020204030204" pitchFamily="34" charset="0"/>
              </a:rPr>
              <a:t>N</a:t>
            </a:r>
            <a:r>
              <a:rPr lang="en-US" sz="2000" dirty="0">
                <a:effectLst/>
                <a:ea typeface="Calibri" panose="020F0502020204030204" pitchFamily="34" charset="0"/>
              </a:rPr>
              <a:t>ot unusual for a city to have a single ADA Coordinator for the whole municipality  </a:t>
            </a:r>
          </a:p>
          <a:p>
            <a:pPr marL="0" marR="0">
              <a:lnSpc>
                <a:spcPct val="150000"/>
              </a:lnSpc>
              <a:spcBef>
                <a:spcPts val="0"/>
              </a:spcBef>
              <a:spcAft>
                <a:spcPts val="0"/>
              </a:spcAft>
            </a:pPr>
            <a:r>
              <a:rPr lang="en-US" sz="2000" dirty="0">
                <a:ea typeface="Calibri" panose="020F0502020204030204" pitchFamily="34" charset="0"/>
              </a:rPr>
              <a:t>M</a:t>
            </a:r>
            <a:r>
              <a:rPr lang="en-US" sz="2000" dirty="0">
                <a:effectLst/>
                <a:ea typeface="Calibri" panose="020F0502020204030204" pitchFamily="34" charset="0"/>
              </a:rPr>
              <a:t>ay be several employees as designated ADA Coordinators who only work in this capacity as a small part of their job</a:t>
            </a:r>
          </a:p>
          <a:p>
            <a:pPr marL="0" marR="0">
              <a:lnSpc>
                <a:spcPct val="150000"/>
              </a:lnSpc>
              <a:spcBef>
                <a:spcPts val="0"/>
              </a:spcBef>
              <a:spcAft>
                <a:spcPts val="0"/>
              </a:spcAft>
            </a:pPr>
            <a:r>
              <a:rPr lang="en-US" sz="2000" dirty="0">
                <a:solidFill>
                  <a:srgbClr val="C00000"/>
                </a:solidFill>
                <a:ea typeface="Calibri" panose="020F0502020204030204" pitchFamily="34" charset="0"/>
              </a:rPr>
              <a:t>There are </a:t>
            </a:r>
            <a:r>
              <a:rPr lang="en-US" sz="2000" b="1" dirty="0">
                <a:solidFill>
                  <a:srgbClr val="C00000"/>
                </a:solidFill>
                <a:ea typeface="Calibri" panose="020F0502020204030204" pitchFamily="34" charset="0"/>
              </a:rPr>
              <a:t>still cases </a:t>
            </a:r>
            <a:r>
              <a:rPr lang="en-US" sz="2000" dirty="0">
                <a:solidFill>
                  <a:srgbClr val="C00000"/>
                </a:solidFill>
                <a:ea typeface="Calibri" panose="020F0502020204030204" pitchFamily="34" charset="0"/>
              </a:rPr>
              <a:t>where public entities do not have an ADA Coordinator(s).</a:t>
            </a:r>
            <a:r>
              <a:rPr lang="en-US" sz="2000" dirty="0">
                <a:solidFill>
                  <a:srgbClr val="C00000"/>
                </a:solidFill>
                <a:effectLst/>
                <a:ea typeface="Calibri" panose="020F0502020204030204" pitchFamily="34" charset="0"/>
              </a:rPr>
              <a:t> </a:t>
            </a:r>
          </a:p>
          <a:p>
            <a:pPr marL="0" marR="0" indent="0">
              <a:lnSpc>
                <a:spcPct val="115000"/>
              </a:lnSpc>
              <a:spcBef>
                <a:spcPts val="0"/>
              </a:spcBef>
              <a:spcAft>
                <a:spcPts val="0"/>
              </a:spcAft>
              <a:buNone/>
            </a:pPr>
            <a:r>
              <a:rPr lang="en-US" sz="1800" dirty="0">
                <a:effectLst/>
                <a:ea typeface="Calibri" panose="020F0502020204030204" pitchFamily="34" charset="0"/>
              </a:rPr>
              <a:t> </a:t>
            </a:r>
          </a:p>
          <a:p>
            <a:pPr>
              <a:lnSpc>
                <a:spcPct val="150000"/>
              </a:lnSpc>
            </a:pPr>
            <a:endParaRPr lang="en-US"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2E0371B-F2C0-B5EA-5312-A850F1ED00A3}"/>
              </a:ext>
            </a:extLst>
          </p:cNvPr>
          <p:cNvSpPr>
            <a:spLocks noGrp="1"/>
          </p:cNvSpPr>
          <p:nvPr>
            <p:ph type="sldNum" sz="quarter" idx="12"/>
          </p:nvPr>
        </p:nvSpPr>
        <p:spPr/>
        <p:txBody>
          <a:bodyPr/>
          <a:lstStyle/>
          <a:p>
            <a:fld id="{2B4F0749-7BCA-453B-8A71-913191470894}" type="slidenum">
              <a:rPr lang="en-US" smtClean="0"/>
              <a:pPr/>
              <a:t>51</a:t>
            </a:fld>
            <a:endParaRPr lang="en-US" dirty="0"/>
          </a:p>
        </p:txBody>
      </p:sp>
      <p:pic>
        <p:nvPicPr>
          <p:cNvPr id="6" name="Picture 5">
            <a:extLst>
              <a:ext uri="{FF2B5EF4-FFF2-40B4-BE49-F238E27FC236}">
                <a16:creationId xmlns:a16="http://schemas.microsoft.com/office/drawing/2014/main" id="{04A7B214-4803-1967-1EC7-0F0625E22B6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73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733835"/>
            <a:ext cx="8229600" cy="1066800"/>
          </a:xfrm>
        </p:spPr>
        <p:txBody>
          <a:bodyPr anchor="t">
            <a:noAutofit/>
          </a:bodyPr>
          <a:lstStyle/>
          <a:p>
            <a:r>
              <a:rPr lang="en-US" sz="3200" b="1" dirty="0">
                <a:solidFill>
                  <a:schemeClr val="accent3">
                    <a:lumMod val="50000"/>
                  </a:schemeClr>
                </a:solidFill>
                <a:effectLst/>
                <a:ea typeface="Calibri" panose="020F0502020204030204" pitchFamily="34" charset="0"/>
              </a:rPr>
              <a:t>Title II covers </a:t>
            </a:r>
            <a:r>
              <a:rPr lang="en-US" sz="3200" b="1" u="sng" dirty="0">
                <a:solidFill>
                  <a:schemeClr val="accent3">
                    <a:lumMod val="50000"/>
                  </a:schemeClr>
                </a:solidFill>
                <a:effectLst/>
                <a:ea typeface="Calibri" panose="020F0502020204030204" pitchFamily="34" charset="0"/>
              </a:rPr>
              <a:t>BOTH</a:t>
            </a:r>
            <a:r>
              <a:rPr lang="en-US" sz="3200" b="1" dirty="0">
                <a:solidFill>
                  <a:schemeClr val="accent3">
                    <a:lumMod val="50000"/>
                  </a:schemeClr>
                </a:solidFill>
                <a:effectLst/>
                <a:ea typeface="Calibri" panose="020F0502020204030204" pitchFamily="34" charset="0"/>
              </a:rPr>
              <a:t> </a:t>
            </a:r>
            <a:br>
              <a:rPr lang="en-US" sz="3200" b="1" dirty="0">
                <a:solidFill>
                  <a:schemeClr val="accent3">
                    <a:lumMod val="50000"/>
                  </a:schemeClr>
                </a:solidFill>
                <a:effectLst/>
                <a:ea typeface="Calibri" panose="020F0502020204030204" pitchFamily="34" charset="0"/>
              </a:rPr>
            </a:br>
            <a:r>
              <a:rPr lang="en-US" sz="3200" b="1" dirty="0">
                <a:solidFill>
                  <a:schemeClr val="accent3">
                    <a:lumMod val="50000"/>
                  </a:schemeClr>
                </a:solidFill>
                <a:effectLst/>
                <a:ea typeface="Calibri" panose="020F0502020204030204" pitchFamily="34" charset="0"/>
              </a:rPr>
              <a:t>Employment &amp; Services to the Public</a:t>
            </a:r>
            <a:endParaRPr lang="en-US" sz="3200" b="1" dirty="0">
              <a:solidFill>
                <a:schemeClr val="accent3">
                  <a:lumMod val="50000"/>
                </a:schemeClr>
              </a:solidFill>
              <a:cs typeface="Times New Roman" panose="02020603050405020304" pitchFamily="18" charset="0"/>
            </a:endParaRPr>
          </a:p>
        </p:txBody>
      </p:sp>
      <p:sp>
        <p:nvSpPr>
          <p:cNvPr id="3" name="Content Placeholder 2"/>
          <p:cNvSpPr>
            <a:spLocks noGrp="1"/>
          </p:cNvSpPr>
          <p:nvPr>
            <p:ph idx="1"/>
          </p:nvPr>
        </p:nvSpPr>
        <p:spPr>
          <a:xfrm>
            <a:off x="228600" y="1819685"/>
            <a:ext cx="8768396" cy="4572000"/>
          </a:xfrm>
        </p:spPr>
        <p:txBody>
          <a:bodyPr>
            <a:noAutofit/>
          </a:bodyPr>
          <a:lstStyle/>
          <a:p>
            <a:pPr marL="0" marR="0">
              <a:lnSpc>
                <a:spcPct val="150000"/>
              </a:lnSpc>
              <a:spcBef>
                <a:spcPts val="600"/>
              </a:spcBef>
              <a:spcAft>
                <a:spcPts val="0"/>
              </a:spcAft>
            </a:pPr>
            <a:r>
              <a:rPr lang="en-US" sz="2000" dirty="0">
                <a:ea typeface="Calibri" panose="020F0502020204030204" pitchFamily="34" charset="0"/>
              </a:rPr>
              <a:t>D</a:t>
            </a:r>
            <a:r>
              <a:rPr lang="en-US" sz="2000" dirty="0">
                <a:effectLst/>
                <a:ea typeface="Calibri" panose="020F0502020204030204" pitchFamily="34" charset="0"/>
              </a:rPr>
              <a:t>esignated employee</a:t>
            </a:r>
            <a:r>
              <a:rPr lang="en-US" sz="2000" b="1" dirty="0">
                <a:effectLst/>
                <a:ea typeface="Calibri" panose="020F0502020204030204" pitchFamily="34" charset="0"/>
              </a:rPr>
              <a:t>s</a:t>
            </a:r>
            <a:r>
              <a:rPr lang="en-US" sz="2000" dirty="0">
                <a:effectLst/>
                <a:ea typeface="Calibri" panose="020F0502020204030204" pitchFamily="34" charset="0"/>
              </a:rPr>
              <a:t> need to work towards efforts to comply </a:t>
            </a:r>
            <a:r>
              <a:rPr lang="en-US" sz="2000" dirty="0">
                <a:ea typeface="Calibri" panose="020F0502020204030204" pitchFamily="34" charset="0"/>
              </a:rPr>
              <a:t>with</a:t>
            </a:r>
            <a:r>
              <a:rPr lang="en-US" sz="2000" dirty="0">
                <a:effectLst/>
                <a:ea typeface="Calibri" panose="020F0502020204030204" pitchFamily="34" charset="0"/>
              </a:rPr>
              <a:t> </a:t>
            </a:r>
            <a:r>
              <a:rPr lang="en-US" sz="2000" b="1" dirty="0">
                <a:effectLst/>
                <a:ea typeface="Calibri" panose="020F0502020204030204" pitchFamily="34" charset="0"/>
              </a:rPr>
              <a:t>both!</a:t>
            </a:r>
            <a:r>
              <a:rPr lang="en-US" sz="2000" dirty="0">
                <a:effectLst/>
                <a:ea typeface="Calibri" panose="020F0502020204030204" pitchFamily="34" charset="0"/>
              </a:rPr>
              <a:t> </a:t>
            </a:r>
          </a:p>
          <a:p>
            <a:pPr marL="0" marR="0">
              <a:lnSpc>
                <a:spcPct val="150000"/>
              </a:lnSpc>
              <a:spcBef>
                <a:spcPts val="600"/>
              </a:spcBef>
              <a:spcAft>
                <a:spcPts val="0"/>
              </a:spcAft>
            </a:pPr>
            <a:r>
              <a:rPr lang="en-US" sz="2000" dirty="0">
                <a:effectLst/>
                <a:ea typeface="Calibri" panose="020F0502020204030204" pitchFamily="34" charset="0"/>
              </a:rPr>
              <a:t>How the governmental entity accomplishes this is up to them. </a:t>
            </a:r>
          </a:p>
          <a:p>
            <a:pPr marL="0" marR="0">
              <a:lnSpc>
                <a:spcPct val="150000"/>
              </a:lnSpc>
              <a:spcBef>
                <a:spcPts val="600"/>
              </a:spcBef>
              <a:spcAft>
                <a:spcPts val="0"/>
              </a:spcAft>
            </a:pPr>
            <a:r>
              <a:rPr lang="en-US" sz="2000" dirty="0">
                <a:ea typeface="Calibri" panose="020F0502020204030204" pitchFamily="34" charset="0"/>
              </a:rPr>
              <a:t>Best Practice: They c</a:t>
            </a:r>
            <a:r>
              <a:rPr lang="en-US" sz="2000" dirty="0">
                <a:effectLst/>
                <a:ea typeface="Calibri" panose="020F0502020204030204" pitchFamily="34" charset="0"/>
              </a:rPr>
              <a:t>an have an </a:t>
            </a:r>
            <a:r>
              <a:rPr lang="en-US" sz="2000" b="1" dirty="0">
                <a:effectLst/>
                <a:ea typeface="Calibri" panose="020F0502020204030204" pitchFamily="34" charset="0"/>
              </a:rPr>
              <a:t>employment </a:t>
            </a:r>
            <a:r>
              <a:rPr lang="en-US" sz="2000" dirty="0">
                <a:effectLst/>
                <a:ea typeface="Calibri" panose="020F0502020204030204" pitchFamily="34" charset="0"/>
              </a:rPr>
              <a:t>ADA Coordinator(s) (usually found in HR) and have a</a:t>
            </a:r>
            <a:r>
              <a:rPr lang="en-US" sz="2000" b="1" dirty="0">
                <a:effectLst/>
                <a:ea typeface="Calibri" panose="020F0502020204030204" pitchFamily="34" charset="0"/>
              </a:rPr>
              <a:t> </a:t>
            </a:r>
            <a:r>
              <a:rPr lang="en-US" sz="2000" dirty="0">
                <a:effectLst/>
                <a:ea typeface="Calibri" panose="020F0502020204030204" pitchFamily="34" charset="0"/>
              </a:rPr>
              <a:t>separate</a:t>
            </a:r>
            <a:r>
              <a:rPr lang="en-US" sz="2000" b="1" dirty="0">
                <a:effectLst/>
                <a:ea typeface="Calibri" panose="020F0502020204030204" pitchFamily="34" charset="0"/>
              </a:rPr>
              <a:t> public service </a:t>
            </a:r>
            <a:r>
              <a:rPr lang="en-US" sz="2000" dirty="0">
                <a:effectLst/>
                <a:ea typeface="Calibri" panose="020F0502020204030204" pitchFamily="34" charset="0"/>
              </a:rPr>
              <a:t>ADA coordinator(s).</a:t>
            </a:r>
          </a:p>
          <a:p>
            <a:pPr marL="0" marR="0">
              <a:lnSpc>
                <a:spcPct val="150000"/>
              </a:lnSpc>
              <a:spcBef>
                <a:spcPts val="600"/>
              </a:spcBef>
              <a:spcAft>
                <a:spcPts val="0"/>
              </a:spcAft>
            </a:pPr>
            <a:r>
              <a:rPr lang="en-US" sz="2000" dirty="0">
                <a:solidFill>
                  <a:srgbClr val="000000"/>
                </a:solidFill>
                <a:effectLst/>
                <a:ea typeface="Calibri" panose="020F0502020204030204" pitchFamily="34" charset="0"/>
              </a:rPr>
              <a:t>Regardless, the result should be </a:t>
            </a:r>
            <a:r>
              <a:rPr lang="en-US" sz="2000" b="1" dirty="0">
                <a:solidFill>
                  <a:srgbClr val="000000"/>
                </a:solidFill>
                <a:effectLst/>
                <a:ea typeface="Calibri" panose="020F0502020204030204" pitchFamily="34" charset="0"/>
              </a:rPr>
              <a:t>COMPLIANCE</a:t>
            </a:r>
            <a:r>
              <a:rPr lang="en-US" sz="2000" dirty="0">
                <a:solidFill>
                  <a:srgbClr val="000000"/>
                </a:solidFill>
                <a:effectLst/>
                <a:ea typeface="Calibri" panose="020F0502020204030204" pitchFamily="34" charset="0"/>
              </a:rPr>
              <a:t> with the ADA.  </a:t>
            </a:r>
            <a:endParaRPr lang="en-US" sz="500" dirty="0">
              <a:solidFill>
                <a:srgbClr val="000000"/>
              </a:solidFill>
              <a:effectLst/>
              <a:ea typeface="Calibri" panose="020F0502020204030204" pitchFamily="34" charset="0"/>
            </a:endParaRPr>
          </a:p>
          <a:p>
            <a:pPr marL="0" marR="0" indent="0">
              <a:lnSpc>
                <a:spcPct val="150000"/>
              </a:lnSpc>
              <a:spcBef>
                <a:spcPts val="600"/>
              </a:spcBef>
              <a:spcAft>
                <a:spcPts val="0"/>
              </a:spcAft>
              <a:buNone/>
            </a:pPr>
            <a:r>
              <a:rPr lang="en-US" sz="1400" b="1" dirty="0">
                <a:solidFill>
                  <a:srgbClr val="000000"/>
                </a:solidFill>
                <a:effectLst/>
                <a:ea typeface="Calibri" panose="020F0502020204030204" pitchFamily="34" charset="0"/>
              </a:rPr>
              <a:t>Americans with Disabilities Act Title Regulations</a:t>
            </a:r>
            <a:r>
              <a:rPr lang="en-US" sz="1400" b="0" dirty="0">
                <a:solidFill>
                  <a:srgbClr val="000000"/>
                </a:solidFill>
                <a:effectLst/>
                <a:ea typeface="Calibri" panose="020F0502020204030204" pitchFamily="34" charset="0"/>
              </a:rPr>
              <a:t>; Part 35 Nondiscrimination on the Basis of Disability in State and Local Government Services</a:t>
            </a:r>
            <a:r>
              <a:rPr lang="en-US" sz="1400" dirty="0">
                <a:solidFill>
                  <a:srgbClr val="000000"/>
                </a:solidFill>
                <a:effectLst/>
                <a:ea typeface="Calibri" panose="020F0502020204030204" pitchFamily="34" charset="0"/>
              </a:rPr>
              <a:t> (as amended final rule published on September 15, 2010) </a:t>
            </a:r>
            <a:r>
              <a:rPr lang="en-US" sz="1400" u="sng" dirty="0">
                <a:solidFill>
                  <a:srgbClr val="000000"/>
                </a:solidFill>
                <a:effectLst/>
                <a:ea typeface="Calibri" panose="020F0502020204030204" pitchFamily="34" charset="0"/>
                <a:cs typeface="Times New Roman" panose="02020603050405020304" pitchFamily="18" charset="0"/>
                <a:hlinkClick r:id="rId3"/>
              </a:rPr>
              <a:t>http://www.ada.gov/regs2010/titleII_2010/titleII_2010_regulations.htm</a:t>
            </a:r>
            <a:r>
              <a:rPr lang="en-US" sz="1400" dirty="0">
                <a:solidFill>
                  <a:srgbClr val="000000"/>
                </a:solidFill>
                <a:ea typeface="Calibri" panose="020F0502020204030204" pitchFamily="34" charset="0"/>
                <a:cs typeface="Times New Roman" panose="02020603050405020304" pitchFamily="18" charset="0"/>
              </a:rPr>
              <a:t>, </a:t>
            </a:r>
            <a:r>
              <a:rPr lang="en-US" sz="1400" u="sng" dirty="0">
                <a:solidFill>
                  <a:srgbClr val="000000"/>
                </a:solidFill>
                <a:effectLst/>
                <a:ea typeface="Calibri" panose="020F0502020204030204" pitchFamily="34" charset="0"/>
                <a:cs typeface="Times New Roman" panose="02020603050405020304" pitchFamily="18" charset="0"/>
              </a:rPr>
              <a:t> </a:t>
            </a:r>
            <a:r>
              <a:rPr lang="en-US" sz="1400" u="sng" dirty="0">
                <a:solidFill>
                  <a:srgbClr val="0000FF"/>
                </a:solidFill>
                <a:effectLst/>
                <a:ea typeface="Calibri" panose="020F0502020204030204" pitchFamily="34" charset="0"/>
                <a:cs typeface="Times New Roman" panose="02020603050405020304" pitchFamily="18" charset="0"/>
                <a:hlinkClick r:id="rId4"/>
              </a:rPr>
              <a:t>28 CFR Part 35 Subpart C -- Employment</a:t>
            </a:r>
            <a:endParaRPr lang="en-US" sz="1400" dirty="0">
              <a:effectLst/>
              <a:ea typeface="Calibri" panose="020F0502020204030204" pitchFamily="34" charset="0"/>
            </a:endParaRPr>
          </a:p>
          <a:p>
            <a:pPr marL="0" marR="0" indent="0">
              <a:lnSpc>
                <a:spcPct val="150000"/>
              </a:lnSpc>
              <a:spcBef>
                <a:spcPts val="600"/>
              </a:spcBef>
              <a:spcAft>
                <a:spcPts val="0"/>
              </a:spcAft>
              <a:buNone/>
            </a:pPr>
            <a:r>
              <a:rPr lang="en-US" sz="1400" b="1" dirty="0">
                <a:effectLst/>
                <a:ea typeface="Calibri" panose="020F0502020204030204" pitchFamily="34" charset="0"/>
              </a:rPr>
              <a:t>The Americans with Disabilities Act Title II Technical Assistance Manual Covering State and Local Government Programs and Services </a:t>
            </a:r>
            <a:r>
              <a:rPr lang="en-US" sz="1400" u="sng" dirty="0">
                <a:solidFill>
                  <a:srgbClr val="0000FF"/>
                </a:solidFill>
                <a:effectLst/>
                <a:ea typeface="Calibri" panose="020F0502020204030204" pitchFamily="34" charset="0"/>
                <a:hlinkClick r:id="rId5"/>
              </a:rPr>
              <a:t>http://www.ada.gov/taman2.html</a:t>
            </a:r>
            <a:endParaRPr lang="en-US" sz="1400" dirty="0">
              <a:effectLst/>
              <a:ea typeface="Calibri" panose="020F0502020204030204" pitchFamily="34" charset="0"/>
            </a:endParaRPr>
          </a:p>
          <a:p>
            <a:pPr marL="0" marR="0" indent="0">
              <a:lnSpc>
                <a:spcPct val="150000"/>
              </a:lnSpc>
              <a:spcBef>
                <a:spcPts val="600"/>
              </a:spcBef>
              <a:spcAft>
                <a:spcPts val="0"/>
              </a:spcAft>
              <a:buNone/>
            </a:pPr>
            <a:endParaRPr lang="en-US"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366A74-681C-E2B0-510D-F91930B87F50}"/>
              </a:ext>
            </a:extLst>
          </p:cNvPr>
          <p:cNvSpPr>
            <a:spLocks noGrp="1"/>
          </p:cNvSpPr>
          <p:nvPr>
            <p:ph type="sldNum" sz="quarter" idx="12"/>
          </p:nvPr>
        </p:nvSpPr>
        <p:spPr/>
        <p:txBody>
          <a:bodyPr/>
          <a:lstStyle/>
          <a:p>
            <a:fld id="{2B4F0749-7BCA-453B-8A71-913191470894}" type="slidenum">
              <a:rPr lang="en-US" smtClean="0"/>
              <a:pPr/>
              <a:t>52</a:t>
            </a:fld>
            <a:endParaRPr lang="en-US" dirty="0"/>
          </a:p>
        </p:txBody>
      </p:sp>
      <p:pic>
        <p:nvPicPr>
          <p:cNvPr id="6" name="Picture 5">
            <a:extLst>
              <a:ext uri="{FF2B5EF4-FFF2-40B4-BE49-F238E27FC236}">
                <a16:creationId xmlns:a16="http://schemas.microsoft.com/office/drawing/2014/main" id="{3DE5CB63-83ED-41A7-A86F-FF3E31D8984B}"/>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943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6664816-9460-41EE-83A2-3ABAE018B4B5}"/>
              </a:ext>
            </a:extLst>
          </p:cNvPr>
          <p:cNvSpPr>
            <a:spLocks noGrp="1" noChangeArrowheads="1"/>
          </p:cNvSpPr>
          <p:nvPr>
            <p:ph type="title"/>
          </p:nvPr>
        </p:nvSpPr>
        <p:spPr>
          <a:xfrm>
            <a:off x="628650" y="762000"/>
            <a:ext cx="7886700" cy="1428748"/>
          </a:xfrm>
        </p:spPr>
        <p:txBody>
          <a:bodyPr anchor="t">
            <a:noAutofit/>
          </a:bodyPr>
          <a:lstStyle/>
          <a:p>
            <a:pPr marL="0" marR="0" indent="0">
              <a:spcBef>
                <a:spcPts val="0"/>
              </a:spcBef>
              <a:spcAft>
                <a:spcPts val="0"/>
              </a:spcAft>
              <a:buNone/>
            </a:pPr>
            <a:r>
              <a:rPr lang="en-US" b="1" dirty="0">
                <a:solidFill>
                  <a:schemeClr val="accent3">
                    <a:lumMod val="50000"/>
                  </a:schemeClr>
                </a:solidFill>
                <a:effectLst/>
                <a:ea typeface="Calibri" panose="020F0502020204030204" pitchFamily="34" charset="0"/>
              </a:rPr>
              <a:t>How Employment Works Under </a:t>
            </a:r>
            <a:br>
              <a:rPr lang="en-US" b="1" dirty="0">
                <a:solidFill>
                  <a:schemeClr val="accent3">
                    <a:lumMod val="50000"/>
                  </a:schemeClr>
                </a:solidFill>
                <a:effectLst/>
                <a:ea typeface="Calibri" panose="020F0502020204030204" pitchFamily="34" charset="0"/>
              </a:rPr>
            </a:br>
            <a:r>
              <a:rPr lang="en-US" b="1" dirty="0">
                <a:solidFill>
                  <a:schemeClr val="accent3">
                    <a:lumMod val="50000"/>
                  </a:schemeClr>
                </a:solidFill>
                <a:effectLst/>
                <a:ea typeface="Calibri" panose="020F0502020204030204" pitchFamily="34" charset="0"/>
              </a:rPr>
              <a:t>ADA Title II State and Local Government</a:t>
            </a:r>
            <a:br>
              <a:rPr lang="en-US" b="1" dirty="0">
                <a:solidFill>
                  <a:schemeClr val="accent3">
                    <a:lumMod val="50000"/>
                  </a:schemeClr>
                </a:solidFill>
                <a:effectLst/>
                <a:ea typeface="Calibri" panose="020F0502020204030204" pitchFamily="34" charset="0"/>
              </a:rPr>
            </a:br>
            <a:r>
              <a:rPr lang="en-US" sz="2000" u="sng" dirty="0">
                <a:solidFill>
                  <a:srgbClr val="0070C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28 CFR Part 35 Subpart C -- Employment</a:t>
            </a:r>
            <a:endParaRPr lang="en-US" sz="2000" dirty="0">
              <a:solidFill>
                <a:srgbClr val="0070C0"/>
              </a:solidFill>
              <a:effectLst/>
              <a:ea typeface="Calibri" panose="020F0502020204030204" pitchFamily="34" charset="0"/>
            </a:endParaRPr>
          </a:p>
        </p:txBody>
      </p:sp>
      <p:sp>
        <p:nvSpPr>
          <p:cNvPr id="12291" name="Content Placeholder 2">
            <a:extLst>
              <a:ext uri="{FF2B5EF4-FFF2-40B4-BE49-F238E27FC236}">
                <a16:creationId xmlns:a16="http://schemas.microsoft.com/office/drawing/2014/main" id="{34CD804C-A3DE-4E0D-8CB8-5CBC7C9DA977}"/>
              </a:ext>
            </a:extLst>
          </p:cNvPr>
          <p:cNvSpPr>
            <a:spLocks noGrp="1"/>
          </p:cNvSpPr>
          <p:nvPr>
            <p:ph idx="1"/>
          </p:nvPr>
        </p:nvSpPr>
        <p:spPr>
          <a:xfrm>
            <a:off x="226219" y="2232829"/>
            <a:ext cx="8691562" cy="4530727"/>
          </a:xfrm>
        </p:spPr>
        <p:txBody>
          <a:bodyPr>
            <a:normAutofit/>
          </a:bodyPr>
          <a:lstStyle/>
          <a:p>
            <a:pPr marR="0">
              <a:lnSpc>
                <a:spcPct val="150000"/>
              </a:lnSpc>
              <a:spcBef>
                <a:spcPts val="0"/>
              </a:spcBef>
              <a:spcAft>
                <a:spcPts val="0"/>
              </a:spcAft>
              <a:buFont typeface="Wingdings" panose="05000000000000000000" pitchFamily="2" charset="2"/>
              <a:buChar char="Ø"/>
            </a:pPr>
            <a:r>
              <a:rPr lang="en-US" sz="2000" dirty="0">
                <a:solidFill>
                  <a:srgbClr val="000000"/>
                </a:solidFill>
                <a:effectLst/>
                <a:ea typeface="Calibri" panose="020F0502020204030204" pitchFamily="34" charset="0"/>
              </a:rPr>
              <a:t>Even </a:t>
            </a:r>
            <a:r>
              <a:rPr lang="en-US" sz="2000" i="1" dirty="0">
                <a:solidFill>
                  <a:srgbClr val="000000"/>
                </a:solidFill>
                <a:effectLst/>
                <a:ea typeface="Calibri" panose="020F0502020204030204" pitchFamily="34" charset="0"/>
              </a:rPr>
              <a:t>though the ADA has Title I – Employment, </a:t>
            </a:r>
            <a:r>
              <a:rPr lang="en-US" sz="2000" b="1" i="1" dirty="0">
                <a:solidFill>
                  <a:srgbClr val="000000"/>
                </a:solidFill>
                <a:effectLst/>
                <a:ea typeface="Calibri" panose="020F0502020204030204" pitchFamily="34" charset="0"/>
              </a:rPr>
              <a:t>Congress decided </a:t>
            </a:r>
            <a:r>
              <a:rPr lang="en-US" sz="2000" dirty="0">
                <a:solidFill>
                  <a:srgbClr val="000000"/>
                </a:solidFill>
                <a:effectLst/>
                <a:ea typeface="Calibri" panose="020F0502020204030204" pitchFamily="34" charset="0"/>
              </a:rPr>
              <a:t>to also </a:t>
            </a:r>
            <a:r>
              <a:rPr lang="en-US" sz="2000" b="1" dirty="0">
                <a:solidFill>
                  <a:srgbClr val="000000"/>
                </a:solidFill>
                <a:effectLst/>
                <a:ea typeface="Calibri" panose="020F0502020204030204" pitchFamily="34" charset="0"/>
              </a:rPr>
              <a:t>include</a:t>
            </a:r>
            <a:r>
              <a:rPr lang="en-US" sz="2000" dirty="0">
                <a:solidFill>
                  <a:srgbClr val="000000"/>
                </a:solidFill>
                <a:effectLst/>
                <a:ea typeface="Calibri" panose="020F0502020204030204" pitchFamily="34" charset="0"/>
              </a:rPr>
              <a:t> a section in </a:t>
            </a:r>
            <a:r>
              <a:rPr lang="en-US" sz="2000" b="1" dirty="0">
                <a:solidFill>
                  <a:srgbClr val="000000"/>
                </a:solidFill>
                <a:effectLst/>
                <a:ea typeface="Calibri" panose="020F0502020204030204" pitchFamily="34" charset="0"/>
              </a:rPr>
              <a:t>Title II </a:t>
            </a:r>
            <a:r>
              <a:rPr lang="en-US" sz="2000" dirty="0">
                <a:solidFill>
                  <a:srgbClr val="000000"/>
                </a:solidFill>
                <a:effectLst/>
                <a:ea typeface="Calibri" panose="020F0502020204030204" pitchFamily="34" charset="0"/>
              </a:rPr>
              <a:t>for non-discrimination regarding employment.</a:t>
            </a:r>
            <a:endParaRPr lang="en-US" sz="1800" dirty="0">
              <a:solidFill>
                <a:srgbClr val="000000"/>
              </a:solidFill>
              <a:effectLst/>
              <a:ea typeface="Calibri" panose="020F0502020204030204" pitchFamily="34" charset="0"/>
            </a:endParaRPr>
          </a:p>
          <a:p>
            <a:pPr marR="0">
              <a:lnSpc>
                <a:spcPct val="150000"/>
              </a:lnSpc>
              <a:spcBef>
                <a:spcPts val="0"/>
              </a:spcBef>
              <a:spcAft>
                <a:spcPts val="0"/>
              </a:spcAft>
              <a:buFont typeface="Wingdings" panose="05000000000000000000" pitchFamily="2" charset="2"/>
              <a:buChar char="Ø"/>
            </a:pPr>
            <a:r>
              <a:rPr lang="en-US" sz="2000" dirty="0">
                <a:solidFill>
                  <a:srgbClr val="000000"/>
                </a:solidFill>
                <a:effectLst/>
                <a:ea typeface="Calibri" panose="020F0502020204030204" pitchFamily="34" charset="0"/>
              </a:rPr>
              <a:t>DOJ regulations say is that “</a:t>
            </a:r>
            <a:r>
              <a:rPr lang="en-US" sz="2000" i="1" dirty="0">
                <a:solidFill>
                  <a:srgbClr val="C00000"/>
                </a:solidFill>
                <a:effectLst/>
                <a:ea typeface="Calibri" panose="020F0502020204030204" pitchFamily="34" charset="0"/>
              </a:rPr>
              <a:t>no qualified individual with a disability shall, on the basis of disability, be subjected to discrimination in employment under any state or local government</a:t>
            </a:r>
            <a:r>
              <a:rPr lang="en-US" sz="2000" dirty="0">
                <a:solidFill>
                  <a:srgbClr val="000000"/>
                </a:solidFill>
                <a:effectLst/>
                <a:ea typeface="Calibri" panose="020F0502020204030204" pitchFamily="34" charset="0"/>
              </a:rPr>
              <a:t>.”  </a:t>
            </a:r>
          </a:p>
          <a:p>
            <a:pPr marR="0">
              <a:lnSpc>
                <a:spcPct val="150000"/>
              </a:lnSpc>
              <a:spcBef>
                <a:spcPts val="0"/>
              </a:spcBef>
              <a:spcAft>
                <a:spcPts val="0"/>
              </a:spcAft>
              <a:buFont typeface="Wingdings" panose="05000000000000000000" pitchFamily="2" charset="2"/>
              <a:buChar char="Ø"/>
            </a:pPr>
            <a:r>
              <a:rPr lang="en-US" sz="2000" dirty="0">
                <a:solidFill>
                  <a:srgbClr val="000000"/>
                </a:solidFill>
                <a:effectLst/>
                <a:ea typeface="Calibri" panose="020F0502020204030204" pitchFamily="34" charset="0"/>
              </a:rPr>
              <a:t>The DOJ regulations go on to state that the Equal Employment Opportunity Commission’s ADA </a:t>
            </a:r>
            <a:r>
              <a:rPr lang="en-US" sz="2000" b="1" dirty="0">
                <a:solidFill>
                  <a:srgbClr val="000000"/>
                </a:solidFill>
                <a:effectLst/>
                <a:ea typeface="Calibri" panose="020F0502020204030204" pitchFamily="34" charset="0"/>
              </a:rPr>
              <a:t>Title I regulations also apply </a:t>
            </a:r>
            <a:r>
              <a:rPr lang="en-US" sz="2000" dirty="0">
                <a:solidFill>
                  <a:srgbClr val="000000"/>
                </a:solidFill>
                <a:effectLst/>
                <a:ea typeface="Calibri" panose="020F0502020204030204" pitchFamily="34" charset="0"/>
              </a:rPr>
              <a:t>to Title II non-discrimination employment provision. </a:t>
            </a:r>
            <a:endParaRPr lang="en-US" sz="2000" dirty="0">
              <a:effectLst/>
              <a:ea typeface="Calibri" panose="020F0502020204030204" pitchFamily="34" charset="0"/>
            </a:endParaRPr>
          </a:p>
          <a:p>
            <a:pPr>
              <a:buFont typeface="Wingdings" panose="05000000000000000000" pitchFamily="2" charset="2"/>
              <a:buChar char="Ø"/>
              <a:defRPr/>
            </a:pPr>
            <a:endParaRPr lang="en-US" altLang="en-US" sz="2000" dirty="0"/>
          </a:p>
        </p:txBody>
      </p:sp>
      <p:sp>
        <p:nvSpPr>
          <p:cNvPr id="2" name="Slide Number Placeholder 1">
            <a:extLst>
              <a:ext uri="{FF2B5EF4-FFF2-40B4-BE49-F238E27FC236}">
                <a16:creationId xmlns:a16="http://schemas.microsoft.com/office/drawing/2014/main" id="{AD65AF53-F11D-F920-E6A5-B2ABE65AC404}"/>
              </a:ext>
            </a:extLst>
          </p:cNvPr>
          <p:cNvSpPr>
            <a:spLocks noGrp="1"/>
          </p:cNvSpPr>
          <p:nvPr>
            <p:ph type="sldNum" sz="quarter" idx="12"/>
          </p:nvPr>
        </p:nvSpPr>
        <p:spPr/>
        <p:txBody>
          <a:bodyPr/>
          <a:lstStyle/>
          <a:p>
            <a:fld id="{2B4F0749-7BCA-453B-8A71-913191470894}" type="slidenum">
              <a:rPr lang="en-US" smtClean="0"/>
              <a:pPr/>
              <a:t>53</a:t>
            </a:fld>
            <a:endParaRPr lang="en-US" dirty="0"/>
          </a:p>
        </p:txBody>
      </p:sp>
      <p:pic>
        <p:nvPicPr>
          <p:cNvPr id="3" name="Picture 2">
            <a:extLst>
              <a:ext uri="{FF2B5EF4-FFF2-40B4-BE49-F238E27FC236}">
                <a16:creationId xmlns:a16="http://schemas.microsoft.com/office/drawing/2014/main" id="{45B68972-7687-5E0B-EEBF-5F4C0B6EDE1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53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6664816-9460-41EE-83A2-3ABAE018B4B5}"/>
              </a:ext>
            </a:extLst>
          </p:cNvPr>
          <p:cNvSpPr>
            <a:spLocks noGrp="1" noChangeArrowheads="1"/>
          </p:cNvSpPr>
          <p:nvPr>
            <p:ph type="title"/>
          </p:nvPr>
        </p:nvSpPr>
        <p:spPr>
          <a:xfrm>
            <a:off x="394519" y="685800"/>
            <a:ext cx="7886700" cy="959321"/>
          </a:xfrm>
        </p:spPr>
        <p:txBody>
          <a:bodyPr anchor="t">
            <a:noAutofit/>
          </a:bodyPr>
          <a:lstStyle/>
          <a:p>
            <a:r>
              <a:rPr lang="en-US" altLang="en-US" b="1" dirty="0">
                <a:solidFill>
                  <a:schemeClr val="accent3">
                    <a:lumMod val="50000"/>
                  </a:schemeClr>
                </a:solidFill>
              </a:rPr>
              <a:t>What does an ADA Coordinator do?</a:t>
            </a:r>
            <a:br>
              <a:rPr lang="en-US" altLang="en-US" b="1" dirty="0">
                <a:solidFill>
                  <a:schemeClr val="accent3">
                    <a:lumMod val="50000"/>
                  </a:schemeClr>
                </a:solidFill>
              </a:rPr>
            </a:br>
            <a:r>
              <a:rPr lang="en-US" altLang="en-US" b="1" u="sng" dirty="0">
                <a:solidFill>
                  <a:schemeClr val="accent3">
                    <a:lumMod val="50000"/>
                  </a:schemeClr>
                </a:solidFill>
              </a:rPr>
              <a:t>Services to the Public</a:t>
            </a:r>
          </a:p>
        </p:txBody>
      </p:sp>
      <p:sp>
        <p:nvSpPr>
          <p:cNvPr id="12291" name="Content Placeholder 2">
            <a:extLst>
              <a:ext uri="{FF2B5EF4-FFF2-40B4-BE49-F238E27FC236}">
                <a16:creationId xmlns:a16="http://schemas.microsoft.com/office/drawing/2014/main" id="{34CD804C-A3DE-4E0D-8CB8-5CBC7C9DA977}"/>
              </a:ext>
            </a:extLst>
          </p:cNvPr>
          <p:cNvSpPr>
            <a:spLocks noGrp="1"/>
          </p:cNvSpPr>
          <p:nvPr>
            <p:ph idx="1"/>
          </p:nvPr>
        </p:nvSpPr>
        <p:spPr>
          <a:xfrm>
            <a:off x="190500" y="1801042"/>
            <a:ext cx="8763000" cy="4723122"/>
          </a:xfrm>
        </p:spPr>
        <p:txBody>
          <a:bodyPr>
            <a:normAutofit/>
          </a:bodyPr>
          <a:lstStyle/>
          <a:p>
            <a:pPr>
              <a:defRPr/>
            </a:pPr>
            <a:r>
              <a:rPr lang="en-US" altLang="en-US" sz="2000" dirty="0"/>
              <a:t>Know who is covered/qualified under the ADA </a:t>
            </a:r>
          </a:p>
          <a:p>
            <a:pPr>
              <a:defRPr/>
            </a:pPr>
            <a:r>
              <a:rPr lang="en-US" altLang="en-US" sz="2000" dirty="0"/>
              <a:t>Understand and assure program access (including physical access)</a:t>
            </a:r>
          </a:p>
          <a:p>
            <a:pPr>
              <a:defRPr/>
            </a:pPr>
            <a:r>
              <a:rPr lang="en-US" sz="2000" dirty="0"/>
              <a:t>C</a:t>
            </a:r>
            <a:r>
              <a:rPr lang="en-US" sz="2000" dirty="0">
                <a:ea typeface="+mn-ea"/>
              </a:rPr>
              <a:t>onduct </a:t>
            </a:r>
            <a:r>
              <a:rPr lang="en-US" sz="2000" dirty="0"/>
              <a:t>s</a:t>
            </a:r>
            <a:r>
              <a:rPr lang="en-US" sz="2000" dirty="0">
                <a:ea typeface="+mn-ea"/>
              </a:rPr>
              <a:t>elf-evaluation plan </a:t>
            </a:r>
            <a:endParaRPr lang="en-US" sz="2000" dirty="0"/>
          </a:p>
          <a:p>
            <a:pPr>
              <a:defRPr/>
            </a:pPr>
            <a:r>
              <a:rPr lang="en-US" sz="2000" dirty="0">
                <a:ea typeface="+mn-ea"/>
              </a:rPr>
              <a:t>Develop/update transition plan / m</a:t>
            </a:r>
            <a:r>
              <a:rPr lang="en-US" sz="2000" b="0" i="0" dirty="0">
                <a:solidFill>
                  <a:srgbClr val="000000"/>
                </a:solidFill>
                <a:effectLst/>
              </a:rPr>
              <a:t>onitor on-going progress</a:t>
            </a:r>
            <a:endParaRPr lang="en-US" sz="2000" dirty="0">
              <a:solidFill>
                <a:srgbClr val="000000"/>
              </a:solidFill>
            </a:endParaRPr>
          </a:p>
          <a:p>
            <a:pPr>
              <a:defRPr/>
            </a:pPr>
            <a:r>
              <a:rPr lang="en-US" sz="2000" b="0" i="0" dirty="0">
                <a:solidFill>
                  <a:srgbClr val="000000"/>
                </a:solidFill>
                <a:effectLst/>
              </a:rPr>
              <a:t>Effective communication policy and procedures (public requests/response system, procurement of auxiliary aids/services)</a:t>
            </a:r>
          </a:p>
          <a:p>
            <a:pPr>
              <a:defRPr/>
            </a:pPr>
            <a:r>
              <a:rPr lang="en-US" sz="2000" dirty="0">
                <a:ea typeface="+mn-ea"/>
              </a:rPr>
              <a:t>Apply reasonable modifications of policies, practices and procedures</a:t>
            </a:r>
            <a:endParaRPr lang="en-US" sz="2000" b="0" i="0" dirty="0">
              <a:solidFill>
                <a:srgbClr val="000000"/>
              </a:solidFill>
              <a:effectLst/>
            </a:endParaRPr>
          </a:p>
          <a:p>
            <a:pPr>
              <a:defRPr/>
            </a:pPr>
            <a:r>
              <a:rPr lang="en-US" sz="2000" b="0" i="0" dirty="0">
                <a:solidFill>
                  <a:srgbClr val="000000"/>
                </a:solidFill>
                <a:effectLst/>
              </a:rPr>
              <a:t>Interact/consult/coordinate activities and ADA training among departments, </a:t>
            </a:r>
            <a:r>
              <a:rPr lang="en-US" sz="2000" dirty="0">
                <a:ea typeface="+mn-ea"/>
              </a:rPr>
              <a:t>boards and commissions</a:t>
            </a:r>
            <a:endParaRPr lang="en-US" sz="2000" i="0" dirty="0">
              <a:solidFill>
                <a:srgbClr val="000000"/>
              </a:solidFill>
              <a:effectLst/>
            </a:endParaRPr>
          </a:p>
          <a:p>
            <a:pPr>
              <a:defRPr/>
            </a:pPr>
            <a:r>
              <a:rPr lang="en-US" sz="2000" b="0" i="0" dirty="0">
                <a:solidFill>
                  <a:srgbClr val="000000"/>
                </a:solidFill>
                <a:effectLst/>
              </a:rPr>
              <a:t>Identify </a:t>
            </a:r>
            <a:r>
              <a:rPr lang="en-US" sz="2000" dirty="0">
                <a:solidFill>
                  <a:srgbClr val="000000"/>
                </a:solidFill>
              </a:rPr>
              <a:t>&amp;</a:t>
            </a:r>
            <a:r>
              <a:rPr lang="en-US" sz="2000" b="0" i="0" dirty="0">
                <a:solidFill>
                  <a:srgbClr val="000000"/>
                </a:solidFill>
                <a:effectLst/>
              </a:rPr>
              <a:t> utilize appropriate/effective use of resources</a:t>
            </a:r>
          </a:p>
          <a:p>
            <a:pPr>
              <a:defRPr/>
            </a:pPr>
            <a:r>
              <a:rPr lang="en-US" altLang="en-US" sz="2000" dirty="0"/>
              <a:t>Respond to general inquiries from the public</a:t>
            </a:r>
          </a:p>
          <a:p>
            <a:pPr>
              <a:defRPr/>
            </a:pPr>
            <a:r>
              <a:rPr lang="en-US" sz="2000" dirty="0">
                <a:ea typeface="+mn-ea"/>
              </a:rPr>
              <a:t>Make sure complaints are investigated </a:t>
            </a:r>
          </a:p>
          <a:p>
            <a:pPr>
              <a:defRPr/>
            </a:pPr>
            <a:r>
              <a:rPr lang="en-US" sz="2000" dirty="0"/>
              <a:t>Widely publicize grievance procedures &amp; notice of rights</a:t>
            </a:r>
            <a:endParaRPr lang="en-US" sz="2000" dirty="0">
              <a:ea typeface="+mn-ea"/>
            </a:endParaRPr>
          </a:p>
          <a:p>
            <a:pPr marL="0" indent="0">
              <a:buNone/>
              <a:defRPr/>
            </a:pPr>
            <a:endParaRPr lang="en-US" altLang="en-US" sz="2000" dirty="0"/>
          </a:p>
        </p:txBody>
      </p:sp>
      <p:sp>
        <p:nvSpPr>
          <p:cNvPr id="2" name="Slide Number Placeholder 1">
            <a:extLst>
              <a:ext uri="{FF2B5EF4-FFF2-40B4-BE49-F238E27FC236}">
                <a16:creationId xmlns:a16="http://schemas.microsoft.com/office/drawing/2014/main" id="{A58E3244-F851-D310-5155-7AFCA37B51EA}"/>
              </a:ext>
            </a:extLst>
          </p:cNvPr>
          <p:cNvSpPr>
            <a:spLocks noGrp="1"/>
          </p:cNvSpPr>
          <p:nvPr>
            <p:ph type="sldNum" sz="quarter" idx="12"/>
          </p:nvPr>
        </p:nvSpPr>
        <p:spPr/>
        <p:txBody>
          <a:bodyPr/>
          <a:lstStyle/>
          <a:p>
            <a:fld id="{2B4F0749-7BCA-453B-8A71-913191470894}" type="slidenum">
              <a:rPr lang="en-US" smtClean="0"/>
              <a:pPr/>
              <a:t>54</a:t>
            </a:fld>
            <a:endParaRPr lang="en-US" dirty="0"/>
          </a:p>
        </p:txBody>
      </p:sp>
      <p:pic>
        <p:nvPicPr>
          <p:cNvPr id="3" name="Picture 2">
            <a:extLst>
              <a:ext uri="{FF2B5EF4-FFF2-40B4-BE49-F238E27FC236}">
                <a16:creationId xmlns:a16="http://schemas.microsoft.com/office/drawing/2014/main" id="{DA9E8B44-6E32-6EC1-D78C-6C60ACD4AB3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72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6664816-9460-41EE-83A2-3ABAE018B4B5}"/>
              </a:ext>
            </a:extLst>
          </p:cNvPr>
          <p:cNvSpPr>
            <a:spLocks noGrp="1" noChangeArrowheads="1"/>
          </p:cNvSpPr>
          <p:nvPr>
            <p:ph type="title"/>
          </p:nvPr>
        </p:nvSpPr>
        <p:spPr>
          <a:xfrm>
            <a:off x="460262" y="990600"/>
            <a:ext cx="7886700" cy="990600"/>
          </a:xfrm>
        </p:spPr>
        <p:txBody>
          <a:bodyPr anchor="t">
            <a:noAutofit/>
          </a:bodyPr>
          <a:lstStyle/>
          <a:p>
            <a:r>
              <a:rPr lang="en-US" altLang="en-US" b="1" dirty="0"/>
              <a:t>Public Notice</a:t>
            </a:r>
            <a:br>
              <a:rPr lang="en-US" sz="3600" b="1" i="0" dirty="0">
                <a:solidFill>
                  <a:srgbClr val="000000"/>
                </a:solidFill>
                <a:effectLst/>
              </a:rPr>
            </a:br>
            <a:r>
              <a:rPr lang="en-US" altLang="en-US" sz="1800" b="1" u="sng" dirty="0"/>
              <a:t>Important</a:t>
            </a:r>
            <a:r>
              <a:rPr lang="en-US" altLang="en-US" sz="1800" b="1" dirty="0"/>
              <a:t> but frequently overlooked part of the regulations</a:t>
            </a:r>
            <a:br>
              <a:rPr lang="en-US" altLang="en-US" sz="1800" b="1" dirty="0"/>
            </a:br>
            <a:endParaRPr lang="en-US" altLang="en-US" sz="3600" b="1" dirty="0">
              <a:latin typeface="+mn-lt"/>
            </a:endParaRPr>
          </a:p>
        </p:txBody>
      </p:sp>
      <p:sp>
        <p:nvSpPr>
          <p:cNvPr id="12291" name="Content Placeholder 2">
            <a:extLst>
              <a:ext uri="{FF2B5EF4-FFF2-40B4-BE49-F238E27FC236}">
                <a16:creationId xmlns:a16="http://schemas.microsoft.com/office/drawing/2014/main" id="{34CD804C-A3DE-4E0D-8CB8-5CBC7C9DA977}"/>
              </a:ext>
            </a:extLst>
          </p:cNvPr>
          <p:cNvSpPr>
            <a:spLocks noGrp="1"/>
          </p:cNvSpPr>
          <p:nvPr>
            <p:ph idx="1"/>
          </p:nvPr>
        </p:nvSpPr>
        <p:spPr>
          <a:xfrm>
            <a:off x="267841" y="1981200"/>
            <a:ext cx="8455138" cy="4530727"/>
          </a:xfrm>
        </p:spPr>
        <p:txBody>
          <a:bodyPr>
            <a:normAutofit/>
          </a:bodyPr>
          <a:lstStyle/>
          <a:p>
            <a:pPr eaLnBrk="1" hangingPunct="1">
              <a:lnSpc>
                <a:spcPct val="150000"/>
              </a:lnSpc>
              <a:buFont typeface="Wingdings" panose="05000000000000000000" pitchFamily="2" charset="2"/>
              <a:buChar char="ü"/>
            </a:pPr>
            <a:r>
              <a:rPr lang="en-US" altLang="en-US" sz="2000" dirty="0"/>
              <a:t>Public entities are required to ensure that interested people, including people with vision or hearing impairments, can obtain information as to the ”existence and location of accessible services, activities, and facilities.” </a:t>
            </a:r>
          </a:p>
          <a:p>
            <a:pPr eaLnBrk="1" hangingPunct="1">
              <a:lnSpc>
                <a:spcPct val="150000"/>
              </a:lnSpc>
              <a:buFont typeface="Wingdings" panose="05000000000000000000" pitchFamily="2" charset="2"/>
              <a:buChar char="ü"/>
            </a:pPr>
            <a:r>
              <a:rPr lang="en-US" altLang="en-US" sz="2000" dirty="0"/>
              <a:t>Doesn’t do much good to have accessible services if people don’t know what and where they are and how to request/access them.</a:t>
            </a:r>
          </a:p>
          <a:p>
            <a:pPr>
              <a:defRPr/>
            </a:pPr>
            <a:endParaRPr lang="en-US" altLang="en-US" sz="2000" dirty="0"/>
          </a:p>
        </p:txBody>
      </p:sp>
      <p:sp>
        <p:nvSpPr>
          <p:cNvPr id="3" name="Slide Number Placeholder 2">
            <a:extLst>
              <a:ext uri="{FF2B5EF4-FFF2-40B4-BE49-F238E27FC236}">
                <a16:creationId xmlns:a16="http://schemas.microsoft.com/office/drawing/2014/main" id="{6E940870-9D3D-4476-B5D6-D4A8ECF06B07}"/>
              </a:ext>
            </a:extLst>
          </p:cNvPr>
          <p:cNvSpPr>
            <a:spLocks noGrp="1"/>
          </p:cNvSpPr>
          <p:nvPr>
            <p:ph type="sldNum" sz="quarter" idx="12"/>
          </p:nvPr>
        </p:nvSpPr>
        <p:spPr/>
        <p:txBody>
          <a:bodyPr/>
          <a:lstStyle/>
          <a:p>
            <a:fld id="{28D8CCD8-4271-4188-8519-0F52A648B77A}" type="slidenum">
              <a:rPr lang="en-US" smtClean="0"/>
              <a:t>55</a:t>
            </a:fld>
            <a:endParaRPr lang="en-US" dirty="0"/>
          </a:p>
        </p:txBody>
      </p:sp>
      <p:pic>
        <p:nvPicPr>
          <p:cNvPr id="2" name="Picture 1">
            <a:extLst>
              <a:ext uri="{FF2B5EF4-FFF2-40B4-BE49-F238E27FC236}">
                <a16:creationId xmlns:a16="http://schemas.microsoft.com/office/drawing/2014/main" id="{8C151605-3060-3401-3FEB-FD0E061E452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873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6664816-9460-41EE-83A2-3ABAE018B4B5}"/>
              </a:ext>
            </a:extLst>
          </p:cNvPr>
          <p:cNvSpPr>
            <a:spLocks noGrp="1" noChangeArrowheads="1"/>
          </p:cNvSpPr>
          <p:nvPr>
            <p:ph type="title"/>
          </p:nvPr>
        </p:nvSpPr>
        <p:spPr>
          <a:xfrm>
            <a:off x="457200" y="802558"/>
            <a:ext cx="7886700" cy="959321"/>
          </a:xfrm>
        </p:spPr>
        <p:txBody>
          <a:bodyPr anchor="t">
            <a:noAutofit/>
          </a:bodyPr>
          <a:lstStyle/>
          <a:p>
            <a:r>
              <a:rPr lang="en-US" altLang="en-US" b="1" dirty="0">
                <a:solidFill>
                  <a:schemeClr val="accent3">
                    <a:lumMod val="50000"/>
                  </a:schemeClr>
                </a:solidFill>
              </a:rPr>
              <a:t>What does an ADA Coordinator do?</a:t>
            </a:r>
            <a:br>
              <a:rPr lang="en-US" altLang="en-US" b="1" dirty="0">
                <a:solidFill>
                  <a:schemeClr val="accent3">
                    <a:lumMod val="50000"/>
                  </a:schemeClr>
                </a:solidFill>
              </a:rPr>
            </a:br>
            <a:r>
              <a:rPr lang="en-US" altLang="en-US" u="sng" dirty="0">
                <a:solidFill>
                  <a:schemeClr val="accent3">
                    <a:lumMod val="50000"/>
                  </a:schemeClr>
                </a:solidFill>
              </a:rPr>
              <a:t>Employment</a:t>
            </a:r>
            <a:endParaRPr lang="en-US" altLang="en-US" b="1" u="sng" dirty="0">
              <a:solidFill>
                <a:schemeClr val="accent3">
                  <a:lumMod val="50000"/>
                </a:schemeClr>
              </a:solidFill>
              <a:latin typeface="+mn-lt"/>
            </a:endParaRPr>
          </a:p>
        </p:txBody>
      </p:sp>
      <p:sp>
        <p:nvSpPr>
          <p:cNvPr id="12291" name="Content Placeholder 2">
            <a:extLst>
              <a:ext uri="{FF2B5EF4-FFF2-40B4-BE49-F238E27FC236}">
                <a16:creationId xmlns:a16="http://schemas.microsoft.com/office/drawing/2014/main" id="{34CD804C-A3DE-4E0D-8CB8-5CBC7C9DA977}"/>
              </a:ext>
            </a:extLst>
          </p:cNvPr>
          <p:cNvSpPr>
            <a:spLocks noGrp="1"/>
          </p:cNvSpPr>
          <p:nvPr>
            <p:ph idx="1"/>
          </p:nvPr>
        </p:nvSpPr>
        <p:spPr>
          <a:xfrm>
            <a:off x="381000" y="1939285"/>
            <a:ext cx="8382000" cy="4330479"/>
          </a:xfrm>
        </p:spPr>
        <p:txBody>
          <a:bodyPr>
            <a:normAutofit/>
          </a:bodyPr>
          <a:lstStyle/>
          <a:p>
            <a:pPr>
              <a:defRPr/>
            </a:pPr>
            <a:r>
              <a:rPr lang="en-US" altLang="en-US" sz="2000" dirty="0"/>
              <a:t>Know who is covered/qualified under the ADA </a:t>
            </a:r>
          </a:p>
          <a:p>
            <a:pPr>
              <a:defRPr/>
            </a:pPr>
            <a:r>
              <a:rPr lang="en-US" altLang="en-US" sz="2000" dirty="0"/>
              <a:t>Assure the application process is accessible</a:t>
            </a:r>
          </a:p>
          <a:p>
            <a:pPr>
              <a:defRPr/>
            </a:pPr>
            <a:r>
              <a:rPr lang="en-US" altLang="en-US" sz="2000" dirty="0"/>
              <a:t>Assure compliance with disability inquiries (3 stages of employment)</a:t>
            </a:r>
          </a:p>
          <a:p>
            <a:pPr>
              <a:defRPr/>
            </a:pPr>
            <a:r>
              <a:rPr lang="en-US" altLang="en-US" sz="2000" dirty="0"/>
              <a:t>Be able to help identify essential &amp; marginal job functions as they relate to the ADA</a:t>
            </a:r>
          </a:p>
          <a:p>
            <a:pPr>
              <a:defRPr/>
            </a:pPr>
            <a:r>
              <a:rPr lang="en-US" altLang="en-US" sz="2000" dirty="0"/>
              <a:t>Assure successful reasonable accommodation processes</a:t>
            </a:r>
          </a:p>
          <a:p>
            <a:pPr>
              <a:defRPr/>
            </a:pPr>
            <a:r>
              <a:rPr lang="en-US" altLang="en-US" sz="2000" dirty="0"/>
              <a:t>Assure the claim of undue hardship complies with ADA requirements</a:t>
            </a:r>
          </a:p>
          <a:p>
            <a:pPr>
              <a:defRPr/>
            </a:pPr>
            <a:r>
              <a:rPr lang="en-US" altLang="en-US" sz="2000" dirty="0"/>
              <a:t>Know how to apply ADA to qualification / performance / conduct standards </a:t>
            </a:r>
          </a:p>
          <a:p>
            <a:pPr>
              <a:defRPr/>
            </a:pPr>
            <a:r>
              <a:rPr lang="en-US" altLang="en-US" sz="2000" dirty="0"/>
              <a:t>Know how to comply with direct threat ADA requirements</a:t>
            </a:r>
          </a:p>
          <a:p>
            <a:pPr>
              <a:defRPr/>
            </a:pPr>
            <a:r>
              <a:rPr lang="en-US" sz="2000" dirty="0">
                <a:solidFill>
                  <a:srgbClr val="000000"/>
                </a:solidFill>
              </a:rPr>
              <a:t>Know how to apply other employment laws that overlap with or affect the ADA</a:t>
            </a:r>
            <a:endParaRPr lang="en-US" sz="2000" b="0" i="0" dirty="0">
              <a:solidFill>
                <a:srgbClr val="000000"/>
              </a:solidFill>
              <a:effectLst/>
            </a:endParaRPr>
          </a:p>
          <a:p>
            <a:pPr>
              <a:defRPr/>
            </a:pPr>
            <a:endParaRPr lang="en-US" altLang="en-US" sz="2000" dirty="0"/>
          </a:p>
        </p:txBody>
      </p:sp>
      <p:sp>
        <p:nvSpPr>
          <p:cNvPr id="2" name="Slide Number Placeholder 1">
            <a:extLst>
              <a:ext uri="{FF2B5EF4-FFF2-40B4-BE49-F238E27FC236}">
                <a16:creationId xmlns:a16="http://schemas.microsoft.com/office/drawing/2014/main" id="{9C9280E7-EA8F-B259-108A-67F867CA4447}"/>
              </a:ext>
            </a:extLst>
          </p:cNvPr>
          <p:cNvSpPr>
            <a:spLocks noGrp="1"/>
          </p:cNvSpPr>
          <p:nvPr>
            <p:ph type="sldNum" sz="quarter" idx="12"/>
          </p:nvPr>
        </p:nvSpPr>
        <p:spPr/>
        <p:txBody>
          <a:bodyPr/>
          <a:lstStyle/>
          <a:p>
            <a:fld id="{2B4F0749-7BCA-453B-8A71-913191470894}" type="slidenum">
              <a:rPr lang="en-US" smtClean="0"/>
              <a:pPr/>
              <a:t>56</a:t>
            </a:fld>
            <a:endParaRPr lang="en-US" dirty="0"/>
          </a:p>
        </p:txBody>
      </p:sp>
      <p:pic>
        <p:nvPicPr>
          <p:cNvPr id="3" name="Picture 2">
            <a:extLst>
              <a:ext uri="{FF2B5EF4-FFF2-40B4-BE49-F238E27FC236}">
                <a16:creationId xmlns:a16="http://schemas.microsoft.com/office/drawing/2014/main" id="{B75D595F-4450-30EC-E26D-ED73C6C48C7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12025C-FFED-4FA7-AF3A-C718698A4464}"/>
              </a:ext>
            </a:extLst>
          </p:cNvPr>
          <p:cNvSpPr>
            <a:spLocks noGrp="1"/>
          </p:cNvSpPr>
          <p:nvPr>
            <p:ph type="title"/>
          </p:nvPr>
        </p:nvSpPr>
        <p:spPr>
          <a:xfrm>
            <a:off x="405374" y="853171"/>
            <a:ext cx="8229600" cy="696066"/>
          </a:xfrm>
        </p:spPr>
        <p:txBody>
          <a:bodyPr anchor="t"/>
          <a:lstStyle/>
          <a:p>
            <a:pPr algn="ctr"/>
            <a:r>
              <a:rPr lang="en-US" sz="3200" b="1" dirty="0"/>
              <a:t>The Benefits of Having an ADA Coordinator</a:t>
            </a:r>
            <a:endParaRPr lang="en-US" dirty="0"/>
          </a:p>
        </p:txBody>
      </p:sp>
      <p:sp>
        <p:nvSpPr>
          <p:cNvPr id="2" name="Content Placeholder 1">
            <a:extLst>
              <a:ext uri="{FF2B5EF4-FFF2-40B4-BE49-F238E27FC236}">
                <a16:creationId xmlns:a16="http://schemas.microsoft.com/office/drawing/2014/main" id="{3937DF2A-031A-432B-B0AB-EF170947769C}"/>
              </a:ext>
            </a:extLst>
          </p:cNvPr>
          <p:cNvSpPr>
            <a:spLocks noGrp="1"/>
          </p:cNvSpPr>
          <p:nvPr>
            <p:ph idx="1"/>
          </p:nvPr>
        </p:nvSpPr>
        <p:spPr>
          <a:xfrm>
            <a:off x="380049" y="1570023"/>
            <a:ext cx="8509148" cy="4968889"/>
          </a:xfrm>
        </p:spPr>
        <p:txBody>
          <a:bodyPr>
            <a:noAutofit/>
          </a:bodyPr>
          <a:lstStyle/>
          <a:p>
            <a:pPr marL="0" indent="0">
              <a:buNone/>
            </a:pPr>
            <a:r>
              <a:rPr lang="en-US" sz="2000" dirty="0"/>
              <a:t> Makes it easier for members of the public to identify someone to help them with questions and concerns about disability access and discrimination.</a:t>
            </a:r>
          </a:p>
          <a:p>
            <a:pPr marL="228600" indent="-228600">
              <a:buFont typeface="+mj-lt"/>
              <a:buAutoNum type="arabicPeriod"/>
            </a:pPr>
            <a:endParaRPr lang="en-US" sz="1000" dirty="0"/>
          </a:p>
          <a:p>
            <a:pPr marL="457200" lvl="0" indent="-457200">
              <a:buFont typeface="+mj-lt"/>
              <a:buAutoNum type="arabicPeriod"/>
            </a:pPr>
            <a:r>
              <a:rPr lang="en-US" sz="2000" dirty="0"/>
              <a:t>Provides a single source of information so questions by the department staff and from outside the department can be answered quickly and consistently.</a:t>
            </a:r>
          </a:p>
          <a:p>
            <a:pPr marL="228600" indent="-228600">
              <a:buFont typeface="+mj-lt"/>
              <a:buAutoNum type="arabicPeriod"/>
            </a:pPr>
            <a:endParaRPr lang="en-US" sz="1000" dirty="0"/>
          </a:p>
          <a:p>
            <a:pPr marL="457200" lvl="0" indent="-457200">
              <a:buFont typeface="+mj-lt"/>
              <a:buAutoNum type="arabicPeriod"/>
            </a:pPr>
            <a:r>
              <a:rPr lang="en-US" sz="2000" dirty="0"/>
              <a:t>Provides an individual(s) who can focus on and instrumental to moving compliance plans forward.</a:t>
            </a:r>
          </a:p>
          <a:p>
            <a:pPr marL="0" indent="0">
              <a:buNone/>
            </a:pPr>
            <a:endParaRPr lang="en-US" sz="1000" dirty="0"/>
          </a:p>
          <a:p>
            <a:pPr marL="0" indent="0">
              <a:buNone/>
            </a:pPr>
            <a:r>
              <a:rPr lang="en-US" sz="2000" b="1" dirty="0"/>
              <a:t>The person who is appointed to this position must be</a:t>
            </a:r>
          </a:p>
          <a:p>
            <a:pPr>
              <a:buFont typeface="Arial" panose="020B0604020202020204" pitchFamily="34" charset="0"/>
              <a:buChar char="•"/>
            </a:pPr>
            <a:r>
              <a:rPr lang="en-US" sz="2000" dirty="0"/>
              <a:t>familiar with the department’s operation(s), </a:t>
            </a:r>
          </a:p>
          <a:p>
            <a:pPr>
              <a:buFont typeface="Arial" panose="020B0604020202020204" pitchFamily="34" charset="0"/>
              <a:buChar char="•"/>
            </a:pPr>
            <a:r>
              <a:rPr lang="en-US" sz="2000" dirty="0"/>
              <a:t>trained in the requirements and implementation of the ADA and </a:t>
            </a:r>
          </a:p>
          <a:p>
            <a:pPr>
              <a:buFont typeface="Arial" panose="020B0604020202020204" pitchFamily="34" charset="0"/>
              <a:buChar char="•"/>
            </a:pPr>
            <a:r>
              <a:rPr lang="en-US" sz="2000" dirty="0"/>
              <a:t>able to deal effectively with local governments, advocacy groups, and the general public. </a:t>
            </a:r>
          </a:p>
          <a:p>
            <a:pPr marL="0" indent="0">
              <a:buNone/>
            </a:pPr>
            <a:endParaRPr lang="en-US" sz="2000" dirty="0"/>
          </a:p>
        </p:txBody>
      </p:sp>
      <p:sp>
        <p:nvSpPr>
          <p:cNvPr id="7" name="Slide Number Placeholder 6">
            <a:extLst>
              <a:ext uri="{FF2B5EF4-FFF2-40B4-BE49-F238E27FC236}">
                <a16:creationId xmlns:a16="http://schemas.microsoft.com/office/drawing/2014/main" id="{89DB9198-3B8C-486B-B0F7-7C8109447DED}"/>
              </a:ext>
            </a:extLst>
          </p:cNvPr>
          <p:cNvSpPr>
            <a:spLocks noGrp="1"/>
          </p:cNvSpPr>
          <p:nvPr>
            <p:ph type="sldNum" sz="quarter" idx="12"/>
          </p:nvPr>
        </p:nvSpPr>
        <p:spPr/>
        <p:txBody>
          <a:bodyPr/>
          <a:lstStyle/>
          <a:p>
            <a:pPr>
              <a:defRPr/>
            </a:pPr>
            <a:fld id="{3ABC5568-3844-4AF9-9ACF-AE3432C62AE6}" type="slidenum">
              <a:rPr lang="en-US" smtClean="0"/>
              <a:pPr>
                <a:defRPr/>
              </a:pPr>
              <a:t>57</a:t>
            </a:fld>
            <a:endParaRPr lang="en-US" dirty="0"/>
          </a:p>
        </p:txBody>
      </p:sp>
      <p:pic>
        <p:nvPicPr>
          <p:cNvPr id="5" name="Picture 4">
            <a:extLst>
              <a:ext uri="{FF2B5EF4-FFF2-40B4-BE49-F238E27FC236}">
                <a16:creationId xmlns:a16="http://schemas.microsoft.com/office/drawing/2014/main" id="{88183A87-AFD7-C9C7-C947-593A49A9F31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173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668963-C9F3-4DB4-BF9B-C648D3256954}"/>
              </a:ext>
            </a:extLst>
          </p:cNvPr>
          <p:cNvSpPr>
            <a:spLocks noGrp="1"/>
          </p:cNvSpPr>
          <p:nvPr>
            <p:ph type="title"/>
          </p:nvPr>
        </p:nvSpPr>
        <p:spPr>
          <a:xfrm>
            <a:off x="457200" y="838200"/>
            <a:ext cx="8229600" cy="990600"/>
          </a:xfrm>
        </p:spPr>
        <p:txBody>
          <a:bodyPr anchor="t">
            <a:normAutofit/>
          </a:bodyPr>
          <a:lstStyle/>
          <a:p>
            <a:pPr algn="ctr"/>
            <a:r>
              <a:rPr lang="en-US" sz="3200" b="1" dirty="0"/>
              <a:t>Best Practices</a:t>
            </a:r>
            <a:r>
              <a:rPr lang="en-US" sz="3200" dirty="0"/>
              <a:t> - </a:t>
            </a:r>
            <a:r>
              <a:rPr lang="en-US" sz="3200" b="1" dirty="0"/>
              <a:t>ADA coordinator</a:t>
            </a:r>
            <a:br>
              <a:rPr lang="en-US" sz="3200" b="1" dirty="0"/>
            </a:br>
            <a:r>
              <a:rPr lang="en-US" sz="3200" b="1" dirty="0"/>
              <a:t>Assuring Compliance </a:t>
            </a:r>
            <a:endParaRPr lang="en-US" sz="3200" dirty="0"/>
          </a:p>
        </p:txBody>
      </p:sp>
      <p:sp>
        <p:nvSpPr>
          <p:cNvPr id="2" name="Content Placeholder 1">
            <a:extLst>
              <a:ext uri="{FF2B5EF4-FFF2-40B4-BE49-F238E27FC236}">
                <a16:creationId xmlns:a16="http://schemas.microsoft.com/office/drawing/2014/main" id="{7AD7EF41-979B-4A77-9525-05947CB24B71}"/>
              </a:ext>
            </a:extLst>
          </p:cNvPr>
          <p:cNvSpPr>
            <a:spLocks noGrp="1"/>
          </p:cNvSpPr>
          <p:nvPr>
            <p:ph idx="1"/>
          </p:nvPr>
        </p:nvSpPr>
        <p:spPr>
          <a:xfrm>
            <a:off x="295275" y="2005012"/>
            <a:ext cx="8553450" cy="4351338"/>
          </a:xfrm>
        </p:spPr>
        <p:txBody>
          <a:bodyPr/>
          <a:lstStyle/>
          <a:p>
            <a:pPr>
              <a:lnSpc>
                <a:spcPct val="150000"/>
              </a:lnSpc>
            </a:pPr>
            <a:r>
              <a:rPr lang="en-US" sz="2000" dirty="0"/>
              <a:t>The ADA coordinator </a:t>
            </a:r>
            <a:r>
              <a:rPr lang="en-US" sz="2000" b="1" dirty="0"/>
              <a:t>SHOULD be a full time FTE or have several aligned ADA coordinators</a:t>
            </a:r>
            <a:r>
              <a:rPr lang="en-US" sz="2000" dirty="0"/>
              <a:t> if the department is sizable so that they are given sufficient time to carry out extensive ADA responsibilities.</a:t>
            </a:r>
            <a:endParaRPr lang="en-US" sz="1000" dirty="0"/>
          </a:p>
          <a:p>
            <a:pPr>
              <a:lnSpc>
                <a:spcPct val="150000"/>
              </a:lnSpc>
            </a:pPr>
            <a:r>
              <a:rPr lang="en-US" sz="2000" dirty="0"/>
              <a:t>Both ADA Title I (Employment) and Title II (State and Local Gov. Services to the Public) have </a:t>
            </a:r>
            <a:r>
              <a:rPr lang="en-US" sz="2000" b="1" dirty="0"/>
              <a:t>extensive requirements</a:t>
            </a:r>
            <a:r>
              <a:rPr lang="en-US" sz="2000" dirty="0"/>
              <a:t>.  </a:t>
            </a:r>
          </a:p>
          <a:p>
            <a:pPr>
              <a:lnSpc>
                <a:spcPct val="150000"/>
              </a:lnSpc>
            </a:pPr>
            <a:r>
              <a:rPr lang="en-US" sz="2000" dirty="0"/>
              <a:t>A </a:t>
            </a:r>
            <a:r>
              <a:rPr lang="en-US" sz="2000" b="1" dirty="0"/>
              <a:t>best practice </a:t>
            </a:r>
            <a:r>
              <a:rPr lang="en-US" sz="2000" dirty="0"/>
              <a:t>is to have a Title I Employment ADA Coordinator(s) and a </a:t>
            </a:r>
            <a:r>
              <a:rPr lang="en-US" sz="2000" u="sng" dirty="0"/>
              <a:t>separate</a:t>
            </a:r>
            <a:r>
              <a:rPr lang="en-US" sz="2000" dirty="0"/>
              <a:t> Title II ADA Coordinator(s) to assure that the obligations of each Title are sufficiently and knowledgeably carried out.</a:t>
            </a:r>
          </a:p>
          <a:p>
            <a:endParaRPr lang="en-US" dirty="0"/>
          </a:p>
        </p:txBody>
      </p:sp>
      <p:sp>
        <p:nvSpPr>
          <p:cNvPr id="7" name="Slide Number Placeholder 6">
            <a:extLst>
              <a:ext uri="{FF2B5EF4-FFF2-40B4-BE49-F238E27FC236}">
                <a16:creationId xmlns:a16="http://schemas.microsoft.com/office/drawing/2014/main" id="{061B8371-243B-4F64-A2CC-327B5989F1BB}"/>
              </a:ext>
            </a:extLst>
          </p:cNvPr>
          <p:cNvSpPr>
            <a:spLocks noGrp="1"/>
          </p:cNvSpPr>
          <p:nvPr>
            <p:ph type="sldNum" sz="quarter" idx="12"/>
          </p:nvPr>
        </p:nvSpPr>
        <p:spPr/>
        <p:txBody>
          <a:bodyPr/>
          <a:lstStyle/>
          <a:p>
            <a:pPr>
              <a:defRPr/>
            </a:pPr>
            <a:fld id="{3ABC5568-3844-4AF9-9ACF-AE3432C62AE6}" type="slidenum">
              <a:rPr lang="en-US" smtClean="0"/>
              <a:pPr>
                <a:defRPr/>
              </a:pPr>
              <a:t>58</a:t>
            </a:fld>
            <a:endParaRPr lang="en-US" dirty="0"/>
          </a:p>
        </p:txBody>
      </p:sp>
      <p:pic>
        <p:nvPicPr>
          <p:cNvPr id="5" name="Picture 4">
            <a:extLst>
              <a:ext uri="{FF2B5EF4-FFF2-40B4-BE49-F238E27FC236}">
                <a16:creationId xmlns:a16="http://schemas.microsoft.com/office/drawing/2014/main" id="{0B0AEE25-2BE1-78A6-544A-7EDE96ED1A9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525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668963-C9F3-4DB4-BF9B-C648D3256954}"/>
              </a:ext>
            </a:extLst>
          </p:cNvPr>
          <p:cNvSpPr>
            <a:spLocks noGrp="1"/>
          </p:cNvSpPr>
          <p:nvPr>
            <p:ph type="title"/>
          </p:nvPr>
        </p:nvSpPr>
        <p:spPr>
          <a:xfrm>
            <a:off x="452284" y="751966"/>
            <a:ext cx="8229600" cy="1534034"/>
          </a:xfrm>
        </p:spPr>
        <p:txBody>
          <a:bodyPr anchor="t">
            <a:normAutofit/>
          </a:bodyPr>
          <a:lstStyle/>
          <a:p>
            <a:pPr algn="ctr"/>
            <a:r>
              <a:rPr lang="en-US" sz="3200" b="1" dirty="0"/>
              <a:t>Implementation</a:t>
            </a:r>
            <a:br>
              <a:rPr lang="en-US" sz="3200" b="1" dirty="0"/>
            </a:br>
            <a:r>
              <a:rPr lang="en-US" sz="3200" b="1" dirty="0"/>
              <a:t>Assuring Compliance</a:t>
            </a:r>
            <a:br>
              <a:rPr lang="en-US" sz="3200" b="1" dirty="0"/>
            </a:br>
            <a:r>
              <a:rPr lang="en-US" sz="2400" b="1" dirty="0">
                <a:solidFill>
                  <a:schemeClr val="tx1"/>
                </a:solidFill>
                <a:latin typeface="+mn-lt"/>
              </a:rPr>
              <a:t>In a perfect world</a:t>
            </a:r>
            <a:endParaRPr lang="en-US" sz="2400" dirty="0">
              <a:solidFill>
                <a:schemeClr val="tx1"/>
              </a:solidFill>
              <a:latin typeface="+mn-lt"/>
            </a:endParaRPr>
          </a:p>
        </p:txBody>
      </p:sp>
      <p:sp>
        <p:nvSpPr>
          <p:cNvPr id="2" name="Content Placeholder 1">
            <a:extLst>
              <a:ext uri="{FF2B5EF4-FFF2-40B4-BE49-F238E27FC236}">
                <a16:creationId xmlns:a16="http://schemas.microsoft.com/office/drawing/2014/main" id="{7AD7EF41-979B-4A77-9525-05947CB24B71}"/>
              </a:ext>
            </a:extLst>
          </p:cNvPr>
          <p:cNvSpPr>
            <a:spLocks noGrp="1"/>
          </p:cNvSpPr>
          <p:nvPr>
            <p:ph idx="1"/>
          </p:nvPr>
        </p:nvSpPr>
        <p:spPr>
          <a:xfrm>
            <a:off x="447368" y="2434574"/>
            <a:ext cx="8449204" cy="3798094"/>
          </a:xfrm>
        </p:spPr>
        <p:txBody>
          <a:bodyPr>
            <a:normAutofit/>
          </a:bodyPr>
          <a:lstStyle/>
          <a:p>
            <a:pPr marL="396875" indent="-342900" eaLnBrk="1" hangingPunct="1">
              <a:spcBef>
                <a:spcPct val="0"/>
              </a:spcBef>
              <a:buFont typeface="Wingdings" panose="05000000000000000000" pitchFamily="2" charset="2"/>
              <a:buChar char="ü"/>
            </a:pPr>
            <a:r>
              <a:rPr lang="en-US" altLang="en-US" sz="2000" dirty="0">
                <a:latin typeface="+mn-lt"/>
              </a:rPr>
              <a:t>Commitment to implementation of ADA and civil rights of people with disabilities is already established within the public entity.</a:t>
            </a:r>
          </a:p>
          <a:p>
            <a:pPr marL="53975" indent="0" eaLnBrk="1" hangingPunct="1">
              <a:spcBef>
                <a:spcPct val="0"/>
              </a:spcBef>
              <a:buNone/>
            </a:pPr>
            <a:endParaRPr lang="en-US" altLang="en-US" sz="2000" dirty="0">
              <a:latin typeface="+mn-lt"/>
            </a:endParaRPr>
          </a:p>
          <a:p>
            <a:pPr marL="396875" indent="-342900" eaLnBrk="1" hangingPunct="1">
              <a:spcBef>
                <a:spcPct val="0"/>
              </a:spcBef>
              <a:buFont typeface="Wingdings" panose="05000000000000000000" pitchFamily="2" charset="2"/>
              <a:buChar char="ü"/>
            </a:pPr>
            <a:r>
              <a:rPr lang="en-US" altLang="en-US" sz="2000" dirty="0">
                <a:latin typeface="+mn-lt"/>
              </a:rPr>
              <a:t>Liaisons from each department are selected to be on “ADA Team”.</a:t>
            </a:r>
          </a:p>
          <a:p>
            <a:pPr marL="396875" indent="-342900" eaLnBrk="1" hangingPunct="1">
              <a:spcBef>
                <a:spcPct val="0"/>
              </a:spcBef>
              <a:buFont typeface="Wingdings" panose="05000000000000000000" pitchFamily="2" charset="2"/>
              <a:buChar char="ü"/>
            </a:pPr>
            <a:endParaRPr lang="en-US" altLang="en-US" sz="2000" dirty="0">
              <a:latin typeface="+mn-lt"/>
            </a:endParaRPr>
          </a:p>
          <a:p>
            <a:pPr marL="396875" indent="-342900" eaLnBrk="1" hangingPunct="1">
              <a:spcBef>
                <a:spcPct val="0"/>
              </a:spcBef>
              <a:buFont typeface="Wingdings" panose="05000000000000000000" pitchFamily="2" charset="2"/>
              <a:buChar char="ü"/>
            </a:pPr>
            <a:r>
              <a:rPr lang="en-US" altLang="en-US" sz="2000" dirty="0">
                <a:latin typeface="+mn-lt"/>
              </a:rPr>
              <a:t>Outreach to the disability community has been established.</a:t>
            </a:r>
          </a:p>
          <a:p>
            <a:pPr marL="396875" indent="-342900" eaLnBrk="1" hangingPunct="1">
              <a:spcBef>
                <a:spcPct val="0"/>
              </a:spcBef>
              <a:buFont typeface="Wingdings" panose="05000000000000000000" pitchFamily="2" charset="2"/>
              <a:buChar char="ü"/>
            </a:pPr>
            <a:endParaRPr lang="en-US" altLang="en-US" sz="2000" dirty="0">
              <a:latin typeface="+mn-lt"/>
            </a:endParaRPr>
          </a:p>
          <a:p>
            <a:pPr marL="396875" indent="-342900" eaLnBrk="1" hangingPunct="1">
              <a:spcBef>
                <a:spcPct val="0"/>
              </a:spcBef>
              <a:buFont typeface="Wingdings" panose="05000000000000000000" pitchFamily="2" charset="2"/>
              <a:buChar char="ü"/>
            </a:pPr>
            <a:r>
              <a:rPr lang="en-US" altLang="en-US" sz="2000" dirty="0">
                <a:latin typeface="+mn-lt"/>
              </a:rPr>
              <a:t>ADA Coordinator(s) has a clear job description, sufficient  FTE to carry out duties, and clear “chain of command.”</a:t>
            </a:r>
          </a:p>
          <a:p>
            <a:pPr marL="396875" indent="-342900" eaLnBrk="1" hangingPunct="1">
              <a:spcBef>
                <a:spcPct val="0"/>
              </a:spcBef>
              <a:buFont typeface="Wingdings" panose="05000000000000000000" pitchFamily="2" charset="2"/>
              <a:buChar char="ü"/>
            </a:pPr>
            <a:endParaRPr lang="en-US" altLang="en-US" sz="2000" dirty="0">
              <a:latin typeface="+mn-lt"/>
            </a:endParaRPr>
          </a:p>
          <a:p>
            <a:pPr marL="396875" indent="-342900" eaLnBrk="1" hangingPunct="1">
              <a:spcBef>
                <a:spcPct val="0"/>
              </a:spcBef>
              <a:buFont typeface="Wingdings" panose="05000000000000000000" pitchFamily="2" charset="2"/>
              <a:buChar char="ü"/>
            </a:pPr>
            <a:r>
              <a:rPr lang="en-US" altLang="en-US" sz="2000" dirty="0">
                <a:latin typeface="+mn-lt"/>
              </a:rPr>
              <a:t>ADA Coordinator(s) has needed authority and budget / administrative resources to assure compliance.</a:t>
            </a:r>
          </a:p>
          <a:p>
            <a:pPr marL="396875" indent="-342900">
              <a:buFont typeface="Wingdings" panose="05000000000000000000" pitchFamily="2" charset="2"/>
              <a:buChar char="ü"/>
            </a:pPr>
            <a:endParaRPr lang="en-US" sz="2000" dirty="0"/>
          </a:p>
        </p:txBody>
      </p:sp>
      <p:sp>
        <p:nvSpPr>
          <p:cNvPr id="7" name="Slide Number Placeholder 6">
            <a:extLst>
              <a:ext uri="{FF2B5EF4-FFF2-40B4-BE49-F238E27FC236}">
                <a16:creationId xmlns:a16="http://schemas.microsoft.com/office/drawing/2014/main" id="{061B8371-243B-4F64-A2CC-327B5989F1BB}"/>
              </a:ext>
            </a:extLst>
          </p:cNvPr>
          <p:cNvSpPr>
            <a:spLocks noGrp="1"/>
          </p:cNvSpPr>
          <p:nvPr>
            <p:ph type="sldNum" sz="quarter" idx="12"/>
          </p:nvPr>
        </p:nvSpPr>
        <p:spPr/>
        <p:txBody>
          <a:bodyPr/>
          <a:lstStyle/>
          <a:p>
            <a:pPr>
              <a:defRPr/>
            </a:pPr>
            <a:fld id="{3ABC5568-3844-4AF9-9ACF-AE3432C62AE6}" type="slidenum">
              <a:rPr lang="en-US" smtClean="0"/>
              <a:pPr>
                <a:defRPr/>
              </a:pPr>
              <a:t>59</a:t>
            </a:fld>
            <a:endParaRPr lang="en-US" dirty="0"/>
          </a:p>
        </p:txBody>
      </p:sp>
      <p:pic>
        <p:nvPicPr>
          <p:cNvPr id="5" name="Picture 4">
            <a:extLst>
              <a:ext uri="{FF2B5EF4-FFF2-40B4-BE49-F238E27FC236}">
                <a16:creationId xmlns:a16="http://schemas.microsoft.com/office/drawing/2014/main" id="{4A66E170-F2FE-5077-A48A-4AB37484F3C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81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149353" y="566923"/>
            <a:ext cx="8229600" cy="456161"/>
          </a:xfrm>
        </p:spPr>
        <p:txBody>
          <a:bodyPr anchor="t">
            <a:noAutofit/>
          </a:bodyPr>
          <a:lstStyle/>
          <a:p>
            <a:r>
              <a:rPr lang="en-US" altLang="en-US" b="1" dirty="0">
                <a:cs typeface="Times New Roman" panose="02020603050405020304" pitchFamily="18" charset="0"/>
              </a:rPr>
              <a:t>Program Access</a:t>
            </a:r>
          </a:p>
        </p:txBody>
      </p:sp>
      <p:sp>
        <p:nvSpPr>
          <p:cNvPr id="26628" name="Rectangle 3"/>
          <p:cNvSpPr>
            <a:spLocks noGrp="1" noChangeArrowheads="1"/>
          </p:cNvSpPr>
          <p:nvPr>
            <p:ph idx="1"/>
          </p:nvPr>
        </p:nvSpPr>
        <p:spPr>
          <a:xfrm>
            <a:off x="255039" y="1117913"/>
            <a:ext cx="8372767" cy="4191000"/>
          </a:xfrm>
        </p:spPr>
        <p:txBody>
          <a:bodyPr>
            <a:noAutofit/>
          </a:bodyPr>
          <a:lstStyle/>
          <a:p>
            <a:pPr>
              <a:lnSpc>
                <a:spcPct val="150000"/>
              </a:lnSpc>
              <a:defRPr/>
            </a:pPr>
            <a:r>
              <a:rPr lang="en-US" altLang="en-US" sz="2200" dirty="0">
                <a:cs typeface="Times New Roman" panose="02020603050405020304" pitchFamily="18" charset="0"/>
              </a:rPr>
              <a:t>Requires that a public entity make its programs accessible to and useable by people with disabilities when </a:t>
            </a:r>
            <a:r>
              <a:rPr lang="en-US" altLang="en-US" sz="2200" b="1" dirty="0">
                <a:cs typeface="Times New Roman" panose="02020603050405020304" pitchFamily="18" charset="0"/>
              </a:rPr>
              <a:t>viewed in its entirety</a:t>
            </a:r>
            <a:r>
              <a:rPr lang="en-US" altLang="en-US" sz="2200" dirty="0">
                <a:cs typeface="Times New Roman" panose="02020603050405020304" pitchFamily="18" charset="0"/>
              </a:rPr>
              <a:t>. </a:t>
            </a:r>
          </a:p>
          <a:p>
            <a:pPr>
              <a:lnSpc>
                <a:spcPct val="150000"/>
              </a:lnSpc>
              <a:defRPr/>
            </a:pPr>
            <a:r>
              <a:rPr lang="en-US" altLang="en-US" sz="2000" dirty="0">
                <a:cs typeface="Times New Roman" panose="02020603050405020304" pitchFamily="18" charset="0"/>
              </a:rPr>
              <a:t>Program accessibility may be achieved by a number of methods in the most integrated setting of people with disabilities which can include:</a:t>
            </a:r>
          </a:p>
          <a:p>
            <a:pPr marL="506413" lvl="1" indent="-468313">
              <a:lnSpc>
                <a:spcPct val="150000"/>
              </a:lnSpc>
              <a:defRPr/>
            </a:pPr>
            <a:r>
              <a:rPr lang="en-US" altLang="en-US" b="1" dirty="0">
                <a:cs typeface="Times New Roman" panose="02020603050405020304" pitchFamily="18" charset="0"/>
              </a:rPr>
              <a:t>Policy modification</a:t>
            </a:r>
          </a:p>
          <a:p>
            <a:pPr marL="506413" lvl="1" indent="-468313">
              <a:lnSpc>
                <a:spcPct val="150000"/>
              </a:lnSpc>
              <a:defRPr/>
            </a:pPr>
            <a:r>
              <a:rPr lang="en-US" altLang="en-US" b="1" dirty="0">
                <a:cs typeface="Times New Roman" panose="02020603050405020304" pitchFamily="18" charset="0"/>
              </a:rPr>
              <a:t>Effective communication</a:t>
            </a:r>
          </a:p>
          <a:p>
            <a:pPr marL="506413" lvl="1" indent="-468313">
              <a:lnSpc>
                <a:spcPct val="150000"/>
              </a:lnSpc>
              <a:defRPr/>
            </a:pPr>
            <a:r>
              <a:rPr lang="en-US" altLang="en-US" b="1" dirty="0">
                <a:cs typeface="Times New Roman" panose="02020603050405020304" pitchFamily="18" charset="0"/>
              </a:rPr>
              <a:t>Architectural access</a:t>
            </a:r>
          </a:p>
        </p:txBody>
      </p:sp>
      <p:pic>
        <p:nvPicPr>
          <p:cNvPr id="10" name="Picture 3" descr="Picture of an professional man who is blind wearing a suit and walking down a busy street navigating with his white cane">
            <a:extLst>
              <a:ext uri="{FF2B5EF4-FFF2-40B4-BE49-F238E27FC236}">
                <a16:creationId xmlns:a16="http://schemas.microsoft.com/office/drawing/2014/main" id="{92814C10-40C8-4790-BE3E-BE16D75B20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317"/>
          <a:stretch/>
        </p:blipFill>
        <p:spPr bwMode="auto">
          <a:xfrm>
            <a:off x="432619" y="5047596"/>
            <a:ext cx="1188720" cy="1629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3 pictures together. Picture 1 is a professional women's face, picture 2 is a professional man in a suit using a wheelchair working on a computer with a woman colleague. Picture 3 is a  famer standing in his field with a prosthetic hand.">
            <a:extLst>
              <a:ext uri="{FF2B5EF4-FFF2-40B4-BE49-F238E27FC236}">
                <a16:creationId xmlns:a16="http://schemas.microsoft.com/office/drawing/2014/main" id="{93E5BEF9-5D63-4A01-A65D-BABC1A88755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628" y="5153187"/>
            <a:ext cx="164592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A picture of one person who is deaf and blind talking and signing with another person.">
            <a:extLst>
              <a:ext uri="{FF2B5EF4-FFF2-40B4-BE49-F238E27FC236}">
                <a16:creationId xmlns:a16="http://schemas.microsoft.com/office/drawing/2014/main" id="{E0DBB063-1E79-4EAF-A226-D36FB98C07DE}"/>
              </a:ext>
            </a:extLst>
          </p:cNvPr>
          <p:cNvPicPr>
            <a:picLocks noChangeAspect="1"/>
          </p:cNvPicPr>
          <p:nvPr/>
        </p:nvPicPr>
        <p:blipFill rotWithShape="1">
          <a:blip r:embed="rId5">
            <a:extLst>
              <a:ext uri="{28A0092B-C50C-407E-A947-70E740481C1C}">
                <a14:useLocalDpi xmlns:a14="http://schemas.microsoft.com/office/drawing/2010/main" val="0"/>
              </a:ext>
            </a:extLst>
          </a:blip>
          <a:srcRect l="7321" r="6775"/>
          <a:stretch/>
        </p:blipFill>
        <p:spPr bwMode="auto">
          <a:xfrm>
            <a:off x="3504217" y="5109630"/>
            <a:ext cx="1645920" cy="1111360"/>
          </a:xfrm>
          <a:prstGeom prst="rect">
            <a:avLst/>
          </a:prstGeom>
          <a:noFill/>
          <a:ln>
            <a:noFill/>
          </a:ln>
          <a:extLst>
            <a:ext uri="{53640926-AAD7-44D8-BBD7-CCE9431645EC}">
              <a14:shadowObscured xmlns:a14="http://schemas.microsoft.com/office/drawing/2010/main"/>
            </a:ext>
          </a:extLst>
        </p:spPr>
      </p:pic>
      <p:pic>
        <p:nvPicPr>
          <p:cNvPr id="9" name="Picture 2" descr="A professional women who is quadriplegic sitting at her work desk by her computer with adaptive equipment.">
            <a:extLst>
              <a:ext uri="{FF2B5EF4-FFF2-40B4-BE49-F238E27FC236}">
                <a16:creationId xmlns:a16="http://schemas.microsoft.com/office/drawing/2014/main" id="{0FF94E7F-1149-4BE7-A52E-678308BA08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9244" y="3671665"/>
            <a:ext cx="1463040" cy="149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A young boy sitting in his modern wheelchair holding the leash to his very big St. Bernard dog who is sitting beside him.">
            <a:extLst>
              <a:ext uri="{FF2B5EF4-FFF2-40B4-BE49-F238E27FC236}">
                <a16:creationId xmlns:a16="http://schemas.microsoft.com/office/drawing/2014/main" id="{A36D7900-847E-4949-9DB9-BEEB8F86AFB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72" t="4047" r="8399" b="-2270"/>
          <a:stretch/>
        </p:blipFill>
        <p:spPr>
          <a:xfrm>
            <a:off x="6451376" y="3265788"/>
            <a:ext cx="1645920" cy="1063233"/>
          </a:xfrm>
          <a:prstGeom prst="rect">
            <a:avLst/>
          </a:prstGeom>
          <a:ln>
            <a:noFill/>
          </a:ln>
          <a:effectLst>
            <a:outerShdw blurRad="292100" dist="139700" dir="2700000" algn="tl" rotWithShape="0">
              <a:srgbClr val="333333">
                <a:alpha val="65000"/>
              </a:srgbClr>
            </a:outerShdw>
          </a:effectLst>
        </p:spPr>
      </p:pic>
      <p:pic>
        <p:nvPicPr>
          <p:cNvPr id="15" name="Picture 14" descr="A young woman who has an intellectual disability is sitting at a computer with a teacher who is bending over her shoulder looking at the computer with her.">
            <a:extLst>
              <a:ext uri="{FF2B5EF4-FFF2-40B4-BE49-F238E27FC236}">
                <a16:creationId xmlns:a16="http://schemas.microsoft.com/office/drawing/2014/main" id="{18FCAAEA-8A9B-4482-95D7-FC1FF9D9D06D}"/>
              </a:ext>
            </a:extLst>
          </p:cNvPr>
          <p:cNvPicPr>
            <a:picLocks noChangeAspect="1"/>
          </p:cNvPicPr>
          <p:nvPr/>
        </p:nvPicPr>
        <p:blipFill rotWithShape="1">
          <a:blip r:embed="rId8">
            <a:extLst>
              <a:ext uri="{28A0092B-C50C-407E-A947-70E740481C1C}">
                <a14:useLocalDpi xmlns:a14="http://schemas.microsoft.com/office/drawing/2010/main" val="0"/>
              </a:ext>
            </a:extLst>
          </a:blip>
          <a:srcRect l="12900" t="6029" r="24087"/>
          <a:stretch/>
        </p:blipFill>
        <p:spPr bwMode="auto">
          <a:xfrm>
            <a:off x="5463853" y="5198519"/>
            <a:ext cx="964070" cy="14630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3" descr="Young man putting on his Prosthetic arm">
            <a:extLst>
              <a:ext uri="{FF2B5EF4-FFF2-40B4-BE49-F238E27FC236}">
                <a16:creationId xmlns:a16="http://schemas.microsoft.com/office/drawing/2014/main" id="{124F5274-3A1E-422F-8FF0-1989149BD0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4389" y="4372800"/>
            <a:ext cx="1828800" cy="134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A young boy in his wheelchair taking a folder from his service dog in a school setting.">
            <a:extLst>
              <a:ext uri="{FF2B5EF4-FFF2-40B4-BE49-F238E27FC236}">
                <a16:creationId xmlns:a16="http://schemas.microsoft.com/office/drawing/2014/main" id="{9C7A890E-E0E4-47FC-A7BA-9418421F54A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10996"/>
          <a:stretch/>
        </p:blipFill>
        <p:spPr bwMode="auto">
          <a:xfrm>
            <a:off x="6649472" y="5693260"/>
            <a:ext cx="1745987"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0191A33A-1D97-5CDA-0BD5-D77E0586F9A5}"/>
              </a:ext>
            </a:extLst>
          </p:cNvPr>
          <p:cNvSpPr>
            <a:spLocks noGrp="1"/>
          </p:cNvSpPr>
          <p:nvPr>
            <p:ph type="sldNum" sz="quarter" idx="12"/>
          </p:nvPr>
        </p:nvSpPr>
        <p:spPr/>
        <p:txBody>
          <a:bodyPr/>
          <a:lstStyle/>
          <a:p>
            <a:fld id="{2B4F0749-7BCA-453B-8A71-913191470894}" type="slidenum">
              <a:rPr lang="en-US" smtClean="0"/>
              <a:pPr/>
              <a:t>6</a:t>
            </a:fld>
            <a:endParaRPr lang="en-US" dirty="0"/>
          </a:p>
        </p:txBody>
      </p:sp>
      <p:pic>
        <p:nvPicPr>
          <p:cNvPr id="2" name="Picture 1">
            <a:extLst>
              <a:ext uri="{FF2B5EF4-FFF2-40B4-BE49-F238E27FC236}">
                <a16:creationId xmlns:a16="http://schemas.microsoft.com/office/drawing/2014/main" id="{FE6F6817-B922-96C4-2323-CDEA0A4DECC0}"/>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668963-C9F3-4DB4-BF9B-C648D3256954}"/>
              </a:ext>
            </a:extLst>
          </p:cNvPr>
          <p:cNvSpPr>
            <a:spLocks noGrp="1"/>
          </p:cNvSpPr>
          <p:nvPr>
            <p:ph type="title"/>
          </p:nvPr>
        </p:nvSpPr>
        <p:spPr>
          <a:xfrm>
            <a:off x="457200" y="762000"/>
            <a:ext cx="8229600" cy="1447800"/>
          </a:xfrm>
        </p:spPr>
        <p:txBody>
          <a:bodyPr anchor="t">
            <a:normAutofit/>
          </a:bodyPr>
          <a:lstStyle/>
          <a:p>
            <a:r>
              <a:rPr lang="en-US" sz="3200" b="1" dirty="0"/>
              <a:t>Implementation</a:t>
            </a:r>
            <a:br>
              <a:rPr lang="en-US" sz="3200" b="1" dirty="0"/>
            </a:br>
            <a:r>
              <a:rPr lang="en-US" sz="3200" b="1" dirty="0"/>
              <a:t>Assuring Compliance</a:t>
            </a:r>
            <a:br>
              <a:rPr lang="en-US" sz="3200" b="1" dirty="0"/>
            </a:br>
            <a:r>
              <a:rPr lang="en-US" altLang="en-US" sz="2400" b="1" dirty="0">
                <a:solidFill>
                  <a:schemeClr val="tx1"/>
                </a:solidFill>
                <a:latin typeface="+mn-lt"/>
              </a:rPr>
              <a:t>In our real world</a:t>
            </a:r>
            <a:br>
              <a:rPr lang="en-US" altLang="en-US" sz="3200" b="1" dirty="0">
                <a:latin typeface="+mn-lt"/>
              </a:rPr>
            </a:br>
            <a:endParaRPr lang="en-US" sz="3200" dirty="0">
              <a:latin typeface="+mn-lt"/>
            </a:endParaRPr>
          </a:p>
        </p:txBody>
      </p:sp>
      <p:sp>
        <p:nvSpPr>
          <p:cNvPr id="2" name="Content Placeholder 1">
            <a:extLst>
              <a:ext uri="{FF2B5EF4-FFF2-40B4-BE49-F238E27FC236}">
                <a16:creationId xmlns:a16="http://schemas.microsoft.com/office/drawing/2014/main" id="{7AD7EF41-979B-4A77-9525-05947CB24B71}"/>
              </a:ext>
            </a:extLst>
          </p:cNvPr>
          <p:cNvSpPr>
            <a:spLocks noGrp="1"/>
          </p:cNvSpPr>
          <p:nvPr>
            <p:ph idx="1"/>
          </p:nvPr>
        </p:nvSpPr>
        <p:spPr>
          <a:xfrm>
            <a:off x="268740" y="2456978"/>
            <a:ext cx="8606520" cy="3756026"/>
          </a:xfrm>
        </p:spPr>
        <p:txBody>
          <a:bodyPr>
            <a:normAutofit/>
          </a:bodyPr>
          <a:lstStyle/>
          <a:p>
            <a:pPr eaLnBrk="1" hangingPunct="1">
              <a:spcBef>
                <a:spcPct val="0"/>
              </a:spcBef>
              <a:buFont typeface="Wingdings" panose="05000000000000000000" pitchFamily="2" charset="2"/>
              <a:buChar char="ü"/>
            </a:pPr>
            <a:r>
              <a:rPr lang="en-US" altLang="en-US" sz="2000" dirty="0"/>
              <a:t>ADA Coordinator may not have any of these resources or authority or cannot devote time due to other unrelated duty responsibilities.</a:t>
            </a:r>
          </a:p>
          <a:p>
            <a:pPr marL="0" indent="0" eaLnBrk="1" hangingPunct="1">
              <a:spcBef>
                <a:spcPct val="0"/>
              </a:spcBef>
              <a:buNone/>
            </a:pPr>
            <a:endParaRPr lang="en-US" altLang="en-US" sz="2000" dirty="0"/>
          </a:p>
          <a:p>
            <a:pPr eaLnBrk="1" hangingPunct="1">
              <a:spcBef>
                <a:spcPct val="0"/>
              </a:spcBef>
              <a:buFont typeface="Wingdings" panose="05000000000000000000" pitchFamily="2" charset="2"/>
              <a:buChar char="ü"/>
            </a:pPr>
            <a:r>
              <a:rPr lang="en-US" altLang="en-US" sz="2000" dirty="0"/>
              <a:t>Will probably have to do the development regarding:</a:t>
            </a:r>
          </a:p>
          <a:p>
            <a:pPr marL="0" indent="0" eaLnBrk="1" hangingPunct="1">
              <a:spcBef>
                <a:spcPct val="0"/>
              </a:spcBef>
              <a:buNone/>
            </a:pPr>
            <a:endParaRPr lang="en-US" altLang="en-US" sz="1000" dirty="0"/>
          </a:p>
          <a:p>
            <a:pPr lvl="1">
              <a:spcBef>
                <a:spcPct val="0"/>
              </a:spcBef>
              <a:buFont typeface="Wingdings" panose="05000000000000000000" pitchFamily="2" charset="2"/>
              <a:buChar char="ü"/>
            </a:pPr>
            <a:r>
              <a:rPr lang="en-US" altLang="en-US" sz="2000" dirty="0"/>
              <a:t>Outreach to disability community </a:t>
            </a:r>
          </a:p>
          <a:p>
            <a:pPr marL="0" indent="0" eaLnBrk="1" hangingPunct="1">
              <a:spcBef>
                <a:spcPct val="0"/>
              </a:spcBef>
              <a:buNone/>
            </a:pPr>
            <a:endParaRPr lang="en-US" altLang="en-US" sz="1000" dirty="0"/>
          </a:p>
          <a:p>
            <a:pPr lvl="1">
              <a:spcBef>
                <a:spcPct val="0"/>
              </a:spcBef>
              <a:buFont typeface="Wingdings" panose="05000000000000000000" pitchFamily="2" charset="2"/>
              <a:buChar char="ü"/>
            </a:pPr>
            <a:r>
              <a:rPr lang="en-US" altLang="en-US" sz="2000" dirty="0"/>
              <a:t>Establish liaison with government departments, commissions/councils</a:t>
            </a:r>
          </a:p>
          <a:p>
            <a:pPr marL="0" indent="0" eaLnBrk="1" hangingPunct="1">
              <a:spcBef>
                <a:spcPct val="0"/>
              </a:spcBef>
              <a:buNone/>
            </a:pPr>
            <a:endParaRPr lang="en-US" altLang="en-US" sz="1000" dirty="0"/>
          </a:p>
          <a:p>
            <a:pPr lvl="1">
              <a:spcBef>
                <a:spcPct val="0"/>
              </a:spcBef>
              <a:buFont typeface="Wingdings" panose="05000000000000000000" pitchFamily="2" charset="2"/>
              <a:buChar char="ü"/>
            </a:pPr>
            <a:r>
              <a:rPr lang="en-US" altLang="en-US" sz="2000" dirty="0"/>
              <a:t>Has limited authority and must get commitment from higher-ups</a:t>
            </a:r>
          </a:p>
          <a:p>
            <a:pPr marL="0" indent="0" eaLnBrk="1" hangingPunct="1">
              <a:spcBef>
                <a:spcPct val="0"/>
              </a:spcBef>
              <a:buNone/>
            </a:pPr>
            <a:endParaRPr lang="en-US" altLang="en-US" sz="1000" dirty="0"/>
          </a:p>
          <a:p>
            <a:pPr lvl="1">
              <a:spcBef>
                <a:spcPct val="0"/>
              </a:spcBef>
              <a:buFont typeface="Wingdings" panose="05000000000000000000" pitchFamily="2" charset="2"/>
              <a:buChar char="ü"/>
            </a:pPr>
            <a:r>
              <a:rPr lang="en-US" altLang="en-US" sz="2000" dirty="0"/>
              <a:t>Be tenacious regarding communication, development, and training</a:t>
            </a:r>
          </a:p>
          <a:p>
            <a:pPr marL="0" indent="0" eaLnBrk="1" hangingPunct="1">
              <a:spcBef>
                <a:spcPct val="0"/>
              </a:spcBef>
              <a:buNone/>
            </a:pPr>
            <a:endParaRPr lang="en-US" altLang="en-US" sz="1000" dirty="0"/>
          </a:p>
          <a:p>
            <a:pPr lvl="1">
              <a:spcBef>
                <a:spcPct val="0"/>
              </a:spcBef>
              <a:buFont typeface="Wingdings" panose="05000000000000000000" pitchFamily="2" charset="2"/>
              <a:buChar char="ü"/>
            </a:pPr>
            <a:r>
              <a:rPr lang="en-US" altLang="en-US" sz="2000" dirty="0"/>
              <a:t>Develop own support system / networks</a:t>
            </a:r>
          </a:p>
        </p:txBody>
      </p:sp>
      <p:sp>
        <p:nvSpPr>
          <p:cNvPr id="7" name="Slide Number Placeholder 6">
            <a:extLst>
              <a:ext uri="{FF2B5EF4-FFF2-40B4-BE49-F238E27FC236}">
                <a16:creationId xmlns:a16="http://schemas.microsoft.com/office/drawing/2014/main" id="{061B8371-243B-4F64-A2CC-327B5989F1BB}"/>
              </a:ext>
            </a:extLst>
          </p:cNvPr>
          <p:cNvSpPr>
            <a:spLocks noGrp="1"/>
          </p:cNvSpPr>
          <p:nvPr>
            <p:ph type="sldNum" sz="quarter" idx="12"/>
          </p:nvPr>
        </p:nvSpPr>
        <p:spPr/>
        <p:txBody>
          <a:bodyPr/>
          <a:lstStyle/>
          <a:p>
            <a:pPr>
              <a:defRPr/>
            </a:pPr>
            <a:fld id="{3ABC5568-3844-4AF9-9ACF-AE3432C62AE6}" type="slidenum">
              <a:rPr lang="en-US" smtClean="0"/>
              <a:pPr>
                <a:defRPr/>
              </a:pPr>
              <a:t>60</a:t>
            </a:fld>
            <a:endParaRPr lang="en-US" dirty="0"/>
          </a:p>
        </p:txBody>
      </p:sp>
      <p:pic>
        <p:nvPicPr>
          <p:cNvPr id="5" name="Picture 4">
            <a:extLst>
              <a:ext uri="{FF2B5EF4-FFF2-40B4-BE49-F238E27FC236}">
                <a16:creationId xmlns:a16="http://schemas.microsoft.com/office/drawing/2014/main" id="{47CCE60B-433E-7A0C-E1C1-DBB2155E907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41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E716-D10F-49B5-8BFE-81E743EC9A3E}"/>
              </a:ext>
            </a:extLst>
          </p:cNvPr>
          <p:cNvSpPr>
            <a:spLocks noGrp="1"/>
          </p:cNvSpPr>
          <p:nvPr>
            <p:ph type="title"/>
          </p:nvPr>
        </p:nvSpPr>
        <p:spPr>
          <a:xfrm>
            <a:off x="457200" y="810549"/>
            <a:ext cx="8229600" cy="591312"/>
          </a:xfrm>
        </p:spPr>
        <p:txBody>
          <a:bodyPr rtlCol="0" anchor="t">
            <a:normAutofit fontScale="90000"/>
          </a:bodyPr>
          <a:lstStyle/>
          <a:p>
            <a:pPr eaLnBrk="1" fontAlgn="auto" hangingPunct="1">
              <a:spcAft>
                <a:spcPts val="0"/>
              </a:spcAft>
              <a:defRPr/>
            </a:pPr>
            <a:r>
              <a:rPr lang="en-US" sz="3600" b="1" dirty="0">
                <a:ea typeface="+mj-ea"/>
              </a:rPr>
              <a:t>Why Involve the Disability Community?</a:t>
            </a:r>
          </a:p>
        </p:txBody>
      </p:sp>
      <p:sp>
        <p:nvSpPr>
          <p:cNvPr id="6147" name="Content Placeholder 2">
            <a:extLst>
              <a:ext uri="{FF2B5EF4-FFF2-40B4-BE49-F238E27FC236}">
                <a16:creationId xmlns:a16="http://schemas.microsoft.com/office/drawing/2014/main" id="{26AE67CD-FA59-4F8F-B939-09CA8987DAC7}"/>
              </a:ext>
            </a:extLst>
          </p:cNvPr>
          <p:cNvSpPr>
            <a:spLocks noGrp="1"/>
          </p:cNvSpPr>
          <p:nvPr>
            <p:ph idx="1"/>
          </p:nvPr>
        </p:nvSpPr>
        <p:spPr>
          <a:xfrm>
            <a:off x="425245" y="1394171"/>
            <a:ext cx="8458200" cy="5305457"/>
          </a:xfrm>
        </p:spPr>
        <p:txBody>
          <a:bodyPr>
            <a:normAutofit/>
          </a:bodyPr>
          <a:lstStyle/>
          <a:p>
            <a:pPr>
              <a:lnSpc>
                <a:spcPct val="150000"/>
              </a:lnSpc>
            </a:pPr>
            <a:r>
              <a:rPr lang="en-US" altLang="en-US" sz="2000" u="sng" dirty="0"/>
              <a:t>Regulations</a:t>
            </a:r>
            <a:r>
              <a:rPr lang="en-US" altLang="en-US" sz="2000" dirty="0"/>
              <a:t> required a</a:t>
            </a:r>
            <a:r>
              <a:rPr lang="en-US" sz="2000" dirty="0"/>
              <a:t> public entity </a:t>
            </a:r>
            <a:r>
              <a:rPr lang="en-US" sz="2000" b="1" u="sng" dirty="0"/>
              <a:t>to</a:t>
            </a:r>
            <a:r>
              <a:rPr lang="en-US" sz="2000" dirty="0"/>
              <a:t> </a:t>
            </a:r>
            <a:r>
              <a:rPr lang="en-US" sz="2000" b="1" dirty="0"/>
              <a:t>provide an opportunity to interested persons</a:t>
            </a:r>
            <a:r>
              <a:rPr lang="en-US" sz="2000" dirty="0"/>
              <a:t>, including individuals with disabilities or organizations representing individuals with disabilities to participate in the </a:t>
            </a:r>
            <a:r>
              <a:rPr lang="en-US" altLang="en-US" sz="2000" dirty="0"/>
              <a:t>opportunity to review and comment on self-evaluation and transition plan.</a:t>
            </a:r>
          </a:p>
          <a:p>
            <a:pPr>
              <a:lnSpc>
                <a:spcPct val="150000"/>
              </a:lnSpc>
            </a:pPr>
            <a:r>
              <a:rPr lang="en-US" altLang="en-US" sz="2000" b="1" dirty="0"/>
              <a:t>Creative, effective solutions, coordinated efforts </a:t>
            </a:r>
            <a:r>
              <a:rPr lang="en-US" altLang="en-US" sz="2000" dirty="0"/>
              <a:t>so not have to do everything, need a variety of skills for effective implementation (finance/budgeting, capital planning, facilities management, public works, contracts / purchasing, communication accessibility, employment).</a:t>
            </a:r>
          </a:p>
          <a:p>
            <a:pPr eaLnBrk="1" hangingPunct="1">
              <a:lnSpc>
                <a:spcPct val="150000"/>
              </a:lnSpc>
            </a:pPr>
            <a:r>
              <a:rPr lang="en-US" altLang="en-US" sz="2000" dirty="0"/>
              <a:t>Strengthens accountability/shows “</a:t>
            </a:r>
            <a:r>
              <a:rPr lang="en-US" altLang="en-US" sz="2000" b="1" dirty="0"/>
              <a:t>good faith</a:t>
            </a:r>
            <a:r>
              <a:rPr lang="en-US" altLang="en-US" sz="2000" dirty="0"/>
              <a:t>” effort.</a:t>
            </a:r>
          </a:p>
        </p:txBody>
      </p:sp>
      <p:sp>
        <p:nvSpPr>
          <p:cNvPr id="5" name="Slide Number Placeholder 4">
            <a:extLst>
              <a:ext uri="{FF2B5EF4-FFF2-40B4-BE49-F238E27FC236}">
                <a16:creationId xmlns:a16="http://schemas.microsoft.com/office/drawing/2014/main" id="{DFFF738D-AB3A-43E1-8BBE-DCE726E2704A}"/>
              </a:ext>
            </a:extLst>
          </p:cNvPr>
          <p:cNvSpPr>
            <a:spLocks noGrp="1"/>
          </p:cNvSpPr>
          <p:nvPr>
            <p:ph type="sldNum" sz="quarter" idx="12"/>
          </p:nvPr>
        </p:nvSpPr>
        <p:spPr/>
        <p:txBody>
          <a:bodyPr/>
          <a:lstStyle/>
          <a:p>
            <a:pPr>
              <a:defRPr/>
            </a:pPr>
            <a:fld id="{3ABC5568-3844-4AF9-9ACF-AE3432C62AE6}" type="slidenum">
              <a:rPr lang="en-US" smtClean="0"/>
              <a:pPr>
                <a:defRPr/>
              </a:pPr>
              <a:t>61</a:t>
            </a:fld>
            <a:endParaRPr lang="en-US" dirty="0"/>
          </a:p>
        </p:txBody>
      </p:sp>
      <p:pic>
        <p:nvPicPr>
          <p:cNvPr id="3" name="Picture 2">
            <a:extLst>
              <a:ext uri="{FF2B5EF4-FFF2-40B4-BE49-F238E27FC236}">
                <a16:creationId xmlns:a16="http://schemas.microsoft.com/office/drawing/2014/main" id="{7FA10962-1349-A527-460E-276F5790ECF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AA5B2A2-C0E8-45C4-A8D9-8B7B9F616ACE}"/>
              </a:ext>
            </a:extLst>
          </p:cNvPr>
          <p:cNvSpPr>
            <a:spLocks noGrp="1"/>
          </p:cNvSpPr>
          <p:nvPr>
            <p:ph type="title"/>
          </p:nvPr>
        </p:nvSpPr>
        <p:spPr>
          <a:xfrm>
            <a:off x="425245" y="743066"/>
            <a:ext cx="8229600" cy="944761"/>
          </a:xfrm>
        </p:spPr>
        <p:txBody>
          <a:bodyPr anchor="t">
            <a:normAutofit/>
          </a:bodyPr>
          <a:lstStyle/>
          <a:p>
            <a:pPr marL="0" indent="0" eaLnBrk="1" hangingPunct="1">
              <a:buFont typeface="Arial" panose="020B0604020202020204" pitchFamily="34" charset="0"/>
              <a:buNone/>
            </a:pPr>
            <a:r>
              <a:rPr lang="en-US" altLang="en-US" b="1" dirty="0"/>
              <a:t>Examples of Involvement</a:t>
            </a:r>
            <a:br>
              <a:rPr lang="en-US" altLang="en-US" sz="3600" b="1" dirty="0"/>
            </a:br>
            <a:r>
              <a:rPr lang="en-US" altLang="en-US" sz="2400" b="1" dirty="0"/>
              <a:t>Title II – Services to the Public</a:t>
            </a:r>
          </a:p>
        </p:txBody>
      </p:sp>
      <p:sp>
        <p:nvSpPr>
          <p:cNvPr id="15363" name="Content Placeholder 2">
            <a:extLst>
              <a:ext uri="{FF2B5EF4-FFF2-40B4-BE49-F238E27FC236}">
                <a16:creationId xmlns:a16="http://schemas.microsoft.com/office/drawing/2014/main" id="{1576987C-4E7B-4BE9-98BA-F9456BE67149}"/>
              </a:ext>
            </a:extLst>
          </p:cNvPr>
          <p:cNvSpPr>
            <a:spLocks noGrp="1"/>
          </p:cNvSpPr>
          <p:nvPr>
            <p:ph idx="1"/>
          </p:nvPr>
        </p:nvSpPr>
        <p:spPr>
          <a:xfrm>
            <a:off x="194604" y="1828800"/>
            <a:ext cx="8690882" cy="4648200"/>
          </a:xfrm>
        </p:spPr>
        <p:txBody>
          <a:bodyPr>
            <a:noAutofit/>
          </a:bodyPr>
          <a:lstStyle/>
          <a:p>
            <a:pPr eaLnBrk="1" hangingPunct="1">
              <a:buFont typeface="Wingdings" panose="05000000000000000000" pitchFamily="2" charset="2"/>
              <a:buChar char="ü"/>
            </a:pPr>
            <a:r>
              <a:rPr lang="en-US" altLang="en-US" sz="2000" b="1" dirty="0"/>
              <a:t>Meet</a:t>
            </a:r>
            <a:r>
              <a:rPr lang="en-US" altLang="en-US" sz="2000" dirty="0"/>
              <a:t> with county recreation dept. staff when a new program is being created to ensure the participation of people with disabilities, including how to modify a policy in order to create access, if needed.</a:t>
            </a:r>
          </a:p>
          <a:p>
            <a:pPr marL="0" indent="0" eaLnBrk="1" hangingPunct="1">
              <a:buNone/>
            </a:pPr>
            <a:endParaRPr lang="en-US" altLang="en-US" sz="1000" dirty="0"/>
          </a:p>
          <a:p>
            <a:pPr eaLnBrk="1" hangingPunct="1">
              <a:buFont typeface="Wingdings" panose="05000000000000000000" pitchFamily="2" charset="2"/>
              <a:buChar char="ü"/>
            </a:pPr>
            <a:r>
              <a:rPr lang="en-US" altLang="en-US" sz="2000" b="1" dirty="0"/>
              <a:t>Get involved </a:t>
            </a:r>
            <a:r>
              <a:rPr lang="en-US" altLang="en-US" sz="2000" dirty="0"/>
              <a:t>in the discussion of the design of a new city bldg. to make sure the ADA Standards are being followed.</a:t>
            </a:r>
          </a:p>
          <a:p>
            <a:pPr marL="0" indent="0" eaLnBrk="1" hangingPunct="1">
              <a:buNone/>
            </a:pPr>
            <a:endParaRPr lang="en-US" altLang="en-US" sz="1000" dirty="0"/>
          </a:p>
          <a:p>
            <a:pPr eaLnBrk="1" hangingPunct="1">
              <a:buFont typeface="Wingdings" panose="05000000000000000000" pitchFamily="2" charset="2"/>
              <a:buChar char="ü"/>
            </a:pPr>
            <a:r>
              <a:rPr lang="en-US" altLang="en-US" sz="2000" b="1" dirty="0"/>
              <a:t>Review</a:t>
            </a:r>
            <a:r>
              <a:rPr lang="en-US" altLang="en-US" sz="2000" dirty="0"/>
              <a:t> draft of state dept. contracts with private providers to check that ADA obligations are part of the contract such as effective communication, architectural access, policy modification, etc.</a:t>
            </a:r>
          </a:p>
          <a:p>
            <a:pPr marL="0" indent="0" eaLnBrk="1" hangingPunct="1">
              <a:buNone/>
            </a:pPr>
            <a:endParaRPr lang="en-US" altLang="en-US" sz="1000" dirty="0"/>
          </a:p>
          <a:p>
            <a:pPr>
              <a:buFont typeface="Wingdings" panose="05000000000000000000" pitchFamily="2" charset="2"/>
              <a:buChar char="ü"/>
            </a:pPr>
            <a:r>
              <a:rPr lang="en-US" altLang="en-US" sz="2000" dirty="0"/>
              <a:t>County’s Recreation Dept. renovated 2 of their 4 playgrounds to comply with the ADA, leaving 2 playgrounds inaccessible. </a:t>
            </a:r>
            <a:r>
              <a:rPr lang="en-US" altLang="en-US" sz="2000" b="1" dirty="0"/>
              <a:t>Make sure </a:t>
            </a:r>
            <a:r>
              <a:rPr lang="en-US" altLang="en-US" sz="2000" dirty="0"/>
              <a:t>the county has </a:t>
            </a:r>
            <a:r>
              <a:rPr lang="en-US" altLang="en-US" sz="2000" b="1" dirty="0"/>
              <a:t>info on the website and brochures </a:t>
            </a:r>
            <a:r>
              <a:rPr lang="en-US" altLang="en-US" sz="2000" dirty="0"/>
              <a:t>concerning which playgrounds are accessible and which aren’t (program access).</a:t>
            </a:r>
          </a:p>
        </p:txBody>
      </p:sp>
      <p:sp>
        <p:nvSpPr>
          <p:cNvPr id="4" name="Slide Number Placeholder 3">
            <a:extLst>
              <a:ext uri="{FF2B5EF4-FFF2-40B4-BE49-F238E27FC236}">
                <a16:creationId xmlns:a16="http://schemas.microsoft.com/office/drawing/2014/main" id="{00DDFE15-6282-4E57-B292-5E90A83714C5}"/>
              </a:ext>
            </a:extLst>
          </p:cNvPr>
          <p:cNvSpPr>
            <a:spLocks noGrp="1"/>
          </p:cNvSpPr>
          <p:nvPr>
            <p:ph type="sldNum" sz="quarter" idx="12"/>
          </p:nvPr>
        </p:nvSpPr>
        <p:spPr/>
        <p:txBody>
          <a:bodyPr/>
          <a:lstStyle/>
          <a:p>
            <a:pPr>
              <a:defRPr/>
            </a:pPr>
            <a:fld id="{3ABC5568-3844-4AF9-9ACF-AE3432C62AE6}" type="slidenum">
              <a:rPr lang="en-US" smtClean="0"/>
              <a:pPr>
                <a:defRPr/>
              </a:pPr>
              <a:t>62</a:t>
            </a:fld>
            <a:endParaRPr lang="en-US" dirty="0"/>
          </a:p>
        </p:txBody>
      </p:sp>
      <p:pic>
        <p:nvPicPr>
          <p:cNvPr id="2" name="Picture 1">
            <a:extLst>
              <a:ext uri="{FF2B5EF4-FFF2-40B4-BE49-F238E27FC236}">
                <a16:creationId xmlns:a16="http://schemas.microsoft.com/office/drawing/2014/main" id="{46065414-09BE-12F3-9A70-BA4ED4085FD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AA5B2A2-C0E8-45C4-A8D9-8B7B9F616ACE}"/>
              </a:ext>
            </a:extLst>
          </p:cNvPr>
          <p:cNvSpPr>
            <a:spLocks noGrp="1"/>
          </p:cNvSpPr>
          <p:nvPr>
            <p:ph type="title"/>
          </p:nvPr>
        </p:nvSpPr>
        <p:spPr>
          <a:xfrm>
            <a:off x="421020" y="914400"/>
            <a:ext cx="8229600" cy="990600"/>
          </a:xfrm>
        </p:spPr>
        <p:txBody>
          <a:bodyPr anchor="t">
            <a:noAutofit/>
          </a:bodyPr>
          <a:lstStyle/>
          <a:p>
            <a:pPr eaLnBrk="1" hangingPunct="1"/>
            <a:r>
              <a:rPr lang="en-US" altLang="en-US" b="1" dirty="0"/>
              <a:t>Examples of Involvement </a:t>
            </a:r>
            <a:r>
              <a:rPr lang="en-US" altLang="en-US" sz="1400" b="1" dirty="0"/>
              <a:t>(2)</a:t>
            </a:r>
            <a:br>
              <a:rPr lang="en-US" altLang="en-US" sz="4800" b="1" dirty="0"/>
            </a:br>
            <a:r>
              <a:rPr lang="en-US" altLang="en-US" sz="2400" b="1" dirty="0"/>
              <a:t>Title II – Services to the Public</a:t>
            </a:r>
            <a:endParaRPr lang="en-US" altLang="en-US" sz="2400" b="1" dirty="0">
              <a:latin typeface="+mn-lt"/>
            </a:endParaRPr>
          </a:p>
        </p:txBody>
      </p:sp>
      <p:sp>
        <p:nvSpPr>
          <p:cNvPr id="15363" name="Content Placeholder 2">
            <a:extLst>
              <a:ext uri="{FF2B5EF4-FFF2-40B4-BE49-F238E27FC236}">
                <a16:creationId xmlns:a16="http://schemas.microsoft.com/office/drawing/2014/main" id="{1576987C-4E7B-4BE9-98BA-F9456BE67149}"/>
              </a:ext>
            </a:extLst>
          </p:cNvPr>
          <p:cNvSpPr>
            <a:spLocks noGrp="1"/>
          </p:cNvSpPr>
          <p:nvPr>
            <p:ph idx="1"/>
          </p:nvPr>
        </p:nvSpPr>
        <p:spPr>
          <a:xfrm>
            <a:off x="292433" y="2209800"/>
            <a:ext cx="8486775" cy="4038600"/>
          </a:xfrm>
        </p:spPr>
        <p:txBody>
          <a:bodyPr>
            <a:noAutofit/>
          </a:bodyPr>
          <a:lstStyle/>
          <a:p>
            <a:pPr>
              <a:buFont typeface="Wingdings" panose="05000000000000000000" pitchFamily="2" charset="2"/>
              <a:buChar char="ü"/>
            </a:pPr>
            <a:r>
              <a:rPr lang="en-US" altLang="en-US" sz="2000" dirty="0"/>
              <a:t>A State museum has monthly tours.  </a:t>
            </a:r>
            <a:r>
              <a:rPr lang="en-US" altLang="en-US" sz="2000" b="1" dirty="0"/>
              <a:t>Make sure </a:t>
            </a:r>
            <a:r>
              <a:rPr lang="en-US" altLang="en-US" sz="2000" dirty="0"/>
              <a:t>the museum’s website, brochure, and postings in the ticket purchase area includes effective communication request / response procedures. Make sure their website is accessible.</a:t>
            </a:r>
          </a:p>
          <a:p>
            <a:pPr marL="0" indent="0">
              <a:buNone/>
            </a:pPr>
            <a:r>
              <a:rPr lang="en-US" altLang="en-US" sz="800" dirty="0"/>
              <a:t> </a:t>
            </a:r>
          </a:p>
          <a:p>
            <a:pPr>
              <a:buFont typeface="Wingdings" panose="05000000000000000000" pitchFamily="2" charset="2"/>
              <a:buChar char="ü"/>
            </a:pPr>
            <a:r>
              <a:rPr lang="en-US" altLang="en-US" sz="2000" dirty="0"/>
              <a:t>A City Managers’ office receives a call from a new resident who uses a wheelchair. The resident would like to know about how the City’s </a:t>
            </a:r>
            <a:r>
              <a:rPr lang="en-US" altLang="en-US" sz="2000" b="1" dirty="0"/>
              <a:t>program access </a:t>
            </a:r>
            <a:r>
              <a:rPr lang="en-US" altLang="en-US" sz="2000" dirty="0"/>
              <a:t>obligations are being met. This includes which facilities are accessible (and which aren’t) and where the accessible entrances are. This information can be provided because the ADA Coordinator created a list of the accessibility features in all facilities. The list is on the city’s website and the ADA Coordinator sent an email to all staff with the link.</a:t>
            </a:r>
          </a:p>
        </p:txBody>
      </p:sp>
      <p:sp>
        <p:nvSpPr>
          <p:cNvPr id="4" name="Slide Number Placeholder 3">
            <a:extLst>
              <a:ext uri="{FF2B5EF4-FFF2-40B4-BE49-F238E27FC236}">
                <a16:creationId xmlns:a16="http://schemas.microsoft.com/office/drawing/2014/main" id="{00DDFE15-6282-4E57-B292-5E90A83714C5}"/>
              </a:ext>
            </a:extLst>
          </p:cNvPr>
          <p:cNvSpPr>
            <a:spLocks noGrp="1"/>
          </p:cNvSpPr>
          <p:nvPr>
            <p:ph type="sldNum" sz="quarter" idx="12"/>
          </p:nvPr>
        </p:nvSpPr>
        <p:spPr/>
        <p:txBody>
          <a:bodyPr/>
          <a:lstStyle/>
          <a:p>
            <a:pPr>
              <a:defRPr/>
            </a:pPr>
            <a:fld id="{3ABC5568-3844-4AF9-9ACF-AE3432C62AE6}" type="slidenum">
              <a:rPr lang="en-US" smtClean="0"/>
              <a:pPr>
                <a:defRPr/>
              </a:pPr>
              <a:t>63</a:t>
            </a:fld>
            <a:endParaRPr lang="en-US" dirty="0"/>
          </a:p>
        </p:txBody>
      </p:sp>
      <p:pic>
        <p:nvPicPr>
          <p:cNvPr id="2" name="Picture 1">
            <a:extLst>
              <a:ext uri="{FF2B5EF4-FFF2-40B4-BE49-F238E27FC236}">
                <a16:creationId xmlns:a16="http://schemas.microsoft.com/office/drawing/2014/main" id="{E1C1BE32-DE7D-3376-7908-F80D1E6EFDB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310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6664816-9460-41EE-83A2-3ABAE018B4B5}"/>
              </a:ext>
            </a:extLst>
          </p:cNvPr>
          <p:cNvSpPr>
            <a:spLocks noGrp="1" noChangeArrowheads="1"/>
          </p:cNvSpPr>
          <p:nvPr>
            <p:ph type="title"/>
          </p:nvPr>
        </p:nvSpPr>
        <p:spPr>
          <a:xfrm>
            <a:off x="409575" y="691012"/>
            <a:ext cx="7886700" cy="1080425"/>
          </a:xfrm>
        </p:spPr>
        <p:txBody>
          <a:bodyPr anchor="t">
            <a:noAutofit/>
          </a:bodyPr>
          <a:lstStyle/>
          <a:p>
            <a:r>
              <a:rPr lang="en-US" b="1" dirty="0">
                <a:ea typeface="+mj-ea"/>
              </a:rPr>
              <a:t>Self-Evaluation and Transition Plans</a:t>
            </a:r>
            <a:br>
              <a:rPr lang="en-US" b="1" dirty="0">
                <a:ea typeface="+mj-ea"/>
              </a:rPr>
            </a:br>
            <a:r>
              <a:rPr lang="en-US" b="1" dirty="0">
                <a:ea typeface="+mj-ea"/>
              </a:rPr>
              <a:t>Needs to Be Updated?</a:t>
            </a:r>
            <a:endParaRPr lang="en-US" altLang="en-US" b="1" dirty="0"/>
          </a:p>
        </p:txBody>
      </p:sp>
      <p:sp>
        <p:nvSpPr>
          <p:cNvPr id="12291" name="Content Placeholder 2">
            <a:extLst>
              <a:ext uri="{FF2B5EF4-FFF2-40B4-BE49-F238E27FC236}">
                <a16:creationId xmlns:a16="http://schemas.microsoft.com/office/drawing/2014/main" id="{34CD804C-A3DE-4E0D-8CB8-5CBC7C9DA977}"/>
              </a:ext>
            </a:extLst>
          </p:cNvPr>
          <p:cNvSpPr>
            <a:spLocks noGrp="1"/>
          </p:cNvSpPr>
          <p:nvPr>
            <p:ph idx="1"/>
          </p:nvPr>
        </p:nvSpPr>
        <p:spPr>
          <a:xfrm>
            <a:off x="457200" y="1790488"/>
            <a:ext cx="8455138" cy="4565862"/>
          </a:xfrm>
        </p:spPr>
        <p:txBody>
          <a:bodyPr>
            <a:normAutofit/>
          </a:bodyPr>
          <a:lstStyle/>
          <a:p>
            <a:pPr marL="0" indent="0" eaLnBrk="1" fontAlgn="auto" hangingPunct="1">
              <a:lnSpc>
                <a:spcPct val="150000"/>
              </a:lnSpc>
              <a:spcAft>
                <a:spcPts val="0"/>
              </a:spcAft>
              <a:buNone/>
              <a:defRPr/>
            </a:pPr>
            <a:r>
              <a:rPr lang="en-US" sz="2000" b="1" dirty="0">
                <a:ea typeface="+mn-ea"/>
              </a:rPr>
              <a:t>The evaluation/transition can be done in at least four ways:</a:t>
            </a:r>
          </a:p>
          <a:p>
            <a:pPr eaLnBrk="1" fontAlgn="auto" hangingPunct="1">
              <a:lnSpc>
                <a:spcPct val="150000"/>
              </a:lnSpc>
              <a:spcAft>
                <a:spcPts val="0"/>
              </a:spcAft>
              <a:buSzPct val="125000"/>
              <a:buFont typeface="Arial"/>
              <a:buChar char="•"/>
              <a:defRPr/>
            </a:pPr>
            <a:r>
              <a:rPr lang="en-US" sz="2000" dirty="0">
                <a:ea typeface="+mn-ea"/>
              </a:rPr>
              <a:t>By the ADA Coordinator</a:t>
            </a:r>
          </a:p>
          <a:p>
            <a:pPr eaLnBrk="1" fontAlgn="auto" hangingPunct="1">
              <a:lnSpc>
                <a:spcPct val="150000"/>
              </a:lnSpc>
              <a:spcAft>
                <a:spcPts val="0"/>
              </a:spcAft>
              <a:buSzPct val="125000"/>
              <a:buFont typeface="Arial"/>
              <a:buChar char="•"/>
              <a:defRPr/>
            </a:pPr>
            <a:r>
              <a:rPr lang="en-US" sz="2000" dirty="0">
                <a:ea typeface="+mn-ea"/>
              </a:rPr>
              <a:t>By the ADA Coordinator and an ADA team</a:t>
            </a:r>
          </a:p>
          <a:p>
            <a:pPr eaLnBrk="1" fontAlgn="auto" hangingPunct="1">
              <a:lnSpc>
                <a:spcPct val="150000"/>
              </a:lnSpc>
              <a:spcAft>
                <a:spcPts val="0"/>
              </a:spcAft>
              <a:buSzPct val="125000"/>
              <a:buFont typeface="Arial"/>
              <a:buChar char="•"/>
              <a:defRPr/>
            </a:pPr>
            <a:r>
              <a:rPr lang="en-US" sz="2000" dirty="0">
                <a:ea typeface="+mn-ea"/>
              </a:rPr>
              <a:t>By the ADA Coordinator and ADA liaisons for each department and agency</a:t>
            </a:r>
          </a:p>
          <a:p>
            <a:pPr eaLnBrk="1" fontAlgn="auto" hangingPunct="1">
              <a:lnSpc>
                <a:spcPct val="150000"/>
              </a:lnSpc>
              <a:spcAft>
                <a:spcPts val="0"/>
              </a:spcAft>
              <a:buSzPct val="125000"/>
              <a:buFont typeface="Arial"/>
              <a:buChar char="•"/>
              <a:defRPr/>
            </a:pPr>
            <a:r>
              <a:rPr lang="en-US" sz="2000" dirty="0">
                <a:ea typeface="+mn-ea"/>
              </a:rPr>
              <a:t>By an outside consultant in collaboration with the ADA Coordinator</a:t>
            </a:r>
          </a:p>
          <a:p>
            <a:pPr eaLnBrk="1" fontAlgn="auto" hangingPunct="1">
              <a:lnSpc>
                <a:spcPct val="150000"/>
              </a:lnSpc>
              <a:spcAft>
                <a:spcPts val="0"/>
              </a:spcAft>
              <a:buClr>
                <a:srgbClr val="FF0000"/>
              </a:buClr>
              <a:buFont typeface="Wingdings" panose="05000000000000000000" pitchFamily="2" charset="2"/>
              <a:buChar char="Ø"/>
              <a:defRPr/>
            </a:pPr>
            <a:r>
              <a:rPr lang="en-US" sz="2000" dirty="0">
                <a:ea typeface="+mn-ea"/>
              </a:rPr>
              <a:t>The size of the public entity and the budget will probably determine how the evaluation is conducted along with transition plan implementation</a:t>
            </a:r>
          </a:p>
          <a:p>
            <a:pPr eaLnBrk="1" fontAlgn="auto" hangingPunct="1">
              <a:lnSpc>
                <a:spcPct val="150000"/>
              </a:lnSpc>
              <a:spcAft>
                <a:spcPts val="0"/>
              </a:spcAft>
              <a:buClr>
                <a:srgbClr val="FF0000"/>
              </a:buClr>
              <a:buFont typeface="Wingdings" panose="05000000000000000000" pitchFamily="2" charset="2"/>
              <a:buChar char="Ø"/>
              <a:defRPr/>
            </a:pPr>
            <a:r>
              <a:rPr lang="en-US" sz="2000" dirty="0"/>
              <a:t>Be ready! Become as accessible as possible = </a:t>
            </a:r>
            <a:r>
              <a:rPr lang="en-US" sz="2000" b="1" dirty="0"/>
              <a:t>BE PROACTIVE</a:t>
            </a:r>
            <a:endParaRPr lang="en-US" sz="2000" b="1" dirty="0">
              <a:ea typeface="+mn-ea"/>
            </a:endParaRPr>
          </a:p>
        </p:txBody>
      </p:sp>
      <p:sp>
        <p:nvSpPr>
          <p:cNvPr id="3" name="Slide Number Placeholder 2">
            <a:extLst>
              <a:ext uri="{FF2B5EF4-FFF2-40B4-BE49-F238E27FC236}">
                <a16:creationId xmlns:a16="http://schemas.microsoft.com/office/drawing/2014/main" id="{6E940870-9D3D-4476-B5D6-D4A8ECF06B07}"/>
              </a:ext>
            </a:extLst>
          </p:cNvPr>
          <p:cNvSpPr>
            <a:spLocks noGrp="1"/>
          </p:cNvSpPr>
          <p:nvPr>
            <p:ph type="sldNum" sz="quarter" idx="12"/>
          </p:nvPr>
        </p:nvSpPr>
        <p:spPr/>
        <p:txBody>
          <a:bodyPr/>
          <a:lstStyle/>
          <a:p>
            <a:fld id="{28D8CCD8-4271-4188-8519-0F52A648B77A}" type="slidenum">
              <a:rPr lang="en-US" smtClean="0"/>
              <a:t>64</a:t>
            </a:fld>
            <a:endParaRPr lang="en-US" dirty="0"/>
          </a:p>
        </p:txBody>
      </p:sp>
      <p:pic>
        <p:nvPicPr>
          <p:cNvPr id="2" name="Picture 1">
            <a:extLst>
              <a:ext uri="{FF2B5EF4-FFF2-40B4-BE49-F238E27FC236}">
                <a16:creationId xmlns:a16="http://schemas.microsoft.com/office/drawing/2014/main" id="{CEF61167-C0D9-A64D-D832-1ED0CD7B997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274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6664816-9460-41EE-83A2-3ABAE018B4B5}"/>
              </a:ext>
            </a:extLst>
          </p:cNvPr>
          <p:cNvSpPr>
            <a:spLocks noGrp="1" noChangeArrowheads="1"/>
          </p:cNvSpPr>
          <p:nvPr>
            <p:ph type="title"/>
          </p:nvPr>
        </p:nvSpPr>
        <p:spPr>
          <a:xfrm>
            <a:off x="402283" y="713745"/>
            <a:ext cx="8455138" cy="959321"/>
          </a:xfrm>
        </p:spPr>
        <p:txBody>
          <a:bodyPr anchor="t">
            <a:noAutofit/>
          </a:bodyPr>
          <a:lstStyle/>
          <a:p>
            <a:r>
              <a:rPr lang="en-US" altLang="en-US" sz="2500" b="1" dirty="0"/>
              <a:t>Something to Think About: </a:t>
            </a:r>
            <a:br>
              <a:rPr lang="en-US" altLang="en-US" sz="2800" b="1" dirty="0"/>
            </a:br>
            <a:r>
              <a:rPr lang="en-US" altLang="en-US" sz="2800" b="1" dirty="0"/>
              <a:t>Is the ADA Coordinator an Administrator or an Advocate?</a:t>
            </a:r>
          </a:p>
        </p:txBody>
      </p:sp>
      <p:sp>
        <p:nvSpPr>
          <p:cNvPr id="12291" name="Content Placeholder 2">
            <a:extLst>
              <a:ext uri="{FF2B5EF4-FFF2-40B4-BE49-F238E27FC236}">
                <a16:creationId xmlns:a16="http://schemas.microsoft.com/office/drawing/2014/main" id="{34CD804C-A3DE-4E0D-8CB8-5CBC7C9DA977}"/>
              </a:ext>
            </a:extLst>
          </p:cNvPr>
          <p:cNvSpPr>
            <a:spLocks noGrp="1"/>
          </p:cNvSpPr>
          <p:nvPr>
            <p:ph idx="1"/>
          </p:nvPr>
        </p:nvSpPr>
        <p:spPr>
          <a:xfrm>
            <a:off x="286579" y="1647052"/>
            <a:ext cx="8610600" cy="5074423"/>
          </a:xfrm>
        </p:spPr>
        <p:txBody>
          <a:bodyPr>
            <a:normAutofit/>
          </a:bodyPr>
          <a:lstStyle/>
          <a:p>
            <a:pPr eaLnBrk="1" hangingPunct="1">
              <a:lnSpc>
                <a:spcPct val="150000"/>
              </a:lnSpc>
              <a:buFont typeface="Wingdings" panose="05000000000000000000" pitchFamily="2" charset="2"/>
              <a:buChar char="§"/>
            </a:pPr>
            <a:r>
              <a:rPr lang="en-US" altLang="en-US" sz="2000" dirty="0"/>
              <a:t>Do you act as an administrator as a City/County/State employee and fulfill your job duties to the best of your ability to meet the ADA requirement to </a:t>
            </a:r>
            <a:r>
              <a:rPr lang="en-US" altLang="en-US" sz="2000" b="1" u="sng" dirty="0"/>
              <a:t>assure compliance</a:t>
            </a:r>
            <a:r>
              <a:rPr lang="en-US" altLang="en-US" sz="2000" dirty="0"/>
              <a:t>? </a:t>
            </a:r>
          </a:p>
          <a:p>
            <a:pPr eaLnBrk="1" hangingPunct="1">
              <a:lnSpc>
                <a:spcPct val="150000"/>
              </a:lnSpc>
              <a:buFont typeface="Wingdings" panose="05000000000000000000" pitchFamily="2" charset="2"/>
              <a:buChar char="§"/>
            </a:pPr>
            <a:r>
              <a:rPr lang="en-US" altLang="en-US" sz="2000" dirty="0"/>
              <a:t>Or are you, at times, an advocate for people with disabilities, working for change to </a:t>
            </a:r>
            <a:r>
              <a:rPr lang="en-US" altLang="en-US" sz="2000" b="1" u="sng" dirty="0"/>
              <a:t>assure ADA compliance</a:t>
            </a:r>
            <a:r>
              <a:rPr lang="en-US" altLang="en-US" sz="2000" dirty="0"/>
              <a:t>? </a:t>
            </a:r>
          </a:p>
          <a:p>
            <a:pPr eaLnBrk="1" hangingPunct="1">
              <a:lnSpc>
                <a:spcPct val="150000"/>
              </a:lnSpc>
              <a:buFont typeface="Wingdings" panose="05000000000000000000" pitchFamily="2" charset="2"/>
              <a:buChar char="§"/>
            </a:pPr>
            <a:r>
              <a:rPr lang="en-US" altLang="en-US" sz="2000" dirty="0"/>
              <a:t>What do you do when those two worlds collide? </a:t>
            </a:r>
          </a:p>
          <a:p>
            <a:pPr eaLnBrk="1" hangingPunct="1">
              <a:lnSpc>
                <a:spcPct val="150000"/>
              </a:lnSpc>
              <a:buFont typeface="Wingdings" panose="05000000000000000000" pitchFamily="2" charset="2"/>
              <a:buChar char="§"/>
            </a:pPr>
            <a:r>
              <a:rPr lang="en-US" altLang="en-US" sz="2000" dirty="0"/>
              <a:t>And they will collide, and you will find yourself walking a tightrope between the two roles. </a:t>
            </a:r>
          </a:p>
          <a:p>
            <a:pPr marL="0" indent="0" algn="ctr" eaLnBrk="1" hangingPunct="1">
              <a:lnSpc>
                <a:spcPct val="150000"/>
              </a:lnSpc>
              <a:buNone/>
            </a:pPr>
            <a:r>
              <a:rPr lang="en-US" altLang="en-US" sz="2000" b="1" i="1" dirty="0">
                <a:solidFill>
                  <a:srgbClr val="C00000"/>
                </a:solidFill>
              </a:rPr>
              <a:t>Your role is always to assure compliance </a:t>
            </a:r>
          </a:p>
          <a:p>
            <a:pPr marL="0" indent="0" algn="ctr" eaLnBrk="1" hangingPunct="1">
              <a:lnSpc>
                <a:spcPct val="150000"/>
              </a:lnSpc>
              <a:buNone/>
            </a:pPr>
            <a:r>
              <a:rPr lang="en-US" altLang="en-US" sz="2000" b="1" i="1" dirty="0">
                <a:solidFill>
                  <a:srgbClr val="C00000"/>
                </a:solidFill>
              </a:rPr>
              <a:t>with the ADA - a Federal Civil Rights law</a:t>
            </a:r>
            <a:r>
              <a:rPr lang="en-US" altLang="en-US" sz="2000" dirty="0">
                <a:solidFill>
                  <a:srgbClr val="C00000"/>
                </a:solidFill>
              </a:rPr>
              <a:t>.</a:t>
            </a:r>
          </a:p>
        </p:txBody>
      </p:sp>
      <p:sp>
        <p:nvSpPr>
          <p:cNvPr id="3" name="Slide Number Placeholder 2">
            <a:extLst>
              <a:ext uri="{FF2B5EF4-FFF2-40B4-BE49-F238E27FC236}">
                <a16:creationId xmlns:a16="http://schemas.microsoft.com/office/drawing/2014/main" id="{6E940870-9D3D-4476-B5D6-D4A8ECF06B07}"/>
              </a:ext>
            </a:extLst>
          </p:cNvPr>
          <p:cNvSpPr>
            <a:spLocks noGrp="1"/>
          </p:cNvSpPr>
          <p:nvPr>
            <p:ph type="sldNum" sz="quarter" idx="12"/>
          </p:nvPr>
        </p:nvSpPr>
        <p:spPr/>
        <p:txBody>
          <a:bodyPr/>
          <a:lstStyle/>
          <a:p>
            <a:fld id="{28D8CCD8-4271-4188-8519-0F52A648B77A}" type="slidenum">
              <a:rPr lang="en-US" smtClean="0"/>
              <a:t>65</a:t>
            </a:fld>
            <a:endParaRPr lang="en-US" dirty="0"/>
          </a:p>
        </p:txBody>
      </p:sp>
      <p:pic>
        <p:nvPicPr>
          <p:cNvPr id="2" name="Picture 1">
            <a:extLst>
              <a:ext uri="{FF2B5EF4-FFF2-40B4-BE49-F238E27FC236}">
                <a16:creationId xmlns:a16="http://schemas.microsoft.com/office/drawing/2014/main" id="{C1AA6312-84BC-D993-6A2E-DB22F0F8268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3114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3" y="940264"/>
            <a:ext cx="8229600" cy="1143000"/>
          </a:xfrm>
        </p:spPr>
        <p:txBody>
          <a:bodyPr>
            <a:normAutofit/>
          </a:bodyPr>
          <a:lstStyle/>
          <a:p>
            <a:r>
              <a:rPr lang="en-US" sz="5400" b="1" dirty="0">
                <a:cs typeface="Times New Roman" panose="02020603050405020304" pitchFamily="18" charset="0"/>
              </a:rPr>
              <a:t>ADA</a:t>
            </a:r>
          </a:p>
        </p:txBody>
      </p:sp>
      <p:sp>
        <p:nvSpPr>
          <p:cNvPr id="5" name="Rectangle 3"/>
          <p:cNvSpPr>
            <a:spLocks noGrp="1" noChangeArrowheads="1"/>
          </p:cNvSpPr>
          <p:nvPr>
            <p:ph idx="1"/>
          </p:nvPr>
        </p:nvSpPr>
        <p:spPr>
          <a:xfrm>
            <a:off x="417871" y="2621471"/>
            <a:ext cx="8456578" cy="3276600"/>
          </a:xfrm>
        </p:spPr>
        <p:txBody>
          <a:bodyPr>
            <a:noAutofit/>
          </a:bodyPr>
          <a:lstStyle/>
          <a:p>
            <a:pPr marL="0" indent="0" algn="ctr">
              <a:lnSpc>
                <a:spcPct val="80000"/>
              </a:lnSpc>
              <a:spcBef>
                <a:spcPts val="0"/>
              </a:spcBef>
              <a:buNone/>
            </a:pPr>
            <a:r>
              <a:rPr lang="en-US" altLang="en-US" sz="4400" b="1" dirty="0">
                <a:cs typeface="Times New Roman" panose="02020603050405020304" pitchFamily="18" charset="0"/>
              </a:rPr>
              <a:t>Resources</a:t>
            </a:r>
          </a:p>
          <a:p>
            <a:pPr marL="0" indent="0" algn="ctr">
              <a:lnSpc>
                <a:spcPct val="80000"/>
              </a:lnSpc>
              <a:buNone/>
            </a:pPr>
            <a:endParaRPr lang="en-US" altLang="en-US" sz="4400" dirty="0">
              <a:cs typeface="Times New Roman" panose="02020603050405020304" pitchFamily="18" charset="0"/>
            </a:endParaRPr>
          </a:p>
          <a:p>
            <a:pPr algn="ctr">
              <a:lnSpc>
                <a:spcPct val="80000"/>
              </a:lnSpc>
            </a:pPr>
            <a:endParaRPr lang="en-US" altLang="en-US" sz="4400" b="1" dirty="0">
              <a:solidFill>
                <a:srgbClr val="00CC00"/>
              </a:solidFill>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3ABC5568-3844-4AF9-9ACF-AE3432C62AE6}" type="slidenum">
              <a:rPr lang="en-US" smtClean="0"/>
              <a:pPr>
                <a:defRPr/>
              </a:pPr>
              <a:t>66</a:t>
            </a:fld>
            <a:endParaRPr lang="en-US" dirty="0"/>
          </a:p>
        </p:txBody>
      </p:sp>
      <p:pic>
        <p:nvPicPr>
          <p:cNvPr id="4" name="Picture 3">
            <a:extLst>
              <a:ext uri="{FF2B5EF4-FFF2-40B4-BE49-F238E27FC236}">
                <a16:creationId xmlns:a16="http://schemas.microsoft.com/office/drawing/2014/main" id="{C5FD69FB-4B92-15D9-9765-A998047EC4F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430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90" y="1017804"/>
            <a:ext cx="8229600" cy="667512"/>
          </a:xfrm>
        </p:spPr>
        <p:txBody>
          <a:bodyPr anchor="t">
            <a:normAutofit fontScale="90000"/>
          </a:bodyPr>
          <a:lstStyle/>
          <a:p>
            <a:r>
              <a:rPr lang="en-US" sz="3600" dirty="0">
                <a:solidFill>
                  <a:schemeClr val="accent3">
                    <a:lumMod val="50000"/>
                  </a:schemeClr>
                </a:solidFill>
              </a:rPr>
              <a:t>Check out the following:</a:t>
            </a:r>
          </a:p>
        </p:txBody>
      </p:sp>
      <p:sp>
        <p:nvSpPr>
          <p:cNvPr id="3" name="Content Placeholder 2"/>
          <p:cNvSpPr>
            <a:spLocks noGrp="1"/>
          </p:cNvSpPr>
          <p:nvPr>
            <p:ph idx="1"/>
          </p:nvPr>
        </p:nvSpPr>
        <p:spPr>
          <a:xfrm>
            <a:off x="533400" y="2111817"/>
            <a:ext cx="8229600" cy="3940296"/>
          </a:xfrm>
        </p:spPr>
        <p:txBody>
          <a:bodyPr>
            <a:noAutofit/>
          </a:bodyPr>
          <a:lstStyle/>
          <a:p>
            <a:pPr marL="0" indent="0" algn="ctr">
              <a:buNone/>
            </a:pPr>
            <a:r>
              <a:rPr lang="en-US" sz="2400" b="1" i="1" u="sng" dirty="0"/>
              <a:t>ADA Best Practices Tool Kit for </a:t>
            </a:r>
          </a:p>
          <a:p>
            <a:pPr marL="0" indent="0" algn="ctr">
              <a:buNone/>
            </a:pPr>
            <a:r>
              <a:rPr lang="en-US" sz="2400" b="1" i="1" u="sng" dirty="0"/>
              <a:t>State and Local Governments </a:t>
            </a:r>
            <a:endParaRPr lang="en-US" sz="2400" dirty="0"/>
          </a:p>
          <a:p>
            <a:pPr marL="0" indent="0" algn="ctr">
              <a:buNone/>
            </a:pPr>
            <a:r>
              <a:rPr lang="en-US" sz="1800" u="sng" dirty="0">
                <a:hlinkClick r:id="rId3"/>
              </a:rPr>
              <a:t>www.ada.gov/pcatoolkit/toolkitmain.htm</a:t>
            </a:r>
            <a:endParaRPr lang="en-US" sz="1800" u="sng" dirty="0"/>
          </a:p>
          <a:p>
            <a:pPr marL="0" indent="0">
              <a:buNone/>
            </a:pPr>
            <a:endParaRPr lang="en-US" sz="2400" u="sng" dirty="0"/>
          </a:p>
          <a:p>
            <a:pPr marL="0" indent="0">
              <a:lnSpc>
                <a:spcPct val="150000"/>
              </a:lnSpc>
              <a:buNone/>
            </a:pPr>
            <a:r>
              <a:rPr lang="en-US" sz="2400" dirty="0"/>
              <a:t>Keep in mind that the DOJ’s model grievance procedure is rather</a:t>
            </a:r>
            <a:r>
              <a:rPr lang="en-US" sz="2400" b="1" dirty="0"/>
              <a:t> generic </a:t>
            </a:r>
            <a:r>
              <a:rPr lang="en-US" sz="2400" dirty="0"/>
              <a:t>but has the basic needed “ingredients” to build upon regarding promising practices for Public entities.</a:t>
            </a:r>
          </a:p>
          <a:p>
            <a:pPr marL="0" indent="0">
              <a:lnSpc>
                <a:spcPct val="150000"/>
              </a:lnSpc>
              <a:buNone/>
            </a:pPr>
            <a:endParaRPr lang="en-US" sz="2800" dirty="0"/>
          </a:p>
        </p:txBody>
      </p:sp>
      <p:pic>
        <p:nvPicPr>
          <p:cNvPr id="7" name="Picture 4" descr="US Department of Justice seal">
            <a:extLst>
              <a:ext uri="{FF2B5EF4-FFF2-40B4-BE49-F238E27FC236}">
                <a16:creationId xmlns:a16="http://schemas.microsoft.com/office/drawing/2014/main" id="{60E28DA3-B53B-4F90-A8DF-997869F45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97307"/>
            <a:ext cx="115503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EF723F1-7B22-28AD-F0E7-BF5B5DC46E62}"/>
              </a:ext>
            </a:extLst>
          </p:cNvPr>
          <p:cNvSpPr>
            <a:spLocks noGrp="1"/>
          </p:cNvSpPr>
          <p:nvPr>
            <p:ph type="sldNum" sz="quarter" idx="12"/>
          </p:nvPr>
        </p:nvSpPr>
        <p:spPr/>
        <p:txBody>
          <a:bodyPr/>
          <a:lstStyle/>
          <a:p>
            <a:fld id="{2B4F0749-7BCA-453B-8A71-913191470894}" type="slidenum">
              <a:rPr lang="en-US" smtClean="0"/>
              <a:pPr/>
              <a:t>67</a:t>
            </a:fld>
            <a:endParaRPr lang="en-US" dirty="0"/>
          </a:p>
        </p:txBody>
      </p:sp>
      <p:pic>
        <p:nvPicPr>
          <p:cNvPr id="5" name="Picture 4">
            <a:extLst>
              <a:ext uri="{FF2B5EF4-FFF2-40B4-BE49-F238E27FC236}">
                <a16:creationId xmlns:a16="http://schemas.microsoft.com/office/drawing/2014/main" id="{C51871BD-AC4E-A11B-25DC-C184348BE5D5}"/>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306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6172200" cy="494990"/>
          </a:xfrm>
        </p:spPr>
        <p:txBody>
          <a:bodyPr anchor="t">
            <a:noAutofit/>
          </a:bodyPr>
          <a:lstStyle/>
          <a:p>
            <a:r>
              <a:rPr lang="en-US" dirty="0">
                <a:cs typeface="Times New Roman" panose="02020603050405020304" pitchFamily="18" charset="0"/>
              </a:rPr>
              <a:t>ADA RESOURCES</a:t>
            </a:r>
          </a:p>
        </p:txBody>
      </p:sp>
      <p:sp>
        <p:nvSpPr>
          <p:cNvPr id="3" name="Content Placeholder 2"/>
          <p:cNvSpPr>
            <a:spLocks noGrp="1"/>
          </p:cNvSpPr>
          <p:nvPr>
            <p:ph idx="1"/>
          </p:nvPr>
        </p:nvSpPr>
        <p:spPr>
          <a:xfrm>
            <a:off x="243191" y="1522010"/>
            <a:ext cx="8657617" cy="4497790"/>
          </a:xfrm>
        </p:spPr>
        <p:txBody>
          <a:bodyPr anchor="t">
            <a:noAutofit/>
          </a:bodyPr>
          <a:lstStyle/>
          <a:p>
            <a:pPr>
              <a:lnSpc>
                <a:spcPct val="110000"/>
              </a:lnSpc>
              <a:spcBef>
                <a:spcPts val="0"/>
              </a:spcBef>
            </a:pPr>
            <a:r>
              <a:rPr lang="en-US" sz="1800" b="1" u="sng" dirty="0"/>
              <a:t>National ADA Network</a:t>
            </a:r>
            <a:r>
              <a:rPr lang="en-US" sz="1800" b="1" dirty="0"/>
              <a:t> - </a:t>
            </a:r>
            <a:r>
              <a:rPr lang="en-US" sz="1800" dirty="0"/>
              <a:t>To gain a more in-depth knowledge of the</a:t>
            </a:r>
            <a:r>
              <a:rPr lang="en-US" sz="1800" b="1" dirty="0"/>
              <a:t> </a:t>
            </a:r>
            <a:r>
              <a:rPr lang="en-US" sz="1800" dirty="0"/>
              <a:t>Title II requirements of the ADA </a:t>
            </a:r>
            <a:r>
              <a:rPr lang="en-US" sz="1800" dirty="0">
                <a:hlinkClick r:id="rId3"/>
              </a:rPr>
              <a:t>www.adata.org</a:t>
            </a:r>
            <a:r>
              <a:rPr lang="en-US" sz="1800" dirty="0"/>
              <a:t> </a:t>
            </a:r>
            <a:endParaRPr lang="en-US" sz="1800" b="1" dirty="0">
              <a:solidFill>
                <a:srgbClr val="FF0000"/>
              </a:solidFill>
            </a:endParaRPr>
          </a:p>
          <a:p>
            <a:pPr marL="0" indent="0">
              <a:lnSpc>
                <a:spcPct val="110000"/>
              </a:lnSpc>
              <a:spcBef>
                <a:spcPts val="0"/>
              </a:spcBef>
              <a:buNone/>
            </a:pPr>
            <a:endParaRPr lang="en-US" sz="1800" u="sng" dirty="0"/>
          </a:p>
          <a:p>
            <a:pPr>
              <a:lnSpc>
                <a:spcPct val="110000"/>
              </a:lnSpc>
              <a:spcBef>
                <a:spcPts val="0"/>
              </a:spcBef>
            </a:pPr>
            <a:r>
              <a:rPr lang="en-US" sz="1800" b="1" u="sng" dirty="0"/>
              <a:t>U.S. Department of Justice ADA Website</a:t>
            </a:r>
            <a:r>
              <a:rPr lang="en-US" sz="1800" b="1" dirty="0"/>
              <a:t> - </a:t>
            </a:r>
            <a:r>
              <a:rPr lang="en-US" sz="1800" dirty="0"/>
              <a:t>There are a </a:t>
            </a:r>
            <a:r>
              <a:rPr lang="en-US" sz="1800" b="1" u="sng" dirty="0">
                <a:solidFill>
                  <a:srgbClr val="FF0000"/>
                </a:solidFill>
              </a:rPr>
              <a:t>wide variety</a:t>
            </a:r>
            <a:r>
              <a:rPr lang="en-US" sz="1800" b="1" dirty="0">
                <a:solidFill>
                  <a:srgbClr val="FF0000"/>
                </a:solidFill>
              </a:rPr>
              <a:t> </a:t>
            </a:r>
            <a:r>
              <a:rPr lang="en-US" sz="1800" dirty="0"/>
              <a:t>of very helpful ADA Title II publications  </a:t>
            </a:r>
            <a:r>
              <a:rPr lang="en-US" sz="1800" u="sng" dirty="0">
                <a:hlinkClick r:id="rId4"/>
              </a:rPr>
              <a:t>www.ada.gov</a:t>
            </a:r>
            <a:endParaRPr lang="en-US" sz="1800" dirty="0"/>
          </a:p>
          <a:p>
            <a:pPr marL="0" indent="0">
              <a:lnSpc>
                <a:spcPct val="110000"/>
              </a:lnSpc>
              <a:spcBef>
                <a:spcPts val="0"/>
              </a:spcBef>
              <a:buNone/>
            </a:pPr>
            <a:endParaRPr lang="en-US" sz="1800" dirty="0"/>
          </a:p>
          <a:p>
            <a:pPr>
              <a:lnSpc>
                <a:spcPct val="110000"/>
              </a:lnSpc>
              <a:spcBef>
                <a:spcPts val="0"/>
              </a:spcBef>
            </a:pPr>
            <a:r>
              <a:rPr lang="en-US" sz="1800" b="1" u="sng" dirty="0"/>
              <a:t>Southwest ADA Center</a:t>
            </a:r>
            <a:r>
              <a:rPr lang="en-US" sz="1800" b="1" dirty="0"/>
              <a:t>   </a:t>
            </a:r>
            <a:r>
              <a:rPr lang="en-US" sz="1800" dirty="0">
                <a:hlinkClick r:id="rId5"/>
              </a:rPr>
              <a:t>www.southwestada.org</a:t>
            </a:r>
            <a:endParaRPr lang="en-US" sz="1800" dirty="0"/>
          </a:p>
          <a:p>
            <a:pPr marL="0" indent="0">
              <a:lnSpc>
                <a:spcPct val="110000"/>
              </a:lnSpc>
              <a:spcBef>
                <a:spcPts val="0"/>
              </a:spcBef>
              <a:buNone/>
            </a:pPr>
            <a:endParaRPr lang="en-US" sz="1800" dirty="0"/>
          </a:p>
          <a:p>
            <a:pPr>
              <a:lnSpc>
                <a:spcPct val="110000"/>
              </a:lnSpc>
              <a:spcBef>
                <a:spcPts val="0"/>
              </a:spcBef>
              <a:defRPr/>
            </a:pPr>
            <a:r>
              <a:rPr lang="en-US" sz="1800" b="1" u="sng" dirty="0"/>
              <a:t>U.S. Access Board</a:t>
            </a:r>
            <a:r>
              <a:rPr lang="en-US" sz="1800" b="1" dirty="0"/>
              <a:t>   </a:t>
            </a:r>
            <a:r>
              <a:rPr lang="en-US" sz="1800" dirty="0">
                <a:hlinkClick r:id="rId6"/>
              </a:rPr>
              <a:t>www.access-board.gov</a:t>
            </a:r>
            <a:endParaRPr lang="en-US" sz="1800" dirty="0"/>
          </a:p>
          <a:p>
            <a:pPr>
              <a:lnSpc>
                <a:spcPct val="110000"/>
              </a:lnSpc>
              <a:spcBef>
                <a:spcPts val="0"/>
              </a:spcBef>
              <a:defRPr/>
            </a:pPr>
            <a:endParaRPr lang="en-US" sz="1800" dirty="0"/>
          </a:p>
          <a:p>
            <a:pPr>
              <a:lnSpc>
                <a:spcPct val="110000"/>
              </a:lnSpc>
              <a:spcBef>
                <a:spcPts val="0"/>
              </a:spcBef>
            </a:pPr>
            <a:r>
              <a:rPr lang="en-US" sz="1800" b="1" dirty="0"/>
              <a:t>ADA Title Action Guide for State &amp; Local Governments </a:t>
            </a:r>
            <a:r>
              <a:rPr lang="en-US" sz="1800" dirty="0"/>
              <a:t>(New England ADA Center) </a:t>
            </a:r>
            <a:r>
              <a:rPr lang="en-US" sz="1800" dirty="0">
                <a:hlinkClick r:id="rId7"/>
              </a:rPr>
              <a:t>www.adaactionguide.org</a:t>
            </a:r>
            <a:r>
              <a:rPr lang="en-US" sz="1800" dirty="0"/>
              <a:t> </a:t>
            </a:r>
          </a:p>
          <a:p>
            <a:pPr marL="0" indent="0">
              <a:lnSpc>
                <a:spcPct val="110000"/>
              </a:lnSpc>
              <a:spcBef>
                <a:spcPts val="0"/>
              </a:spcBef>
              <a:buNone/>
              <a:defRPr/>
            </a:pPr>
            <a:endParaRPr lang="en-US" sz="1800" dirty="0"/>
          </a:p>
          <a:p>
            <a:pPr>
              <a:lnSpc>
                <a:spcPct val="110000"/>
              </a:lnSpc>
              <a:spcBef>
                <a:spcPts val="0"/>
              </a:spcBef>
              <a:defRPr/>
            </a:pPr>
            <a:r>
              <a:rPr lang="en-US" sz="1800" b="1" u="sng" dirty="0"/>
              <a:t>Job Accommodation Network</a:t>
            </a:r>
            <a:r>
              <a:rPr lang="en-US" sz="1800" b="1" dirty="0"/>
              <a:t>   </a:t>
            </a:r>
            <a:r>
              <a:rPr lang="en-US" sz="1800" u="sng" dirty="0">
                <a:hlinkClick r:id="rId8"/>
              </a:rPr>
              <a:t>www.askjan.org</a:t>
            </a:r>
            <a:endParaRPr lang="en-US" sz="1800" u="sng" dirty="0"/>
          </a:p>
          <a:p>
            <a:pPr marL="285750" indent="0">
              <a:lnSpc>
                <a:spcPct val="110000"/>
              </a:lnSpc>
              <a:spcBef>
                <a:spcPts val="0"/>
              </a:spcBef>
              <a:buNone/>
              <a:defRPr/>
            </a:pPr>
            <a:r>
              <a:rPr lang="en-US" sz="1800" dirty="0"/>
              <a:t>Jan deals with employment issues but can also prove helpful in other types of situations, such as customer service.</a:t>
            </a:r>
            <a:endParaRPr lang="en-US" sz="18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948445E-7CB9-EFAA-BF68-FCACC8ED5FB1}"/>
              </a:ext>
            </a:extLst>
          </p:cNvPr>
          <p:cNvSpPr>
            <a:spLocks noGrp="1"/>
          </p:cNvSpPr>
          <p:nvPr>
            <p:ph type="sldNum" sz="quarter" idx="12"/>
          </p:nvPr>
        </p:nvSpPr>
        <p:spPr/>
        <p:txBody>
          <a:bodyPr/>
          <a:lstStyle/>
          <a:p>
            <a:fld id="{2B4F0749-7BCA-453B-8A71-913191470894}" type="slidenum">
              <a:rPr lang="en-US" smtClean="0"/>
              <a:pPr/>
              <a:t>68</a:t>
            </a:fld>
            <a:endParaRPr lang="en-US" dirty="0"/>
          </a:p>
        </p:txBody>
      </p:sp>
      <p:pic>
        <p:nvPicPr>
          <p:cNvPr id="5" name="Picture 4">
            <a:extLst>
              <a:ext uri="{FF2B5EF4-FFF2-40B4-BE49-F238E27FC236}">
                <a16:creationId xmlns:a16="http://schemas.microsoft.com/office/drawing/2014/main" id="{C20F030C-FD85-BEF4-E41C-50BCC719C56F}"/>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266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D71F-684A-4D09-B8B0-C07859C810FF}"/>
              </a:ext>
            </a:extLst>
          </p:cNvPr>
          <p:cNvSpPr>
            <a:spLocks noGrp="1"/>
          </p:cNvSpPr>
          <p:nvPr>
            <p:ph type="title"/>
          </p:nvPr>
        </p:nvSpPr>
        <p:spPr>
          <a:xfrm>
            <a:off x="457201" y="831886"/>
            <a:ext cx="7162800" cy="403453"/>
          </a:xfrm>
        </p:spPr>
        <p:txBody>
          <a:bodyPr lIns="274320" anchor="t" anchorCtr="0">
            <a:normAutofit/>
          </a:bodyPr>
          <a:lstStyle/>
          <a:p>
            <a:r>
              <a:rPr lang="en-US" sz="2800" b="1" i="1" dirty="0"/>
              <a:t>                </a:t>
            </a:r>
            <a:r>
              <a:rPr lang="en-US" sz="2600" b="1" i="1" dirty="0"/>
              <a:t>EMERGENCY PREPAREDNESS RESOUCES!</a:t>
            </a:r>
            <a:endParaRPr lang="en-US" sz="2600" dirty="0"/>
          </a:p>
        </p:txBody>
      </p:sp>
      <p:sp>
        <p:nvSpPr>
          <p:cNvPr id="3" name="Content Placeholder 2">
            <a:extLst>
              <a:ext uri="{FF2B5EF4-FFF2-40B4-BE49-F238E27FC236}">
                <a16:creationId xmlns:a16="http://schemas.microsoft.com/office/drawing/2014/main" id="{C6ED580E-19EC-4CC4-A4C7-9FDBB4DDEF55}"/>
              </a:ext>
            </a:extLst>
          </p:cNvPr>
          <p:cNvSpPr>
            <a:spLocks noGrp="1"/>
          </p:cNvSpPr>
          <p:nvPr>
            <p:ph idx="1"/>
          </p:nvPr>
        </p:nvSpPr>
        <p:spPr>
          <a:xfrm>
            <a:off x="152400" y="1371600"/>
            <a:ext cx="8844596" cy="5257800"/>
          </a:xfrm>
        </p:spPr>
        <p:txBody>
          <a:bodyPr lIns="274320" anchor="t" anchorCtr="0">
            <a:noAutofit/>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EEOC Fact Sheet on Obtaining and Using Employee Medical Information as Part of Emergency Evacuation Procedures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www.eeoc.gov/facts/evacuation.html</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Fire Protection Association – Emergency Evacuation Planning Guide For People with Disabilities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Evacuation Guide for People with Disabilities PDF. (nfpa.org)</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Stairwell Use During an Emergency (includes people with disabilities)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5"/>
              </a:rPr>
              <a:t>www.dol.gov/odep/documents/Stairwell.pdf</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Disaster Readiness Tips for People with Sensory Disabilities</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6"/>
              </a:rPr>
              <a:t>www.brainline.org/article/disaster-readiness-tips-people-sensory-disabilities</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Disaster Readiness Tips for People with Developmental or Cognitive Disabilities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7"/>
              </a:rPr>
              <a:t>www.brainline.org/article/disaster-readiness-tips-people-developmental-or-cognitive-difficulties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Disaster Readiness Tips for People with Mobility Disabilities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8"/>
              </a:rPr>
              <a:t>www.brainline.org/article/disaster-readiness-tips-people-mobility-disabilities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Disasters Readiness Tips for Owners of Pets or Service Animals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9"/>
              </a:rPr>
              <a:t>www.diversitypreparedness.org/browse-resources/resources/NOD%20Pets%20Service%20Animals/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ADA Guide for Local Governments: Making Community Emergency Preparedness and Response Programs Accessible to People with Disabilities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https://www.ada.gov/emergencyprep.htm</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4" descr="A empty wheelchair is burning in a room that is ablaze with fire!">
            <a:extLst>
              <a:ext uri="{FF2B5EF4-FFF2-40B4-BE49-F238E27FC236}">
                <a16:creationId xmlns:a16="http://schemas.microsoft.com/office/drawing/2014/main" id="{2C35AD6F-92EB-4063-8C56-3981438A746A}"/>
              </a:ext>
              <a:ext uri="{C183D7F6-B498-43B3-948B-1728B52AA6E4}">
                <adec:decorative xmlns:adec="http://schemas.microsoft.com/office/drawing/2017/decorative" val="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 y="359239"/>
            <a:ext cx="1097280" cy="746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CB8D32C-C213-4F41-8AB2-C2FDB7A12E45}"/>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C1B7F94-2727-4E3D-9828-64926B717DC2}"/>
              </a:ext>
            </a:extLst>
          </p:cNvPr>
          <p:cNvSpPr>
            <a:spLocks noGrp="1"/>
          </p:cNvSpPr>
          <p:nvPr>
            <p:ph type="sldNum" sz="quarter" idx="12"/>
          </p:nvPr>
        </p:nvSpPr>
        <p:spPr/>
        <p:txBody>
          <a:bodyPr/>
          <a:lstStyle/>
          <a:p>
            <a:fld id="{28D8CCD8-4271-4188-8519-0F52A648B77A}" type="slidenum">
              <a:rPr lang="en-US" smtClean="0"/>
              <a:t>69</a:t>
            </a:fld>
            <a:endParaRPr lang="en-US"/>
          </a:p>
        </p:txBody>
      </p:sp>
    </p:spTree>
    <p:extLst>
      <p:ext uri="{BB962C8B-B14F-4D97-AF65-F5344CB8AC3E}">
        <p14:creationId xmlns:p14="http://schemas.microsoft.com/office/powerpoint/2010/main" val="401354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452284" y="1153389"/>
            <a:ext cx="8229600" cy="645591"/>
          </a:xfrm>
        </p:spPr>
        <p:txBody>
          <a:bodyPr anchor="t">
            <a:normAutofit/>
          </a:bodyPr>
          <a:lstStyle/>
          <a:p>
            <a:r>
              <a:rPr lang="en-US" altLang="en-US" b="1" dirty="0">
                <a:cs typeface="Times New Roman" panose="02020603050405020304" pitchFamily="18" charset="0"/>
              </a:rPr>
              <a:t>No Exclusion of People with Disabilities</a:t>
            </a:r>
          </a:p>
        </p:txBody>
      </p:sp>
      <p:sp>
        <p:nvSpPr>
          <p:cNvPr id="28676" name="Rectangle 3"/>
          <p:cNvSpPr>
            <a:spLocks noGrp="1" noChangeArrowheads="1"/>
          </p:cNvSpPr>
          <p:nvPr>
            <p:ph idx="1"/>
          </p:nvPr>
        </p:nvSpPr>
        <p:spPr>
          <a:xfrm>
            <a:off x="452284" y="1942326"/>
            <a:ext cx="8382000" cy="4127333"/>
          </a:xfrm>
        </p:spPr>
        <p:txBody>
          <a:bodyPr>
            <a:normAutofit/>
          </a:bodyPr>
          <a:lstStyle/>
          <a:p>
            <a:pPr>
              <a:lnSpc>
                <a:spcPct val="150000"/>
              </a:lnSpc>
              <a:defRPr/>
            </a:pPr>
            <a:r>
              <a:rPr lang="en-US" altLang="en-US" sz="2400" dirty="0">
                <a:cs typeface="Times New Roman" panose="02020603050405020304" pitchFamily="18" charset="0"/>
              </a:rPr>
              <a:t>Public programs must serve the public with disabilities in the most </a:t>
            </a:r>
            <a:r>
              <a:rPr lang="en-US" altLang="en-US" sz="2400" b="1" u="sng" dirty="0">
                <a:cs typeface="Times New Roman" panose="02020603050405020304" pitchFamily="18" charset="0"/>
              </a:rPr>
              <a:t>integrated</a:t>
            </a:r>
            <a:r>
              <a:rPr lang="en-US" altLang="en-US" sz="2400" dirty="0">
                <a:cs typeface="Times New Roman" panose="02020603050405020304" pitchFamily="18" charset="0"/>
              </a:rPr>
              <a:t> setting with others.</a:t>
            </a:r>
          </a:p>
          <a:p>
            <a:pPr>
              <a:lnSpc>
                <a:spcPct val="150000"/>
              </a:lnSpc>
              <a:defRPr/>
            </a:pPr>
            <a:r>
              <a:rPr lang="en-US" altLang="en-US" sz="2400" dirty="0">
                <a:cs typeface="Times New Roman" panose="02020603050405020304" pitchFamily="18" charset="0"/>
              </a:rPr>
              <a:t>Programs can have disability </a:t>
            </a:r>
            <a:r>
              <a:rPr lang="en-US" altLang="en-US" sz="2400" b="1" dirty="0">
                <a:cs typeface="Times New Roman" panose="02020603050405020304" pitchFamily="18" charset="0"/>
              </a:rPr>
              <a:t>specialized services </a:t>
            </a:r>
            <a:r>
              <a:rPr lang="en-US" altLang="en-US" sz="2400" dirty="0">
                <a:cs typeface="Times New Roman" panose="02020603050405020304" pitchFamily="18" charset="0"/>
              </a:rPr>
              <a:t>for people with disabilities but cannot require participation in lieu of the regular program.</a:t>
            </a:r>
          </a:p>
          <a:p>
            <a:pPr>
              <a:lnSpc>
                <a:spcPct val="150000"/>
              </a:lnSpc>
              <a:defRPr/>
            </a:pPr>
            <a:r>
              <a:rPr lang="en-US" altLang="en-US" sz="2400" dirty="0">
                <a:cs typeface="Times New Roman" panose="02020603050405020304" pitchFamily="18" charset="0"/>
              </a:rPr>
              <a:t>IMPORTANT: Eligibility Requirements </a:t>
            </a:r>
            <a:r>
              <a:rPr lang="en-US" altLang="en-US" sz="2400" b="1" u="sng" dirty="0">
                <a:cs typeface="Times New Roman" panose="02020603050405020304" pitchFamily="18" charset="0"/>
              </a:rPr>
              <a:t>must be necessary</a:t>
            </a:r>
            <a:r>
              <a:rPr lang="en-US" altLang="en-US" sz="2400" u="sng" dirty="0">
                <a:cs typeface="Times New Roman" panose="02020603050405020304" pitchFamily="18" charset="0"/>
              </a:rPr>
              <a:t> </a:t>
            </a:r>
            <a:r>
              <a:rPr lang="en-US" altLang="en-US" sz="2400" dirty="0">
                <a:cs typeface="Times New Roman" panose="02020603050405020304" pitchFamily="18" charset="0"/>
              </a:rPr>
              <a:t>for the provision of goods and services</a:t>
            </a:r>
            <a:r>
              <a:rPr lang="en-US" altLang="en-US" sz="2400" b="1" dirty="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2D9F8AA5-5962-7F7A-9D63-FA864827C03B}"/>
              </a:ext>
            </a:extLst>
          </p:cNvPr>
          <p:cNvSpPr>
            <a:spLocks noGrp="1"/>
          </p:cNvSpPr>
          <p:nvPr>
            <p:ph type="sldNum" sz="quarter" idx="12"/>
          </p:nvPr>
        </p:nvSpPr>
        <p:spPr/>
        <p:txBody>
          <a:bodyPr/>
          <a:lstStyle/>
          <a:p>
            <a:fld id="{2B4F0749-7BCA-453B-8A71-913191470894}" type="slidenum">
              <a:rPr lang="en-US" smtClean="0"/>
              <a:pPr/>
              <a:t>7</a:t>
            </a:fld>
            <a:endParaRPr lang="en-US" dirty="0"/>
          </a:p>
        </p:txBody>
      </p:sp>
      <p:pic>
        <p:nvPicPr>
          <p:cNvPr id="2" name="Picture 1">
            <a:extLst>
              <a:ext uri="{FF2B5EF4-FFF2-40B4-BE49-F238E27FC236}">
                <a16:creationId xmlns:a16="http://schemas.microsoft.com/office/drawing/2014/main" id="{88307C9D-4DC0-C0BB-9173-36FD01EC66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9895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48B2-D728-D5D8-B8B0-12FB85141279}"/>
              </a:ext>
            </a:extLst>
          </p:cNvPr>
          <p:cNvSpPr>
            <a:spLocks noGrp="1"/>
          </p:cNvSpPr>
          <p:nvPr>
            <p:ph type="title"/>
          </p:nvPr>
        </p:nvSpPr>
        <p:spPr>
          <a:xfrm>
            <a:off x="457200" y="1219200"/>
            <a:ext cx="8229600" cy="1143000"/>
          </a:xfrm>
        </p:spPr>
        <p:txBody>
          <a:bodyPr anchor="t"/>
          <a:lstStyle/>
          <a:p>
            <a:r>
              <a:rPr lang="en-US" sz="3500" b="1" dirty="0">
                <a:solidFill>
                  <a:schemeClr val="tx1"/>
                </a:solidFill>
                <a:latin typeface="+mn-lt"/>
              </a:rPr>
              <a:t>Contact the Southwest ADA Center with any Questions!</a:t>
            </a:r>
            <a:br>
              <a:rPr lang="en-US" sz="3200" b="1" dirty="0"/>
            </a:br>
            <a:endParaRPr lang="en-US" dirty="0"/>
          </a:p>
        </p:txBody>
      </p:sp>
      <p:sp>
        <p:nvSpPr>
          <p:cNvPr id="3" name="Content Placeholder 2">
            <a:extLst>
              <a:ext uri="{FF2B5EF4-FFF2-40B4-BE49-F238E27FC236}">
                <a16:creationId xmlns:a16="http://schemas.microsoft.com/office/drawing/2014/main" id="{755A8E5C-EEA3-C8A8-84BE-0E791A5B7621}"/>
              </a:ext>
            </a:extLst>
          </p:cNvPr>
          <p:cNvSpPr>
            <a:spLocks noGrp="1"/>
          </p:cNvSpPr>
          <p:nvPr>
            <p:ph idx="1"/>
          </p:nvPr>
        </p:nvSpPr>
        <p:spPr>
          <a:xfrm>
            <a:off x="381000" y="2495550"/>
            <a:ext cx="8229600" cy="1866900"/>
          </a:xfrm>
        </p:spPr>
        <p:txBody>
          <a:bodyPr/>
          <a:lstStyle/>
          <a:p>
            <a:pPr algn="ctr">
              <a:lnSpc>
                <a:spcPct val="150000"/>
              </a:lnSpc>
            </a:pPr>
            <a:r>
              <a:rPr lang="en-US" altLang="en-US" sz="3500" dirty="0"/>
              <a:t>Hot Line: </a:t>
            </a:r>
            <a:r>
              <a:rPr lang="en-US" altLang="en-US" sz="3500" dirty="0">
                <a:highlight>
                  <a:srgbClr val="FFFF00"/>
                </a:highlight>
              </a:rPr>
              <a:t>1-800-949-4232</a:t>
            </a:r>
          </a:p>
          <a:p>
            <a:pPr algn="ctr">
              <a:lnSpc>
                <a:spcPct val="150000"/>
              </a:lnSpc>
            </a:pPr>
            <a:r>
              <a:rPr lang="en-US" altLang="en-US" sz="3500" dirty="0"/>
              <a:t>Web Site: </a:t>
            </a:r>
            <a:r>
              <a:rPr lang="en-US" altLang="en-US" sz="3500" dirty="0">
                <a:hlinkClick r:id="rId3"/>
              </a:rPr>
              <a:t>www.southwestADA.org</a:t>
            </a:r>
            <a:endParaRPr lang="en-US" altLang="en-US" sz="3500" dirty="0"/>
          </a:p>
          <a:p>
            <a:endParaRPr lang="en-US" dirty="0"/>
          </a:p>
        </p:txBody>
      </p:sp>
      <p:pic>
        <p:nvPicPr>
          <p:cNvPr id="5" name="Content Placeholder 6" descr="Cartoon dog holding an exclamation mark with question marks around it.">
            <a:extLst>
              <a:ext uri="{FF2B5EF4-FFF2-40B4-BE49-F238E27FC236}">
                <a16:creationId xmlns:a16="http://schemas.microsoft.com/office/drawing/2014/main" id="{DB4DEC26-3366-20B8-3202-907C61C0EB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505200" y="4266995"/>
            <a:ext cx="2743200" cy="2057400"/>
          </a:xfrm>
          <a:prstGeom prst="rect">
            <a:avLst/>
          </a:prstGeom>
        </p:spPr>
      </p:pic>
      <p:sp>
        <p:nvSpPr>
          <p:cNvPr id="4" name="Slide Number Placeholder 3">
            <a:extLst>
              <a:ext uri="{FF2B5EF4-FFF2-40B4-BE49-F238E27FC236}">
                <a16:creationId xmlns:a16="http://schemas.microsoft.com/office/drawing/2014/main" id="{07DEF345-0C30-6182-E8CB-16334F62168E}"/>
              </a:ext>
            </a:extLst>
          </p:cNvPr>
          <p:cNvSpPr>
            <a:spLocks noGrp="1"/>
          </p:cNvSpPr>
          <p:nvPr>
            <p:ph type="sldNum" sz="quarter" idx="12"/>
          </p:nvPr>
        </p:nvSpPr>
        <p:spPr/>
        <p:txBody>
          <a:bodyPr/>
          <a:lstStyle/>
          <a:p>
            <a:fld id="{2B4F0749-7BCA-453B-8A71-913191470894}" type="slidenum">
              <a:rPr lang="en-US" smtClean="0"/>
              <a:pPr/>
              <a:t>70</a:t>
            </a:fld>
            <a:endParaRPr lang="en-US" dirty="0"/>
          </a:p>
        </p:txBody>
      </p:sp>
    </p:spTree>
    <p:extLst>
      <p:ext uri="{BB962C8B-B14F-4D97-AF65-F5344CB8AC3E}">
        <p14:creationId xmlns:p14="http://schemas.microsoft.com/office/powerpoint/2010/main" val="160400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15413" y="1075157"/>
            <a:ext cx="8229600" cy="767454"/>
          </a:xfrm>
        </p:spPr>
        <p:txBody>
          <a:bodyPr anchor="t">
            <a:normAutofit/>
          </a:bodyPr>
          <a:lstStyle/>
          <a:p>
            <a:r>
              <a:rPr lang="en-US" altLang="en-US" b="1" dirty="0">
                <a:cs typeface="Times New Roman" panose="02020603050405020304" pitchFamily="18" charset="0"/>
              </a:rPr>
              <a:t>Qualified Individual with a Disability </a:t>
            </a:r>
          </a:p>
        </p:txBody>
      </p:sp>
      <p:sp>
        <p:nvSpPr>
          <p:cNvPr id="24579" name="Rectangle 5"/>
          <p:cNvSpPr>
            <a:spLocks noGrp="1" noChangeArrowheads="1"/>
          </p:cNvSpPr>
          <p:nvPr>
            <p:ph idx="1"/>
          </p:nvPr>
        </p:nvSpPr>
        <p:spPr>
          <a:xfrm>
            <a:off x="442452" y="1957937"/>
            <a:ext cx="8454120" cy="4061863"/>
          </a:xfrm>
        </p:spPr>
        <p:txBody>
          <a:bodyPr>
            <a:noAutofit/>
          </a:bodyPr>
          <a:lstStyle/>
          <a:p>
            <a:pPr>
              <a:lnSpc>
                <a:spcPct val="150000"/>
              </a:lnSpc>
              <a:buClr>
                <a:srgbClr val="0099CC"/>
              </a:buClr>
            </a:pPr>
            <a:r>
              <a:rPr lang="en-US" altLang="en-US" sz="2200" dirty="0">
                <a:cs typeface="Times New Roman" panose="02020603050405020304" pitchFamily="18" charset="0"/>
              </a:rPr>
              <a:t>An individual with a disability who with, </a:t>
            </a:r>
            <a:r>
              <a:rPr lang="en-US" altLang="en-US" sz="2200" b="1" dirty="0">
                <a:cs typeface="Times New Roman" panose="02020603050405020304" pitchFamily="18" charset="0"/>
              </a:rPr>
              <a:t>if needed</a:t>
            </a:r>
            <a:r>
              <a:rPr lang="en-US" altLang="en-US" sz="2200" dirty="0">
                <a:cs typeface="Times New Roman" panose="02020603050405020304" pitchFamily="18" charset="0"/>
              </a:rPr>
              <a:t>:</a:t>
            </a:r>
          </a:p>
          <a:p>
            <a:pPr>
              <a:lnSpc>
                <a:spcPct val="150000"/>
              </a:lnSpc>
              <a:buClr>
                <a:srgbClr val="0099CC"/>
              </a:buClr>
            </a:pPr>
            <a:r>
              <a:rPr lang="en-US" altLang="en-US" sz="2200" b="1" dirty="0">
                <a:cs typeface="Times New Roman" panose="02020603050405020304" pitchFamily="18" charset="0"/>
              </a:rPr>
              <a:t>reasonable modifications </a:t>
            </a:r>
            <a:r>
              <a:rPr lang="en-US" altLang="en-US" sz="2200" dirty="0">
                <a:cs typeface="Times New Roman" panose="02020603050405020304" pitchFamily="18" charset="0"/>
              </a:rPr>
              <a:t>to rules, policies, and practices with the </a:t>
            </a:r>
            <a:r>
              <a:rPr lang="en-US" altLang="en-US" sz="2200" b="1" dirty="0">
                <a:cs typeface="Times New Roman" panose="02020603050405020304" pitchFamily="18" charset="0"/>
              </a:rPr>
              <a:t>removal</a:t>
            </a:r>
            <a:r>
              <a:rPr lang="en-US" altLang="en-US" sz="2200" dirty="0">
                <a:cs typeface="Times New Roman" panose="02020603050405020304" pitchFamily="18" charset="0"/>
              </a:rPr>
              <a:t> of </a:t>
            </a:r>
          </a:p>
          <a:p>
            <a:pPr>
              <a:lnSpc>
                <a:spcPct val="150000"/>
              </a:lnSpc>
              <a:buClr>
                <a:srgbClr val="0099CC"/>
              </a:buClr>
            </a:pPr>
            <a:r>
              <a:rPr lang="en-US" altLang="en-US" sz="2200" dirty="0">
                <a:cs typeface="Times New Roman" panose="02020603050405020304" pitchFamily="18" charset="0"/>
              </a:rPr>
              <a:t>architectural, communication, or transportation barriers meets </a:t>
            </a:r>
          </a:p>
          <a:p>
            <a:pPr>
              <a:lnSpc>
                <a:spcPct val="150000"/>
              </a:lnSpc>
              <a:buClr>
                <a:srgbClr val="0099CC"/>
              </a:buClr>
            </a:pPr>
            <a:r>
              <a:rPr lang="en-US" altLang="en-US" sz="2200" dirty="0">
                <a:cs typeface="Times New Roman" panose="02020603050405020304" pitchFamily="18" charset="0"/>
              </a:rPr>
              <a:t>the </a:t>
            </a:r>
            <a:r>
              <a:rPr lang="en-US" altLang="en-US" sz="2200" b="1" dirty="0">
                <a:cs typeface="Times New Roman" panose="02020603050405020304" pitchFamily="18" charset="0"/>
              </a:rPr>
              <a:t>essential eligibility requirements.</a:t>
            </a:r>
          </a:p>
          <a:p>
            <a:pPr marL="342900" lvl="1" indent="-342900">
              <a:lnSpc>
                <a:spcPct val="150000"/>
              </a:lnSpc>
              <a:buFont typeface="Wingdings" panose="05000000000000000000" pitchFamily="2" charset="2"/>
              <a:buChar char="Ø"/>
            </a:pPr>
            <a:r>
              <a:rPr lang="en-US" altLang="en-US" sz="2200" dirty="0">
                <a:cs typeface="Times New Roman" panose="02020603050405020304" pitchFamily="18" charset="0"/>
              </a:rPr>
              <a:t>Make sure program requirements are </a:t>
            </a:r>
            <a:r>
              <a:rPr lang="en-US" altLang="en-US" sz="2200" b="1" dirty="0">
                <a:cs typeface="Times New Roman" panose="02020603050405020304" pitchFamily="18" charset="0"/>
              </a:rPr>
              <a:t>necessary</a:t>
            </a:r>
            <a:r>
              <a:rPr lang="en-US" altLang="en-US" sz="2200" dirty="0">
                <a:cs typeface="Times New Roman" panose="02020603050405020304" pitchFamily="18" charset="0"/>
              </a:rPr>
              <a:t> if they tend to screen out individuals or class of individuals with disabilities.</a:t>
            </a:r>
          </a:p>
        </p:txBody>
      </p:sp>
      <p:sp>
        <p:nvSpPr>
          <p:cNvPr id="3" name="Slide Number Placeholder 2">
            <a:extLst>
              <a:ext uri="{FF2B5EF4-FFF2-40B4-BE49-F238E27FC236}">
                <a16:creationId xmlns:a16="http://schemas.microsoft.com/office/drawing/2014/main" id="{E581C7BB-63F3-5FBD-8DA0-D28D157C3575}"/>
              </a:ext>
            </a:extLst>
          </p:cNvPr>
          <p:cNvSpPr>
            <a:spLocks noGrp="1"/>
          </p:cNvSpPr>
          <p:nvPr>
            <p:ph type="sldNum" sz="quarter" idx="12"/>
          </p:nvPr>
        </p:nvSpPr>
        <p:spPr/>
        <p:txBody>
          <a:bodyPr/>
          <a:lstStyle/>
          <a:p>
            <a:fld id="{2B4F0749-7BCA-453B-8A71-913191470894}" type="slidenum">
              <a:rPr lang="en-US" smtClean="0"/>
              <a:pPr/>
              <a:t>8</a:t>
            </a:fld>
            <a:endParaRPr lang="en-US" dirty="0"/>
          </a:p>
        </p:txBody>
      </p:sp>
      <p:pic>
        <p:nvPicPr>
          <p:cNvPr id="2" name="Picture 1">
            <a:extLst>
              <a:ext uri="{FF2B5EF4-FFF2-40B4-BE49-F238E27FC236}">
                <a16:creationId xmlns:a16="http://schemas.microsoft.com/office/drawing/2014/main" id="{72DC84E7-C86F-FFCD-D4F2-DF689648AC6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376920" y="1070176"/>
            <a:ext cx="8229600" cy="1252728"/>
          </a:xfrm>
        </p:spPr>
        <p:txBody>
          <a:bodyPr anchor="t">
            <a:noAutofit/>
          </a:bodyPr>
          <a:lstStyle/>
          <a:p>
            <a:r>
              <a:rPr lang="en-US" altLang="en-US" b="1" dirty="0">
                <a:cs typeface="Times New Roman" panose="02020603050405020304" pitchFamily="18" charset="0"/>
              </a:rPr>
              <a:t>Limitation on State and Local </a:t>
            </a:r>
            <a:br>
              <a:rPr lang="en-US" altLang="en-US" b="1" dirty="0">
                <a:cs typeface="Times New Roman" panose="02020603050405020304" pitchFamily="18" charset="0"/>
              </a:rPr>
            </a:br>
            <a:r>
              <a:rPr lang="en-US" altLang="en-US" b="1" dirty="0">
                <a:cs typeface="Times New Roman" panose="02020603050405020304" pitchFamily="18" charset="0"/>
              </a:rPr>
              <a:t>Government Obligations</a:t>
            </a:r>
          </a:p>
        </p:txBody>
      </p:sp>
      <p:sp>
        <p:nvSpPr>
          <p:cNvPr id="27652" name="Rectangle 3"/>
          <p:cNvSpPr>
            <a:spLocks noGrp="1" noChangeArrowheads="1"/>
          </p:cNvSpPr>
          <p:nvPr>
            <p:ph idx="1"/>
          </p:nvPr>
        </p:nvSpPr>
        <p:spPr>
          <a:xfrm>
            <a:off x="376920" y="2420647"/>
            <a:ext cx="8534400" cy="4222750"/>
          </a:xfrm>
        </p:spPr>
        <p:txBody>
          <a:bodyPr/>
          <a:lstStyle/>
          <a:p>
            <a:pPr>
              <a:lnSpc>
                <a:spcPct val="90000"/>
              </a:lnSpc>
              <a:buClr>
                <a:schemeClr val="tx1"/>
              </a:buClr>
              <a:buFont typeface="Wingdings" pitchFamily="2" charset="2"/>
              <a:buNone/>
              <a:defRPr/>
            </a:pPr>
            <a:r>
              <a:rPr lang="en-US" altLang="en-US" dirty="0">
                <a:cs typeface="Times New Roman" panose="02020603050405020304" pitchFamily="18" charset="0"/>
              </a:rPr>
              <a:t>A Public entity is not required to provide program access if it would result in:</a:t>
            </a:r>
          </a:p>
          <a:p>
            <a:pPr>
              <a:lnSpc>
                <a:spcPct val="90000"/>
              </a:lnSpc>
              <a:buClr>
                <a:schemeClr val="tx1"/>
              </a:buClr>
              <a:buFont typeface="Wingdings" pitchFamily="2" charset="2"/>
              <a:buNone/>
              <a:defRPr/>
            </a:pPr>
            <a:endParaRPr lang="en-US" altLang="en-US" sz="1000" dirty="0">
              <a:cs typeface="Times New Roman" panose="02020603050405020304" pitchFamily="18" charset="0"/>
            </a:endParaRPr>
          </a:p>
          <a:p>
            <a:pPr>
              <a:lnSpc>
                <a:spcPct val="90000"/>
              </a:lnSpc>
              <a:buClr>
                <a:schemeClr val="tx2">
                  <a:lumMod val="60000"/>
                  <a:lumOff val="40000"/>
                </a:schemeClr>
              </a:buClr>
              <a:defRPr/>
            </a:pPr>
            <a:r>
              <a:rPr lang="en-US" altLang="en-US" b="1" dirty="0">
                <a:cs typeface="Times New Roman" panose="02020603050405020304" pitchFamily="18" charset="0"/>
              </a:rPr>
              <a:t>fundamental alteration </a:t>
            </a:r>
            <a:r>
              <a:rPr lang="en-US" altLang="en-US" dirty="0">
                <a:cs typeface="Times New Roman" panose="02020603050405020304" pitchFamily="18" charset="0"/>
              </a:rPr>
              <a:t>in the nature of the program or</a:t>
            </a:r>
          </a:p>
          <a:p>
            <a:pPr>
              <a:lnSpc>
                <a:spcPct val="90000"/>
              </a:lnSpc>
              <a:buClr>
                <a:schemeClr val="tx2">
                  <a:lumMod val="60000"/>
                  <a:lumOff val="40000"/>
                </a:schemeClr>
              </a:buClr>
              <a:defRPr/>
            </a:pPr>
            <a:r>
              <a:rPr lang="en-US" altLang="en-US" dirty="0">
                <a:cs typeface="Times New Roman" panose="02020603050405020304" pitchFamily="18" charset="0"/>
              </a:rPr>
              <a:t> </a:t>
            </a:r>
            <a:r>
              <a:rPr lang="en-US" altLang="en-US" b="1" dirty="0">
                <a:cs typeface="Times New Roman" panose="02020603050405020304" pitchFamily="18" charset="0"/>
              </a:rPr>
              <a:t>undue</a:t>
            </a:r>
            <a:r>
              <a:rPr lang="en-US" altLang="en-US" dirty="0">
                <a:cs typeface="Times New Roman" panose="02020603050405020304" pitchFamily="18" charset="0"/>
              </a:rPr>
              <a:t> financial and administrative burden.</a:t>
            </a:r>
            <a:r>
              <a:rPr lang="en-US" altLang="en-US" b="1" dirty="0">
                <a:cs typeface="Times New Roman" panose="02020603050405020304" pitchFamily="18" charset="0"/>
              </a:rPr>
              <a:t> </a:t>
            </a:r>
          </a:p>
          <a:p>
            <a:pPr marL="0" indent="0">
              <a:lnSpc>
                <a:spcPct val="90000"/>
              </a:lnSpc>
              <a:buClr>
                <a:schemeClr val="tx1"/>
              </a:buClr>
              <a:buNone/>
              <a:defRPr/>
            </a:pPr>
            <a:endParaRPr lang="en-US" altLang="en-US" dirty="0">
              <a:cs typeface="Times New Roman" panose="02020603050405020304" pitchFamily="18" charset="0"/>
            </a:endParaRPr>
          </a:p>
          <a:p>
            <a:pPr marL="0" indent="0" algn="ctr">
              <a:lnSpc>
                <a:spcPct val="90000"/>
              </a:lnSpc>
              <a:buClr>
                <a:schemeClr val="tx1"/>
              </a:buClr>
              <a:buNone/>
              <a:defRPr/>
            </a:pPr>
            <a:r>
              <a:rPr lang="en-US" altLang="en-US" dirty="0">
                <a:cs typeface="Times New Roman" panose="02020603050405020304" pitchFamily="18" charset="0"/>
              </a:rPr>
              <a:t>(</a:t>
            </a:r>
            <a:r>
              <a:rPr lang="en-US" altLang="en-US" dirty="0">
                <a:solidFill>
                  <a:srgbClr val="FF0000"/>
                </a:solidFill>
                <a:cs typeface="Times New Roman" panose="02020603050405020304" pitchFamily="18" charset="0"/>
              </a:rPr>
              <a:t>What is the consequence to the </a:t>
            </a:r>
          </a:p>
          <a:p>
            <a:pPr marL="0" indent="0" algn="ctr">
              <a:lnSpc>
                <a:spcPct val="90000"/>
              </a:lnSpc>
              <a:buClr>
                <a:schemeClr val="tx1"/>
              </a:buClr>
              <a:buNone/>
              <a:defRPr/>
            </a:pPr>
            <a:r>
              <a:rPr lang="en-US" altLang="en-US" dirty="0">
                <a:solidFill>
                  <a:srgbClr val="FF0000"/>
                </a:solidFill>
                <a:cs typeface="Times New Roman" panose="02020603050405020304" pitchFamily="18" charset="0"/>
              </a:rPr>
              <a:t>individual if they can’t participate?</a:t>
            </a:r>
            <a:r>
              <a:rPr lang="en-US" altLang="en-US" dirty="0">
                <a:cs typeface="Times New Roman" panose="02020603050405020304" pitchFamily="18" charset="0"/>
              </a:rPr>
              <a:t>)</a:t>
            </a:r>
          </a:p>
          <a:p>
            <a:pPr marL="0" indent="0">
              <a:lnSpc>
                <a:spcPct val="90000"/>
              </a:lnSpc>
              <a:buClr>
                <a:schemeClr val="tx1"/>
              </a:buClr>
              <a:buNone/>
              <a:defRPr/>
            </a:pPr>
            <a:endParaRPr lang="en-US" altLang="en-US" sz="2000" dirty="0"/>
          </a:p>
        </p:txBody>
      </p:sp>
      <p:sp>
        <p:nvSpPr>
          <p:cNvPr id="3" name="Slide Number Placeholder 2">
            <a:extLst>
              <a:ext uri="{FF2B5EF4-FFF2-40B4-BE49-F238E27FC236}">
                <a16:creationId xmlns:a16="http://schemas.microsoft.com/office/drawing/2014/main" id="{E9EF77AD-EDA7-E637-579C-D2CB493C637A}"/>
              </a:ext>
            </a:extLst>
          </p:cNvPr>
          <p:cNvSpPr>
            <a:spLocks noGrp="1"/>
          </p:cNvSpPr>
          <p:nvPr>
            <p:ph type="sldNum" sz="quarter" idx="12"/>
          </p:nvPr>
        </p:nvSpPr>
        <p:spPr/>
        <p:txBody>
          <a:bodyPr/>
          <a:lstStyle/>
          <a:p>
            <a:fld id="{2B4F0749-7BCA-453B-8A71-913191470894}" type="slidenum">
              <a:rPr lang="en-US" smtClean="0"/>
              <a:pPr/>
              <a:t>9</a:t>
            </a:fld>
            <a:endParaRPr lang="en-US" dirty="0"/>
          </a:p>
        </p:txBody>
      </p:sp>
      <p:pic>
        <p:nvPicPr>
          <p:cNvPr id="2" name="Picture 1">
            <a:extLst>
              <a:ext uri="{FF2B5EF4-FFF2-40B4-BE49-F238E27FC236}">
                <a16:creationId xmlns:a16="http://schemas.microsoft.com/office/drawing/2014/main" id="{C6DA6047-70CA-C557-E1A5-A6D124879CD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514"/>
  <p:tag name="ORIGINAL_AUDIO_FILEPATH" val="C:\Users\rickr\Desktop\ADA LC files\s2.wav"/>
  <p:tag name="ELAPSEDTIME" val="27.442"/>
  <p:tag name="ARTICULATE_NAV_LEVEL" val="1"/>
  <p:tag name="ARTICULATE_SLIDE_PRESENTER_GUID" val="a9f1edbf-1993-4c13-9177-ec38dbe0d406"/>
  <p:tag name="ARTICULATE_SLIDE_PAUSE" val="1"/>
  <p:tag name="ARTICULATE_LOCK_SLIDE" val="0"/>
  <p:tag name="ARTICULATE_HIDE_SLIDE" val="0"/>
  <p:tag name="ARTICULATE_PLAYER_CONTROL_PREVIOUS" val="True"/>
  <p:tag name="ARTICULATE_PLAYER_CONTROL_NEXT" val="True"/>
  <p:tag name="ARTICULATE_SLIDE_THUMBNAIL_REFRESH" val="1"/>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514"/>
  <p:tag name="ORIGINAL_AUDIO_FILEPATH" val="C:\Users\rickr\Desktop\ADA LC files\s2.wav"/>
  <p:tag name="ELAPSEDTIME" val="27.442"/>
  <p:tag name="ARTICULATE_NAV_LEVEL" val="1"/>
  <p:tag name="ARTICULATE_SLIDE_PRESENTER_GUID" val="a9f1edbf-1993-4c13-9177-ec38dbe0d406"/>
  <p:tag name="ARTICULATE_SLIDE_PAUSE" val="1"/>
  <p:tag name="ARTICULATE_LOCK_SLIDE" val="0"/>
  <p:tag name="ARTICULATE_HIDE_SLIDE" val="0"/>
  <p:tag name="ARTICULATE_PLAYER_CONTROL_PREVIOUS" val="True"/>
  <p:tag name="ARTICULATE_PLAYER_CONTROL_NEXT" val="True"/>
  <p:tag name="ARTICULATE_SLIDE_THUMBNAIL_REFRESH" val="1"/>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514"/>
  <p:tag name="ORIGINAL_AUDIO_FILEPATH" val="C:\Users\rickr\Desktop\ADA LC files\s2.wav"/>
  <p:tag name="ELAPSEDTIME" val="27.442"/>
  <p:tag name="ARTICULATE_NAV_LEVEL" val="1"/>
  <p:tag name="ARTICULATE_SLIDE_PRESENTER_GUID" val="a9f1edbf-1993-4c13-9177-ec38dbe0d406"/>
  <p:tag name="ARTICULATE_SLIDE_PAUSE" val="1"/>
  <p:tag name="ARTICULATE_LOCK_SLIDE" val="0"/>
  <p:tag name="ARTICULATE_HIDE_SLIDE" val="0"/>
  <p:tag name="ARTICULATE_PLAYER_CONTROL_PREVIOUS" val="True"/>
  <p:tag name="ARTICULATE_PLAYER_CONTROL_NEXT" val="True"/>
  <p:tag name="ARTICULATE_SLIDE_THUMBNAIL_REFRESH" val="1"/>
  <p:tag name="ARTICULATE_USED_LAYOUT"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9">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C00000"/>
      </a:hlink>
      <a:folHlink>
        <a:srgbClr val="9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4951</TotalTime>
  <Words>6634</Words>
  <Application>Microsoft Office PowerPoint</Application>
  <PresentationFormat>On-screen Show (4:3)</PresentationFormat>
  <Paragraphs>683</Paragraphs>
  <Slides>70</Slides>
  <Notes>70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ＭＳ Ｐゴシック</vt:lpstr>
      <vt:lpstr>Arial</vt:lpstr>
      <vt:lpstr>Bodoni MT</vt:lpstr>
      <vt:lpstr>Calibri</vt:lpstr>
      <vt:lpstr>Constantia</vt:lpstr>
      <vt:lpstr>Symbol</vt:lpstr>
      <vt:lpstr>Times New Roman</vt:lpstr>
      <vt:lpstr>Wingdings</vt:lpstr>
      <vt:lpstr>Wingdings 2</vt:lpstr>
      <vt:lpstr>Flow</vt:lpstr>
      <vt:lpstr>Welcome!</vt:lpstr>
      <vt:lpstr>ADA Title II – State/Local Government</vt:lpstr>
      <vt:lpstr>About the Southwest ADA Center</vt:lpstr>
      <vt:lpstr>Handouts</vt:lpstr>
      <vt:lpstr>Dept. of Justice’s  Definition of Disability</vt:lpstr>
      <vt:lpstr>Program Access</vt:lpstr>
      <vt:lpstr>No Exclusion of People with Disabilities</vt:lpstr>
      <vt:lpstr>Qualified Individual with a Disability </vt:lpstr>
      <vt:lpstr>Limitation on State and Local  Government Obligations</vt:lpstr>
      <vt:lpstr> Undue Financial and Administrative Burden</vt:lpstr>
      <vt:lpstr>Surcharges &amp; Personal Items</vt:lpstr>
      <vt:lpstr>The Interactive Process with the Public</vt:lpstr>
      <vt:lpstr>Obtaining Documentation</vt:lpstr>
      <vt:lpstr>Americans With Disability Act</vt:lpstr>
      <vt:lpstr>Policy Modification/Accommodation</vt:lpstr>
      <vt:lpstr>Review Policies and Procedures,  Even If They are Straightforward or Simple</vt:lpstr>
      <vt:lpstr>Alternative Access Policy Example</vt:lpstr>
      <vt:lpstr>Policy Modification Examples</vt:lpstr>
      <vt:lpstr>Policy Modification Examples (2)</vt:lpstr>
      <vt:lpstr>Policy Modification Examples (3)</vt:lpstr>
      <vt:lpstr>Fundamental Alteration</vt:lpstr>
      <vt:lpstr>Americans With Disability Act (2)</vt:lpstr>
      <vt:lpstr>Effective Communication Access Communicating successfully with the public is an essential  part of operating successful programs</vt:lpstr>
      <vt:lpstr>Effective Communication</vt:lpstr>
      <vt:lpstr>Auxiliary aids /services can include </vt:lpstr>
      <vt:lpstr>Determining the  Right Auxiliary Aid or Service  </vt:lpstr>
      <vt:lpstr>BEST PRACTICE </vt:lpstr>
      <vt:lpstr>More extensive solutions are needed where the information being communicated is more extensive or complex</vt:lpstr>
      <vt:lpstr>Know about the requirements for</vt:lpstr>
      <vt:lpstr>Companions – For Example</vt:lpstr>
      <vt:lpstr>DOJ - Accessible Websites</vt:lpstr>
      <vt:lpstr>DOJ - Accessible Websites</vt:lpstr>
      <vt:lpstr>Direct Threat Policy Modification and Effective Communication</vt:lpstr>
      <vt:lpstr>Americans With Disability Act (3)</vt:lpstr>
      <vt:lpstr>ADA = Civil Rights  It’s All About Equality</vt:lpstr>
      <vt:lpstr>ADA Enforcement: Standing?</vt:lpstr>
      <vt:lpstr>TIP: An effective grievance process can reveal ADA compliance weaknesses, which can be included and addressed in  ADA evaluation and transition plans. </vt:lpstr>
      <vt:lpstr>ADA Grievance – Let’s Start with the Law</vt:lpstr>
      <vt:lpstr>28 C.F.R. §35.107 = Grievance Procedure   </vt:lpstr>
      <vt:lpstr>Establishing Grievance Procedures</vt:lpstr>
      <vt:lpstr>Who should the ADA complaint go to/who decides resolution/who is involved in an appeal?</vt:lpstr>
      <vt:lpstr>ADA Notice Of Rights Obligation</vt:lpstr>
      <vt:lpstr>ADA Notice Of Rights &amp; Contractors</vt:lpstr>
      <vt:lpstr>Widely Publicize Rights &amp; Grievance Procedures</vt:lpstr>
      <vt:lpstr>Creating &amp; Implementing  Notice of Rights &amp; Grievance Process See HANDOUT</vt:lpstr>
      <vt:lpstr>What are the consequences if the public program is inaccessible with a slow or nonresponsive complaint process?</vt:lpstr>
      <vt:lpstr> One More Thing To Think About</vt:lpstr>
      <vt:lpstr> What grievance issues you are seeing? </vt:lpstr>
      <vt:lpstr>Americans With Disability Act (4)</vt:lpstr>
      <vt:lpstr>28 C.F.R. § 35.107 = ADA Coordinator </vt:lpstr>
      <vt:lpstr>Who is this Designated Employee?</vt:lpstr>
      <vt:lpstr>Title II covers BOTH  Employment &amp; Services to the Public</vt:lpstr>
      <vt:lpstr>How Employment Works Under  ADA Title II State and Local Government 28 CFR Part 35 Subpart C -- Employment</vt:lpstr>
      <vt:lpstr>What does an ADA Coordinator do? Services to the Public</vt:lpstr>
      <vt:lpstr>Public Notice Important but frequently overlooked part of the regulations </vt:lpstr>
      <vt:lpstr>What does an ADA Coordinator do? Employment</vt:lpstr>
      <vt:lpstr>The Benefits of Having an ADA Coordinator</vt:lpstr>
      <vt:lpstr>Best Practices - ADA coordinator Assuring Compliance </vt:lpstr>
      <vt:lpstr>Implementation Assuring Compliance In a perfect world</vt:lpstr>
      <vt:lpstr>Implementation Assuring Compliance In our real world </vt:lpstr>
      <vt:lpstr>Why Involve the Disability Community?</vt:lpstr>
      <vt:lpstr>Examples of Involvement Title II – Services to the Public</vt:lpstr>
      <vt:lpstr>Examples of Involvement (2) Title II – Services to the Public</vt:lpstr>
      <vt:lpstr>Self-Evaluation and Transition Plans Needs to Be Updated?</vt:lpstr>
      <vt:lpstr>Something to Think About:  Is the ADA Coordinator an Administrator or an Advocate?</vt:lpstr>
      <vt:lpstr>ADA</vt:lpstr>
      <vt:lpstr>Check out the following:</vt:lpstr>
      <vt:lpstr>ADA RESOURCES</vt:lpstr>
      <vt:lpstr>                EMERGENCY PREPAREDNESS RESOUCES!</vt:lpstr>
      <vt:lpstr>Contact the Southwest ADA Center with any Questions!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Ballinger, SWADAC</dc:creator>
  <cp:lastModifiedBy>Julie D. Ballinger</cp:lastModifiedBy>
  <cp:revision>978</cp:revision>
  <cp:lastPrinted>2023-09-26T20:49:46Z</cp:lastPrinted>
  <dcterms:created xsi:type="dcterms:W3CDTF">2012-08-31T20:03:08Z</dcterms:created>
  <dcterms:modified xsi:type="dcterms:W3CDTF">2025-03-18T16:41:20Z</dcterms:modified>
</cp:coreProperties>
</file>