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0"/>
  </p:notesMasterIdLst>
  <p:sldIdLst>
    <p:sldId id="256" r:id="rId2"/>
    <p:sldId id="258" r:id="rId3"/>
    <p:sldId id="513" r:id="rId4"/>
    <p:sldId id="512" r:id="rId5"/>
    <p:sldId id="515" r:id="rId6"/>
    <p:sldId id="516" r:id="rId7"/>
    <p:sldId id="518" r:id="rId8"/>
    <p:sldId id="517" r:id="rId9"/>
    <p:sldId id="519" r:id="rId10"/>
    <p:sldId id="271" r:id="rId11"/>
    <p:sldId id="272" r:id="rId12"/>
    <p:sldId id="273" r:id="rId13"/>
    <p:sldId id="274" r:id="rId14"/>
    <p:sldId id="562" r:id="rId15"/>
    <p:sldId id="276" r:id="rId16"/>
    <p:sldId id="277" r:id="rId17"/>
    <p:sldId id="278" r:id="rId18"/>
    <p:sldId id="279" r:id="rId19"/>
    <p:sldId id="281" r:id="rId20"/>
    <p:sldId id="521" r:id="rId21"/>
    <p:sldId id="520" r:id="rId22"/>
    <p:sldId id="282" r:id="rId23"/>
    <p:sldId id="522" r:id="rId24"/>
    <p:sldId id="524" r:id="rId25"/>
    <p:sldId id="525" r:id="rId26"/>
    <p:sldId id="526" r:id="rId27"/>
    <p:sldId id="533" r:id="rId28"/>
    <p:sldId id="534" r:id="rId29"/>
    <p:sldId id="535" r:id="rId30"/>
    <p:sldId id="536" r:id="rId31"/>
    <p:sldId id="545" r:id="rId32"/>
    <p:sldId id="546" r:id="rId33"/>
    <p:sldId id="547" r:id="rId34"/>
    <p:sldId id="548" r:id="rId35"/>
    <p:sldId id="549" r:id="rId36"/>
    <p:sldId id="550" r:id="rId37"/>
    <p:sldId id="551" r:id="rId38"/>
    <p:sldId id="552" r:id="rId39"/>
    <p:sldId id="553" r:id="rId40"/>
    <p:sldId id="554" r:id="rId41"/>
    <p:sldId id="555" r:id="rId42"/>
    <p:sldId id="287" r:id="rId43"/>
    <p:sldId id="491" r:id="rId44"/>
    <p:sldId id="289" r:id="rId45"/>
    <p:sldId id="563" r:id="rId46"/>
    <p:sldId id="564" r:id="rId47"/>
    <p:sldId id="290" r:id="rId48"/>
    <p:sldId id="291" r:id="rId49"/>
    <p:sldId id="292" r:id="rId50"/>
    <p:sldId id="565" r:id="rId51"/>
    <p:sldId id="566" r:id="rId52"/>
    <p:sldId id="293" r:id="rId53"/>
    <p:sldId id="294" r:id="rId54"/>
    <p:sldId id="295" r:id="rId55"/>
    <p:sldId id="492" r:id="rId56"/>
    <p:sldId id="494" r:id="rId57"/>
    <p:sldId id="495" r:id="rId58"/>
    <p:sldId id="297" r:id="rId59"/>
    <p:sldId id="303" r:id="rId60"/>
    <p:sldId id="304" r:id="rId61"/>
    <p:sldId id="306" r:id="rId62"/>
    <p:sldId id="561" r:id="rId63"/>
    <p:sldId id="307" r:id="rId64"/>
    <p:sldId id="308" r:id="rId65"/>
    <p:sldId id="567" r:id="rId66"/>
    <p:sldId id="497" r:id="rId67"/>
    <p:sldId id="496" r:id="rId68"/>
    <p:sldId id="558" r:id="rId69"/>
    <p:sldId id="310" r:id="rId70"/>
    <p:sldId id="311" r:id="rId71"/>
    <p:sldId id="312" r:id="rId72"/>
    <p:sldId id="313" r:id="rId73"/>
    <p:sldId id="498" r:id="rId74"/>
    <p:sldId id="314" r:id="rId75"/>
    <p:sldId id="315" r:id="rId76"/>
    <p:sldId id="499" r:id="rId77"/>
    <p:sldId id="500" r:id="rId78"/>
    <p:sldId id="316" r:id="rId79"/>
    <p:sldId id="317" r:id="rId80"/>
    <p:sldId id="320" r:id="rId81"/>
    <p:sldId id="323" r:id="rId82"/>
    <p:sldId id="334" r:id="rId83"/>
    <p:sldId id="338" r:id="rId84"/>
    <p:sldId id="556" r:id="rId85"/>
    <p:sldId id="340" r:id="rId86"/>
    <p:sldId id="341" r:id="rId87"/>
    <p:sldId id="342" r:id="rId88"/>
    <p:sldId id="344" r:id="rId89"/>
    <p:sldId id="557" r:id="rId90"/>
    <p:sldId id="346" r:id="rId91"/>
    <p:sldId id="347" r:id="rId92"/>
    <p:sldId id="350" r:id="rId93"/>
    <p:sldId id="351" r:id="rId94"/>
    <p:sldId id="352" r:id="rId95"/>
    <p:sldId id="353" r:id="rId96"/>
    <p:sldId id="354" r:id="rId97"/>
    <p:sldId id="356" r:id="rId98"/>
    <p:sldId id="357" r:id="rId99"/>
    <p:sldId id="358" r:id="rId100"/>
    <p:sldId id="359" r:id="rId101"/>
    <p:sldId id="360" r:id="rId102"/>
    <p:sldId id="362" r:id="rId103"/>
    <p:sldId id="363" r:id="rId104"/>
    <p:sldId id="364" r:id="rId105"/>
    <p:sldId id="365" r:id="rId106"/>
    <p:sldId id="369" r:id="rId107"/>
    <p:sldId id="370" r:id="rId108"/>
    <p:sldId id="371" r:id="rId109"/>
    <p:sldId id="372" r:id="rId110"/>
    <p:sldId id="373" r:id="rId111"/>
    <p:sldId id="374" r:id="rId112"/>
    <p:sldId id="375" r:id="rId113"/>
    <p:sldId id="376" r:id="rId114"/>
    <p:sldId id="501" r:id="rId115"/>
    <p:sldId id="502" r:id="rId116"/>
    <p:sldId id="378" r:id="rId117"/>
    <p:sldId id="379" r:id="rId118"/>
    <p:sldId id="380" r:id="rId119"/>
    <p:sldId id="503" r:id="rId120"/>
    <p:sldId id="384" r:id="rId121"/>
    <p:sldId id="385" r:id="rId122"/>
    <p:sldId id="386" r:id="rId123"/>
    <p:sldId id="387" r:id="rId124"/>
    <p:sldId id="388" r:id="rId125"/>
    <p:sldId id="504" r:id="rId126"/>
    <p:sldId id="505" r:id="rId127"/>
    <p:sldId id="506" r:id="rId128"/>
    <p:sldId id="508" r:id="rId129"/>
    <p:sldId id="509" r:id="rId130"/>
    <p:sldId id="393" r:id="rId131"/>
    <p:sldId id="397" r:id="rId132"/>
    <p:sldId id="398" r:id="rId133"/>
    <p:sldId id="400" r:id="rId134"/>
    <p:sldId id="402" r:id="rId135"/>
    <p:sldId id="403" r:id="rId136"/>
    <p:sldId id="511" r:id="rId137"/>
    <p:sldId id="404" r:id="rId138"/>
    <p:sldId id="405" r:id="rId139"/>
    <p:sldId id="406" r:id="rId140"/>
    <p:sldId id="407" r:id="rId141"/>
    <p:sldId id="408" r:id="rId142"/>
    <p:sldId id="409" r:id="rId143"/>
    <p:sldId id="410" r:id="rId144"/>
    <p:sldId id="411" r:id="rId145"/>
    <p:sldId id="421" r:id="rId146"/>
    <p:sldId id="422" r:id="rId147"/>
    <p:sldId id="423" r:id="rId148"/>
    <p:sldId id="428" r:id="rId149"/>
    <p:sldId id="429" r:id="rId150"/>
    <p:sldId id="430" r:id="rId151"/>
    <p:sldId id="431" r:id="rId152"/>
    <p:sldId id="432" r:id="rId153"/>
    <p:sldId id="433" r:id="rId154"/>
    <p:sldId id="434" r:id="rId155"/>
    <p:sldId id="435" r:id="rId156"/>
    <p:sldId id="441" r:id="rId157"/>
    <p:sldId id="442" r:id="rId158"/>
    <p:sldId id="475" r:id="rId159"/>
    <p:sldId id="476" r:id="rId160"/>
    <p:sldId id="477" r:id="rId161"/>
    <p:sldId id="478" r:id="rId162"/>
    <p:sldId id="443" r:id="rId163"/>
    <p:sldId id="444" r:id="rId164"/>
    <p:sldId id="479" r:id="rId165"/>
    <p:sldId id="450" r:id="rId166"/>
    <p:sldId id="451" r:id="rId167"/>
    <p:sldId id="454" r:id="rId168"/>
    <p:sldId id="455" r:id="rId169"/>
    <p:sldId id="480" r:id="rId170"/>
    <p:sldId id="465" r:id="rId171"/>
    <p:sldId id="466" r:id="rId172"/>
    <p:sldId id="467" r:id="rId173"/>
    <p:sldId id="468" r:id="rId174"/>
    <p:sldId id="487" r:id="rId175"/>
    <p:sldId id="488" r:id="rId176"/>
    <p:sldId id="489" r:id="rId177"/>
    <p:sldId id="490" r:id="rId178"/>
    <p:sldId id="458" r:id="rId179"/>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004F8A"/>
    <a:srgbClr val="1808EE"/>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9E8DDE-8EE1-400B-B19C-AF50C0AEE336}" v="8333" dt="2024-10-08T17:00:28.3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63" autoAdjust="0"/>
    <p:restoredTop sz="86405" autoAdjust="0"/>
  </p:normalViewPr>
  <p:slideViewPr>
    <p:cSldViewPr snapToGrid="0" snapToObjects="1">
      <p:cViewPr varScale="1">
        <p:scale>
          <a:sx n="83" d="100"/>
          <a:sy n="83" d="100"/>
        </p:scale>
        <p:origin x="845"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presProps" Target="pres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viewProps" Target="viewProps.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notesMaster" Target="notesMasters/notesMaster1.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6633C50-1C02-72A2-04F9-AA18CCD49D31}"/>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D58C31A6-7D2C-784A-16EC-D178372B2789}"/>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itchFamily="27" charset="0"/>
                <a:ea typeface="ＭＳ Ｐゴシック" pitchFamily="27" charset="-128"/>
                <a:cs typeface="+mn-cs"/>
              </a:defRPr>
            </a:lvl1pPr>
          </a:lstStyle>
          <a:p>
            <a:pPr>
              <a:defRPr/>
            </a:pPr>
            <a:fld id="{D6207537-5956-4FB6-9359-2822B6C2AA82}" type="datetime1">
              <a:rPr lang="en-US"/>
              <a:pPr>
                <a:defRPr/>
              </a:pPr>
              <a:t>4/10/2025</a:t>
            </a:fld>
            <a:endParaRPr lang="en-US"/>
          </a:p>
        </p:txBody>
      </p:sp>
      <p:sp>
        <p:nvSpPr>
          <p:cNvPr id="4" name="Slide Image Placeholder 3">
            <a:extLst>
              <a:ext uri="{FF2B5EF4-FFF2-40B4-BE49-F238E27FC236}">
                <a16:creationId xmlns:a16="http://schemas.microsoft.com/office/drawing/2014/main" id="{64253217-C1E4-7825-749B-70AC2DAB1DFE}"/>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BA0D4F24-E191-DD22-7751-8B2C2281C66A}"/>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51499F57-B1F6-AABC-BFD5-6ED1595FC8EC}"/>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6BCA3E71-29DE-BDC4-C550-5D62517AD4B3}"/>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C3DF3B6C-9D43-4ABE-B5DA-CC1DA046ECD1}"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27" charset="-128"/>
        <a:cs typeface="ＭＳ Ｐゴシック"/>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27"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27"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27"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27"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0F82FF2A-E0DE-B5F9-F886-F9C37D61BB9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a:extLst>
              <a:ext uri="{FF2B5EF4-FFF2-40B4-BE49-F238E27FC236}">
                <a16:creationId xmlns:a16="http://schemas.microsoft.com/office/drawing/2014/main" id="{1C06914E-14E2-C391-94B7-C0A3EA30A19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89092" name="Slide Number Placeholder 3">
            <a:extLst>
              <a:ext uri="{FF2B5EF4-FFF2-40B4-BE49-F238E27FC236}">
                <a16:creationId xmlns:a16="http://schemas.microsoft.com/office/drawing/2014/main" id="{9160300D-167E-97FF-87BE-04751079499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2D6B7E5-0A9A-4597-B6CD-7DAA449028E4}" type="slidenum">
              <a:rPr lang="en-US" altLang="en-US">
                <a:solidFill>
                  <a:srgbClr val="000000"/>
                </a:solidFill>
              </a:rPr>
              <a:pPr>
                <a:spcBef>
                  <a:spcPct val="0"/>
                </a:spcBef>
              </a:pPr>
              <a:t>76</a:t>
            </a:fld>
            <a:endParaRPr lang="en-US" altLang="en-US">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86E6ABAF-FDA7-FF63-4CFF-8BF1AE57F7D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a:extLst>
              <a:ext uri="{FF2B5EF4-FFF2-40B4-BE49-F238E27FC236}">
                <a16:creationId xmlns:a16="http://schemas.microsoft.com/office/drawing/2014/main" id="{17917166-05B2-6CD3-54C0-EA01190C751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91140" name="Slide Number Placeholder 3">
            <a:extLst>
              <a:ext uri="{FF2B5EF4-FFF2-40B4-BE49-F238E27FC236}">
                <a16:creationId xmlns:a16="http://schemas.microsoft.com/office/drawing/2014/main" id="{0CE94CBB-9B55-5A5C-5A37-EC97E522D41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EC8E2FD1-2D7B-4D65-997C-55EC76AE5A97}" type="slidenum">
              <a:rPr lang="en-US" altLang="en-US">
                <a:solidFill>
                  <a:srgbClr val="000000"/>
                </a:solidFill>
              </a:rPr>
              <a:pPr>
                <a:spcBef>
                  <a:spcPct val="0"/>
                </a:spcBef>
              </a:pPr>
              <a:t>77</a:t>
            </a:fld>
            <a:endParaRPr lang="en-US" altLang="en-US">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2DC941D-1834-7258-E7D7-89EB21057CBA}"/>
              </a:ext>
            </a:extLst>
          </p:cNvPr>
          <p:cNvSpPr txBox="1"/>
          <p:nvPr userDrawn="1"/>
        </p:nvSpPr>
        <p:spPr>
          <a:xfrm>
            <a:off x="0" y="0"/>
            <a:ext cx="9144000" cy="1006475"/>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eaLnBrk="1" fontAlgn="auto" hangingPunct="1">
              <a:spcBef>
                <a:spcPts val="0"/>
              </a:spcBef>
              <a:spcAft>
                <a:spcPts val="0"/>
              </a:spcAft>
              <a:defRPr/>
            </a:pPr>
            <a:endParaRPr lang="en-US" sz="3200" dirty="0">
              <a:solidFill>
                <a:srgbClr val="1808EE"/>
              </a:solidFill>
              <a:latin typeface="Arial"/>
              <a:cs typeface="Arial"/>
            </a:endParaRPr>
          </a:p>
        </p:txBody>
      </p:sp>
      <p:sp>
        <p:nvSpPr>
          <p:cNvPr id="5" name="TextBox 6">
            <a:extLst>
              <a:ext uri="{FF2B5EF4-FFF2-40B4-BE49-F238E27FC236}">
                <a16:creationId xmlns:a16="http://schemas.microsoft.com/office/drawing/2014/main" id="{ECEE6397-F0F7-4903-C296-08690537BE27}"/>
              </a:ext>
            </a:extLst>
          </p:cNvPr>
          <p:cNvSpPr txBox="1">
            <a:spLocks noChangeArrowheads="1"/>
          </p:cNvSpPr>
          <p:nvPr userDrawn="1"/>
        </p:nvSpPr>
        <p:spPr bwMode="auto">
          <a:xfrm>
            <a:off x="1547813" y="155575"/>
            <a:ext cx="7405687" cy="646113"/>
          </a:xfrm>
          <a:prstGeom prst="rect">
            <a:avLst/>
          </a:prstGeom>
          <a:solidFill>
            <a:srgbClr val="002060"/>
          </a:solidFill>
          <a:ln w="38100">
            <a:solidFill>
              <a:srgbClr val="002060"/>
            </a:solidFill>
            <a:miter lim="800000"/>
            <a:headEnd/>
            <a:tailEnd/>
          </a:ln>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defRPr/>
            </a:pPr>
            <a:r>
              <a:rPr lang="en-US" sz="3600" b="1">
                <a:solidFill>
                  <a:schemeClr val="bg1"/>
                </a:solidFill>
                <a:cs typeface="Arial" charset="0"/>
              </a:rPr>
              <a:t>The ADA National Network</a:t>
            </a:r>
          </a:p>
        </p:txBody>
      </p:sp>
      <p:sp>
        <p:nvSpPr>
          <p:cNvPr id="6" name="TextBox 17">
            <a:extLst>
              <a:ext uri="{FF2B5EF4-FFF2-40B4-BE49-F238E27FC236}">
                <a16:creationId xmlns:a16="http://schemas.microsoft.com/office/drawing/2014/main" id="{892FFECB-F9F2-A653-3ADA-E2EEDBE1D081}"/>
              </a:ext>
            </a:extLst>
          </p:cNvPr>
          <p:cNvSpPr txBox="1">
            <a:spLocks noChangeArrowheads="1"/>
          </p:cNvSpPr>
          <p:nvPr userDrawn="1"/>
        </p:nvSpPr>
        <p:spPr bwMode="auto">
          <a:xfrm>
            <a:off x="0" y="6365875"/>
            <a:ext cx="9144000" cy="492125"/>
          </a:xfrm>
          <a:prstGeom prst="rect">
            <a:avLst/>
          </a:prstGeom>
          <a:solidFill>
            <a:srgbClr val="002060"/>
          </a:solidFill>
          <a:ln w="9525">
            <a:solidFill>
              <a:srgbClr val="002060"/>
            </a:solidFill>
            <a:miter lim="800000"/>
            <a:headEnd/>
            <a:tailEnd/>
          </a:ln>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defRPr/>
            </a:pPr>
            <a:r>
              <a:rPr lang="en-US" sz="2600" dirty="0">
                <a:solidFill>
                  <a:schemeClr val="bg1"/>
                </a:solidFill>
                <a:latin typeface="Nyala" pitchFamily="2" charset="0"/>
                <a:cs typeface="FreesiaUPC" pitchFamily="34" charset="-34"/>
              </a:rPr>
              <a:t>  </a:t>
            </a:r>
            <a:r>
              <a:rPr lang="en-US" sz="2000" b="1" dirty="0">
                <a:solidFill>
                  <a:schemeClr val="bg1"/>
                </a:solidFill>
                <a:cs typeface="Arial" charset="0"/>
              </a:rPr>
              <a:t>Great Plains ADA Center</a:t>
            </a:r>
            <a:r>
              <a:rPr lang="en-US" sz="2000" dirty="0">
                <a:solidFill>
                  <a:schemeClr val="bg1"/>
                </a:solidFill>
                <a:cs typeface="Arial" charset="0"/>
              </a:rPr>
              <a:t>		</a:t>
            </a:r>
            <a:r>
              <a:rPr lang="en-US" sz="2000" b="1" dirty="0">
                <a:solidFill>
                  <a:schemeClr val="bg1"/>
                </a:solidFill>
                <a:cs typeface="Arial" charset="0"/>
              </a:rPr>
              <a:t>1-800-949-4232		www.gpadacenter.org</a:t>
            </a:r>
            <a:r>
              <a:rPr lang="en-US" sz="900" dirty="0">
                <a:solidFill>
                  <a:schemeClr val="bg1"/>
                </a:solidFill>
                <a:latin typeface="Nyala" pitchFamily="2" charset="0"/>
                <a:cs typeface="FreesiaUPC" pitchFamily="34" charset="-34"/>
              </a:rPr>
              <a:t>	</a:t>
            </a:r>
            <a:endParaRPr lang="en-US" sz="1600" dirty="0">
              <a:solidFill>
                <a:schemeClr val="bg1"/>
              </a:solidFill>
              <a:latin typeface="Nyala" pitchFamily="2" charset="0"/>
              <a:cs typeface="FreesiaUPC" pitchFamily="34" charset="-34"/>
            </a:endParaRPr>
          </a:p>
        </p:txBody>
      </p:sp>
      <p:pic>
        <p:nvPicPr>
          <p:cNvPr id="7" name="Picture 9">
            <a:extLst>
              <a:ext uri="{FF2B5EF4-FFF2-40B4-BE49-F238E27FC236}">
                <a16:creationId xmlns:a16="http://schemas.microsoft.com/office/drawing/2014/main" id="{0B5E8232-7091-2230-A308-1D8F8BD40E7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725" y="26988"/>
            <a:ext cx="2133600"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8" name="Date Placeholder 3">
            <a:extLst>
              <a:ext uri="{FF2B5EF4-FFF2-40B4-BE49-F238E27FC236}">
                <a16:creationId xmlns:a16="http://schemas.microsoft.com/office/drawing/2014/main" id="{4CCA585B-3CBB-087E-D9D7-4206BA8DC850}"/>
              </a:ext>
            </a:extLst>
          </p:cNvPr>
          <p:cNvSpPr>
            <a:spLocks noGrp="1"/>
          </p:cNvSpPr>
          <p:nvPr>
            <p:ph type="dt" sz="half" idx="10"/>
          </p:nvPr>
        </p:nvSpPr>
        <p:spPr/>
        <p:txBody>
          <a:bodyPr/>
          <a:lstStyle>
            <a:lvl1pPr>
              <a:defRPr/>
            </a:lvl1pPr>
          </a:lstStyle>
          <a:p>
            <a:pPr>
              <a:defRPr/>
            </a:pPr>
            <a:fld id="{AE3ADC10-58AF-4EF2-AB18-9F33A1AB37E8}" type="datetime1">
              <a:rPr lang="en-US"/>
              <a:pPr>
                <a:defRPr/>
              </a:pPr>
              <a:t>4/10/2025</a:t>
            </a:fld>
            <a:endParaRPr lang="en-US"/>
          </a:p>
        </p:txBody>
      </p:sp>
      <p:sp>
        <p:nvSpPr>
          <p:cNvPr id="9" name="Footer Placeholder 4">
            <a:extLst>
              <a:ext uri="{FF2B5EF4-FFF2-40B4-BE49-F238E27FC236}">
                <a16:creationId xmlns:a16="http://schemas.microsoft.com/office/drawing/2014/main" id="{E8B8C16F-239B-9742-6068-11D8D70D8B6B}"/>
              </a:ext>
            </a:extLst>
          </p:cNvPr>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1171854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0B1CA0-8D27-6004-0A6D-EA20C4EAEB0B}"/>
              </a:ext>
            </a:extLst>
          </p:cNvPr>
          <p:cNvSpPr>
            <a:spLocks noGrp="1"/>
          </p:cNvSpPr>
          <p:nvPr>
            <p:ph type="dt" sz="half" idx="10"/>
          </p:nvPr>
        </p:nvSpPr>
        <p:spPr/>
        <p:txBody>
          <a:bodyPr/>
          <a:lstStyle>
            <a:lvl1pPr>
              <a:defRPr/>
            </a:lvl1pPr>
          </a:lstStyle>
          <a:p>
            <a:pPr>
              <a:defRPr/>
            </a:pPr>
            <a:fld id="{421A9082-B51C-4F94-9F76-DBBDBC3F271A}" type="datetime1">
              <a:rPr lang="en-US"/>
              <a:pPr>
                <a:defRPr/>
              </a:pPr>
              <a:t>4/10/2025</a:t>
            </a:fld>
            <a:endParaRPr lang="en-US"/>
          </a:p>
        </p:txBody>
      </p:sp>
      <p:sp>
        <p:nvSpPr>
          <p:cNvPr id="5" name="Footer Placeholder 4">
            <a:extLst>
              <a:ext uri="{FF2B5EF4-FFF2-40B4-BE49-F238E27FC236}">
                <a16:creationId xmlns:a16="http://schemas.microsoft.com/office/drawing/2014/main" id="{EB0CB798-ECCE-C22A-3647-60F5AED9CE7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569189D-EB8C-1B1B-96F0-1D74E850DDFB}"/>
              </a:ext>
            </a:extLst>
          </p:cNvPr>
          <p:cNvSpPr>
            <a:spLocks noGrp="1"/>
          </p:cNvSpPr>
          <p:nvPr>
            <p:ph type="sldNum" sz="quarter" idx="12"/>
          </p:nvPr>
        </p:nvSpPr>
        <p:spPr/>
        <p:txBody>
          <a:bodyPr/>
          <a:lstStyle>
            <a:lvl1pPr>
              <a:defRPr/>
            </a:lvl1pPr>
          </a:lstStyle>
          <a:p>
            <a:fld id="{09073C18-D9D7-474F-916B-0903152ADA6D}" type="slidenum">
              <a:rPr lang="en-US" altLang="en-US"/>
              <a:pPr/>
              <a:t>‹#›</a:t>
            </a:fld>
            <a:endParaRPr lang="en-US" altLang="en-US"/>
          </a:p>
        </p:txBody>
      </p:sp>
    </p:spTree>
    <p:extLst>
      <p:ext uri="{BB962C8B-B14F-4D97-AF65-F5344CB8AC3E}">
        <p14:creationId xmlns:p14="http://schemas.microsoft.com/office/powerpoint/2010/main" val="4287643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49D224-556A-9FBF-8644-73FD8CBDA576}"/>
              </a:ext>
            </a:extLst>
          </p:cNvPr>
          <p:cNvSpPr>
            <a:spLocks noGrp="1"/>
          </p:cNvSpPr>
          <p:nvPr>
            <p:ph type="dt" sz="half" idx="10"/>
          </p:nvPr>
        </p:nvSpPr>
        <p:spPr/>
        <p:txBody>
          <a:bodyPr/>
          <a:lstStyle>
            <a:lvl1pPr>
              <a:defRPr/>
            </a:lvl1pPr>
          </a:lstStyle>
          <a:p>
            <a:pPr>
              <a:defRPr/>
            </a:pPr>
            <a:fld id="{2C04A85E-6A5E-4B78-B6CF-1C736F6A8F07}" type="datetime1">
              <a:rPr lang="en-US"/>
              <a:pPr>
                <a:defRPr/>
              </a:pPr>
              <a:t>4/10/2025</a:t>
            </a:fld>
            <a:endParaRPr lang="en-US"/>
          </a:p>
        </p:txBody>
      </p:sp>
      <p:sp>
        <p:nvSpPr>
          <p:cNvPr id="5" name="Footer Placeholder 4">
            <a:extLst>
              <a:ext uri="{FF2B5EF4-FFF2-40B4-BE49-F238E27FC236}">
                <a16:creationId xmlns:a16="http://schemas.microsoft.com/office/drawing/2014/main" id="{A652A20C-E96E-2EA6-30E7-400E890D7D9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F85CA43-81F8-B757-14A3-D9DA783A88AF}"/>
              </a:ext>
            </a:extLst>
          </p:cNvPr>
          <p:cNvSpPr>
            <a:spLocks noGrp="1"/>
          </p:cNvSpPr>
          <p:nvPr>
            <p:ph type="sldNum" sz="quarter" idx="12"/>
          </p:nvPr>
        </p:nvSpPr>
        <p:spPr/>
        <p:txBody>
          <a:bodyPr/>
          <a:lstStyle>
            <a:lvl1pPr>
              <a:defRPr/>
            </a:lvl1pPr>
          </a:lstStyle>
          <a:p>
            <a:fld id="{1EDD09CD-A72B-4C51-8DDE-7AE5D9BF43C6}" type="slidenum">
              <a:rPr lang="en-US" altLang="en-US"/>
              <a:pPr/>
              <a:t>‹#›</a:t>
            </a:fld>
            <a:endParaRPr lang="en-US" altLang="en-US"/>
          </a:p>
        </p:txBody>
      </p:sp>
    </p:spTree>
    <p:extLst>
      <p:ext uri="{BB962C8B-B14F-4D97-AF65-F5344CB8AC3E}">
        <p14:creationId xmlns:p14="http://schemas.microsoft.com/office/powerpoint/2010/main" val="10811960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BC4509C2-943D-7B7B-0CF0-A3B7B3EB41B2}"/>
              </a:ext>
            </a:extLst>
          </p:cNvPr>
          <p:cNvSpPr>
            <a:spLocks noGrp="1" noChangeArrowheads="1"/>
          </p:cNvSpPr>
          <p:nvPr>
            <p:ph type="dt" sz="half" idx="10"/>
          </p:nvPr>
        </p:nvSpPr>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4DFCA0A9-4F87-27D1-661E-C817AA70CFE1}"/>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ACACF94B-1B7C-3847-2321-3200C52133D2}"/>
              </a:ext>
            </a:extLst>
          </p:cNvPr>
          <p:cNvSpPr>
            <a:spLocks noGrp="1" noChangeArrowheads="1"/>
          </p:cNvSpPr>
          <p:nvPr>
            <p:ph type="sldNum" sz="quarter" idx="12"/>
          </p:nvPr>
        </p:nvSpPr>
        <p:spPr/>
        <p:txBody>
          <a:bodyPr/>
          <a:lstStyle>
            <a:lvl1pPr>
              <a:defRPr/>
            </a:lvl1pPr>
          </a:lstStyle>
          <a:p>
            <a:fld id="{8CA41989-547E-4012-ACED-82C222A60F6C}" type="slidenum">
              <a:rPr lang="en-US" altLang="en-US"/>
              <a:pPr/>
              <a:t>‹#›</a:t>
            </a:fld>
            <a:endParaRPr lang="en-US" altLang="en-US"/>
          </a:p>
        </p:txBody>
      </p:sp>
    </p:spTree>
    <p:extLst>
      <p:ext uri="{BB962C8B-B14F-4D97-AF65-F5344CB8AC3E}">
        <p14:creationId xmlns:p14="http://schemas.microsoft.com/office/powerpoint/2010/main" val="1426565420"/>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48DA66BB-6D2D-CDD1-CE33-0E106BFCA6B9}"/>
              </a:ext>
            </a:extLst>
          </p:cNvPr>
          <p:cNvSpPr>
            <a:spLocks noGrp="1" noChangeArrowheads="1"/>
          </p:cNvSpPr>
          <p:nvPr>
            <p:ph type="dt" sz="half" idx="10"/>
          </p:nvPr>
        </p:nvSpPr>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999B1034-06B1-362E-64FB-2C64C48C852C}"/>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CE21AE2F-7B0A-4934-3B9C-20D111CBAC7E}"/>
              </a:ext>
            </a:extLst>
          </p:cNvPr>
          <p:cNvSpPr>
            <a:spLocks noGrp="1" noChangeArrowheads="1"/>
          </p:cNvSpPr>
          <p:nvPr>
            <p:ph type="sldNum" sz="quarter" idx="12"/>
          </p:nvPr>
        </p:nvSpPr>
        <p:spPr/>
        <p:txBody>
          <a:bodyPr/>
          <a:lstStyle>
            <a:lvl1pPr>
              <a:defRPr/>
            </a:lvl1pPr>
          </a:lstStyle>
          <a:p>
            <a:fld id="{D3217DDA-0F99-4AE1-8151-D1FFAEE1FEFE}" type="slidenum">
              <a:rPr lang="en-US" altLang="en-US"/>
              <a:pPr/>
              <a:t>‹#›</a:t>
            </a:fld>
            <a:endParaRPr lang="en-US" altLang="en-US"/>
          </a:p>
        </p:txBody>
      </p:sp>
    </p:spTree>
    <p:extLst>
      <p:ext uri="{BB962C8B-B14F-4D97-AF65-F5344CB8AC3E}">
        <p14:creationId xmlns:p14="http://schemas.microsoft.com/office/powerpoint/2010/main" val="27592666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72E44D-4DC7-5006-2850-B26BE96C5054}"/>
              </a:ext>
            </a:extLst>
          </p:cNvPr>
          <p:cNvSpPr>
            <a:spLocks noGrp="1" noChangeArrowheads="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9383D717-444B-8B2C-8CEF-5A3788D44818}"/>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D291E36B-F1D5-13BF-7478-8EB17E4F5525}"/>
              </a:ext>
            </a:extLst>
          </p:cNvPr>
          <p:cNvSpPr>
            <a:spLocks noGrp="1" noChangeArrowheads="1"/>
          </p:cNvSpPr>
          <p:nvPr>
            <p:ph type="sldNum" sz="quarter" idx="12"/>
          </p:nvPr>
        </p:nvSpPr>
        <p:spPr/>
        <p:txBody>
          <a:bodyPr/>
          <a:lstStyle>
            <a:lvl1pPr>
              <a:defRPr/>
            </a:lvl1pPr>
          </a:lstStyle>
          <a:p>
            <a:fld id="{E5AEAE58-D403-4D1F-80C6-175732E790F5}" type="slidenum">
              <a:rPr lang="en-US" altLang="en-US"/>
              <a:pPr/>
              <a:t>‹#›</a:t>
            </a:fld>
            <a:endParaRPr lang="en-US" altLang="en-US"/>
          </a:p>
        </p:txBody>
      </p:sp>
    </p:spTree>
    <p:extLst>
      <p:ext uri="{BB962C8B-B14F-4D97-AF65-F5344CB8AC3E}">
        <p14:creationId xmlns:p14="http://schemas.microsoft.com/office/powerpoint/2010/main" val="3098567917"/>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5DAB8E-758F-CE36-C888-9AAF51A43316}"/>
              </a:ext>
            </a:extLst>
          </p:cNvPr>
          <p:cNvSpPr>
            <a:spLocks noGrp="1" noChangeArrowheads="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96D6D191-3027-CE09-2317-EC88B6DB8D07}"/>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BD8A76F6-B9BB-47A3-9E47-C209FC895F5C}"/>
              </a:ext>
            </a:extLst>
          </p:cNvPr>
          <p:cNvSpPr>
            <a:spLocks noGrp="1" noChangeArrowheads="1"/>
          </p:cNvSpPr>
          <p:nvPr>
            <p:ph type="sldNum" sz="quarter" idx="12"/>
          </p:nvPr>
        </p:nvSpPr>
        <p:spPr/>
        <p:txBody>
          <a:bodyPr/>
          <a:lstStyle>
            <a:lvl1pPr>
              <a:defRPr/>
            </a:lvl1pPr>
          </a:lstStyle>
          <a:p>
            <a:fld id="{072BE21D-9FDE-44A3-9AAD-B8211A0A8811}" type="slidenum">
              <a:rPr lang="en-US" altLang="en-US"/>
              <a:pPr/>
              <a:t>‹#›</a:t>
            </a:fld>
            <a:endParaRPr lang="en-US" altLang="en-US"/>
          </a:p>
        </p:txBody>
      </p:sp>
    </p:spTree>
    <p:extLst>
      <p:ext uri="{BB962C8B-B14F-4D97-AF65-F5344CB8AC3E}">
        <p14:creationId xmlns:p14="http://schemas.microsoft.com/office/powerpoint/2010/main" val="1660283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05F79B2-7073-7348-7F68-69BFC5CDBD88}"/>
              </a:ext>
            </a:extLst>
          </p:cNvPr>
          <p:cNvSpPr txBox="1">
            <a:spLocks/>
          </p:cNvSpPr>
          <p:nvPr userDrawn="1"/>
        </p:nvSpPr>
        <p:spPr bwMode="auto">
          <a:xfrm>
            <a:off x="0" y="0"/>
            <a:ext cx="9144000" cy="1189038"/>
          </a:xfrm>
          <a:prstGeom prst="rect">
            <a:avLst/>
          </a:prstGeom>
          <a:solidFill>
            <a:srgbClr val="002060"/>
          </a:solidFill>
          <a:ln w="9525">
            <a:solidFill>
              <a:srgbClr val="002060"/>
            </a:solidFill>
            <a:miter lim="800000"/>
            <a:headEnd/>
            <a:tailEnd/>
          </a:ln>
        </p:spPr>
        <p:txBody>
          <a:bodyPr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algn="ctr">
              <a:defRPr/>
            </a:pPr>
            <a:endParaRPr lang="en-US" sz="3600">
              <a:solidFill>
                <a:schemeClr val="bg1"/>
              </a:solidFill>
              <a:cs typeface="Arial" charset="0"/>
            </a:endParaRPr>
          </a:p>
        </p:txBody>
      </p:sp>
      <p:sp>
        <p:nvSpPr>
          <p:cNvPr id="5" name="TextBox 4">
            <a:extLst>
              <a:ext uri="{FF2B5EF4-FFF2-40B4-BE49-F238E27FC236}">
                <a16:creationId xmlns:a16="http://schemas.microsoft.com/office/drawing/2014/main" id="{D45A6998-FEEB-7BD3-158D-B141C99C3ADD}"/>
              </a:ext>
            </a:extLst>
          </p:cNvPr>
          <p:cNvSpPr txBox="1"/>
          <p:nvPr userDrawn="1"/>
        </p:nvSpPr>
        <p:spPr>
          <a:xfrm>
            <a:off x="0" y="6269038"/>
            <a:ext cx="9144000" cy="5842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eaLnBrk="1" fontAlgn="auto" hangingPunct="1">
              <a:spcBef>
                <a:spcPts val="0"/>
              </a:spcBef>
              <a:spcAft>
                <a:spcPts val="0"/>
              </a:spcAft>
              <a:defRPr/>
            </a:pPr>
            <a:endParaRPr lang="en-US" sz="3200" dirty="0">
              <a:solidFill>
                <a:srgbClr val="1808EE"/>
              </a:solidFill>
              <a:latin typeface="Arial"/>
              <a:cs typeface="Arial"/>
            </a:endParaRPr>
          </a:p>
        </p:txBody>
      </p:sp>
      <p:sp>
        <p:nvSpPr>
          <p:cNvPr id="6" name="Rectangle 9">
            <a:extLst>
              <a:ext uri="{FF2B5EF4-FFF2-40B4-BE49-F238E27FC236}">
                <a16:creationId xmlns:a16="http://schemas.microsoft.com/office/drawing/2014/main" id="{5A43CB0B-81FC-9CD2-CF6A-B61E85B23E1F}"/>
              </a:ext>
            </a:extLst>
          </p:cNvPr>
          <p:cNvSpPr>
            <a:spLocks noChangeArrowheads="1"/>
          </p:cNvSpPr>
          <p:nvPr userDrawn="1"/>
        </p:nvSpPr>
        <p:spPr bwMode="auto">
          <a:xfrm>
            <a:off x="1306513" y="6335713"/>
            <a:ext cx="3171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defRPr/>
            </a:pPr>
            <a:r>
              <a:rPr lang="en-US" altLang="en-US" sz="2000" b="1">
                <a:solidFill>
                  <a:schemeClr val="bg1"/>
                </a:solidFill>
              </a:rPr>
              <a:t>Great Plains ADA Center</a:t>
            </a:r>
          </a:p>
        </p:txBody>
      </p:sp>
      <p:pic>
        <p:nvPicPr>
          <p:cNvPr id="7" name="Picture 9">
            <a:extLst>
              <a:ext uri="{FF2B5EF4-FFF2-40B4-BE49-F238E27FC236}">
                <a16:creationId xmlns:a16="http://schemas.microsoft.com/office/drawing/2014/main" id="{F5B2C5CB-F49D-A1A6-D003-60FD8CFED3F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9225" y="6297613"/>
            <a:ext cx="11239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8F68B115-B152-EF74-B883-A61A05994615}"/>
              </a:ext>
            </a:extLst>
          </p:cNvPr>
          <p:cNvSpPr>
            <a:spLocks noGrp="1"/>
          </p:cNvSpPr>
          <p:nvPr>
            <p:ph type="dt" sz="half" idx="10"/>
          </p:nvPr>
        </p:nvSpPr>
        <p:spPr/>
        <p:txBody>
          <a:bodyPr/>
          <a:lstStyle>
            <a:lvl1pPr>
              <a:defRPr/>
            </a:lvl1pPr>
          </a:lstStyle>
          <a:p>
            <a:pPr>
              <a:defRPr/>
            </a:pPr>
            <a:fld id="{0FFEEBB8-3577-47B5-8A7F-F329CCD52462}" type="datetime1">
              <a:rPr lang="en-US"/>
              <a:pPr>
                <a:defRPr/>
              </a:pPr>
              <a:t>4/10/2025</a:t>
            </a:fld>
            <a:endParaRPr lang="en-US"/>
          </a:p>
        </p:txBody>
      </p:sp>
      <p:sp>
        <p:nvSpPr>
          <p:cNvPr id="9" name="Footer Placeholder 4">
            <a:extLst>
              <a:ext uri="{FF2B5EF4-FFF2-40B4-BE49-F238E27FC236}">
                <a16:creationId xmlns:a16="http://schemas.microsoft.com/office/drawing/2014/main" id="{025F373D-29B2-3B4E-5678-D9923C1AA92F}"/>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5">
            <a:extLst>
              <a:ext uri="{FF2B5EF4-FFF2-40B4-BE49-F238E27FC236}">
                <a16:creationId xmlns:a16="http://schemas.microsoft.com/office/drawing/2014/main" id="{04C7DFC8-AF00-04B3-90E9-8A3D566D1094}"/>
              </a:ext>
            </a:extLst>
          </p:cNvPr>
          <p:cNvSpPr>
            <a:spLocks noGrp="1"/>
          </p:cNvSpPr>
          <p:nvPr>
            <p:ph type="sldNum" sz="quarter" idx="12"/>
          </p:nvPr>
        </p:nvSpPr>
        <p:spPr/>
        <p:txBody>
          <a:bodyPr/>
          <a:lstStyle>
            <a:lvl1pPr>
              <a:defRPr/>
            </a:lvl1pPr>
          </a:lstStyle>
          <a:p>
            <a:fld id="{59CC9B3A-CF61-403D-B9E9-976502BE6F32}" type="slidenum">
              <a:rPr lang="en-US" altLang="en-US"/>
              <a:pPr/>
              <a:t>‹#›</a:t>
            </a:fld>
            <a:endParaRPr lang="en-US" altLang="en-US"/>
          </a:p>
        </p:txBody>
      </p:sp>
    </p:spTree>
    <p:extLst>
      <p:ext uri="{BB962C8B-B14F-4D97-AF65-F5344CB8AC3E}">
        <p14:creationId xmlns:p14="http://schemas.microsoft.com/office/powerpoint/2010/main" val="1058271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5CD1342D-0C9C-55AA-71E1-824AAD178F91}"/>
              </a:ext>
            </a:extLst>
          </p:cNvPr>
          <p:cNvSpPr>
            <a:spLocks noChangeArrowheads="1"/>
          </p:cNvSpPr>
          <p:nvPr userDrawn="1"/>
        </p:nvSpPr>
        <p:spPr bwMode="auto">
          <a:xfrm>
            <a:off x="0" y="0"/>
            <a:ext cx="9144000" cy="6218238"/>
          </a:xfrm>
          <a:prstGeom prst="rect">
            <a:avLst/>
          </a:prstGeom>
          <a:solidFill>
            <a:srgbClr val="002060"/>
          </a:solidFill>
          <a:ln w="9525">
            <a:solidFill>
              <a:srgbClr val="002060"/>
            </a:solidFill>
            <a:miter lim="800000"/>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defRPr/>
            </a:pPr>
            <a:endParaRPr lang="en-US" altLang="en-US"/>
          </a:p>
        </p:txBody>
      </p:sp>
      <p:sp>
        <p:nvSpPr>
          <p:cNvPr id="5" name="TextBox 4">
            <a:extLst>
              <a:ext uri="{FF2B5EF4-FFF2-40B4-BE49-F238E27FC236}">
                <a16:creationId xmlns:a16="http://schemas.microsoft.com/office/drawing/2014/main" id="{293E1D6E-78C8-7779-B74B-27ADDCA6EA19}"/>
              </a:ext>
            </a:extLst>
          </p:cNvPr>
          <p:cNvSpPr txBox="1"/>
          <p:nvPr userDrawn="1"/>
        </p:nvSpPr>
        <p:spPr>
          <a:xfrm>
            <a:off x="0" y="6269038"/>
            <a:ext cx="9144000" cy="5842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eaLnBrk="1" fontAlgn="auto" hangingPunct="1">
              <a:spcBef>
                <a:spcPts val="0"/>
              </a:spcBef>
              <a:spcAft>
                <a:spcPts val="0"/>
              </a:spcAft>
              <a:defRPr/>
            </a:pPr>
            <a:endParaRPr lang="en-US" sz="3200" dirty="0">
              <a:solidFill>
                <a:srgbClr val="1808EE"/>
              </a:solidFill>
              <a:latin typeface="Arial"/>
              <a:cs typeface="Arial"/>
            </a:endParaRPr>
          </a:p>
        </p:txBody>
      </p:sp>
      <p:sp>
        <p:nvSpPr>
          <p:cNvPr id="6" name="Rectangle 5">
            <a:extLst>
              <a:ext uri="{FF2B5EF4-FFF2-40B4-BE49-F238E27FC236}">
                <a16:creationId xmlns:a16="http://schemas.microsoft.com/office/drawing/2014/main" id="{9CCCE017-A583-EB36-D504-41B61FC37AF3}"/>
              </a:ext>
            </a:extLst>
          </p:cNvPr>
          <p:cNvSpPr>
            <a:spLocks noChangeArrowheads="1"/>
          </p:cNvSpPr>
          <p:nvPr userDrawn="1"/>
        </p:nvSpPr>
        <p:spPr bwMode="auto">
          <a:xfrm>
            <a:off x="1306513" y="6335713"/>
            <a:ext cx="3171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defRPr/>
            </a:pPr>
            <a:r>
              <a:rPr lang="en-US" altLang="en-US" sz="2000" b="1">
                <a:solidFill>
                  <a:schemeClr val="bg1"/>
                </a:solidFill>
              </a:rPr>
              <a:t>Great Plains ADA Center</a:t>
            </a:r>
          </a:p>
        </p:txBody>
      </p:sp>
      <p:pic>
        <p:nvPicPr>
          <p:cNvPr id="7" name="Picture 2">
            <a:extLst>
              <a:ext uri="{FF2B5EF4-FFF2-40B4-BE49-F238E27FC236}">
                <a16:creationId xmlns:a16="http://schemas.microsoft.com/office/drawing/2014/main" id="{89406B9F-B655-9510-E14D-2638697BFA8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323013"/>
            <a:ext cx="1122363"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Date Placeholder 3">
            <a:extLst>
              <a:ext uri="{FF2B5EF4-FFF2-40B4-BE49-F238E27FC236}">
                <a16:creationId xmlns:a16="http://schemas.microsoft.com/office/drawing/2014/main" id="{CD8B0BDD-33F1-D629-2FA3-B5F28C10DB68}"/>
              </a:ext>
            </a:extLst>
          </p:cNvPr>
          <p:cNvSpPr>
            <a:spLocks noGrp="1"/>
          </p:cNvSpPr>
          <p:nvPr>
            <p:ph type="dt" sz="half" idx="10"/>
          </p:nvPr>
        </p:nvSpPr>
        <p:spPr/>
        <p:txBody>
          <a:bodyPr/>
          <a:lstStyle>
            <a:lvl1pPr>
              <a:defRPr/>
            </a:lvl1pPr>
          </a:lstStyle>
          <a:p>
            <a:pPr>
              <a:defRPr/>
            </a:pPr>
            <a:fld id="{9927866A-3B1A-488A-ACD0-9677FA71C69F}" type="datetime1">
              <a:rPr lang="en-US"/>
              <a:pPr>
                <a:defRPr/>
              </a:pPr>
              <a:t>4/10/2025</a:t>
            </a:fld>
            <a:endParaRPr lang="en-US"/>
          </a:p>
        </p:txBody>
      </p:sp>
      <p:sp>
        <p:nvSpPr>
          <p:cNvPr id="9" name="Footer Placeholder 4">
            <a:extLst>
              <a:ext uri="{FF2B5EF4-FFF2-40B4-BE49-F238E27FC236}">
                <a16:creationId xmlns:a16="http://schemas.microsoft.com/office/drawing/2014/main" id="{3A88B142-5800-509D-BD6C-07E1560D6D2F}"/>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5">
            <a:extLst>
              <a:ext uri="{FF2B5EF4-FFF2-40B4-BE49-F238E27FC236}">
                <a16:creationId xmlns:a16="http://schemas.microsoft.com/office/drawing/2014/main" id="{06E0DF76-67AB-0F51-F719-2CDAC01A750F}"/>
              </a:ext>
            </a:extLst>
          </p:cNvPr>
          <p:cNvSpPr>
            <a:spLocks noGrp="1"/>
          </p:cNvSpPr>
          <p:nvPr>
            <p:ph type="sldNum" sz="quarter" idx="12"/>
          </p:nvPr>
        </p:nvSpPr>
        <p:spPr/>
        <p:txBody>
          <a:bodyPr/>
          <a:lstStyle>
            <a:lvl1pPr>
              <a:defRPr/>
            </a:lvl1pPr>
          </a:lstStyle>
          <a:p>
            <a:fld id="{FD836032-A693-4591-B75B-EDAC7C8AF23C}" type="slidenum">
              <a:rPr lang="en-US" altLang="en-US"/>
              <a:pPr/>
              <a:t>‹#›</a:t>
            </a:fld>
            <a:endParaRPr lang="en-US" altLang="en-US"/>
          </a:p>
        </p:txBody>
      </p:sp>
    </p:spTree>
    <p:extLst>
      <p:ext uri="{BB962C8B-B14F-4D97-AF65-F5344CB8AC3E}">
        <p14:creationId xmlns:p14="http://schemas.microsoft.com/office/powerpoint/2010/main" val="1302484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59EA665C-11C3-703A-3930-79597244AAC1}"/>
              </a:ext>
            </a:extLst>
          </p:cNvPr>
          <p:cNvSpPr>
            <a:spLocks noGrp="1"/>
          </p:cNvSpPr>
          <p:nvPr>
            <p:ph type="dt" sz="half" idx="10"/>
          </p:nvPr>
        </p:nvSpPr>
        <p:spPr/>
        <p:txBody>
          <a:bodyPr/>
          <a:lstStyle>
            <a:lvl1pPr>
              <a:defRPr/>
            </a:lvl1pPr>
          </a:lstStyle>
          <a:p>
            <a:pPr>
              <a:defRPr/>
            </a:pPr>
            <a:fld id="{10E1E2D9-A35A-4CAD-82F8-0F0E05239869}" type="datetime1">
              <a:rPr lang="en-US"/>
              <a:pPr>
                <a:defRPr/>
              </a:pPr>
              <a:t>4/10/2025</a:t>
            </a:fld>
            <a:endParaRPr lang="en-US"/>
          </a:p>
        </p:txBody>
      </p:sp>
      <p:sp>
        <p:nvSpPr>
          <p:cNvPr id="6" name="Footer Placeholder 4">
            <a:extLst>
              <a:ext uri="{FF2B5EF4-FFF2-40B4-BE49-F238E27FC236}">
                <a16:creationId xmlns:a16="http://schemas.microsoft.com/office/drawing/2014/main" id="{3BB5AD2C-F65D-9411-4C46-CAC7588A3E3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32815A1-D8BE-D19E-5B80-62830C1225AF}"/>
              </a:ext>
            </a:extLst>
          </p:cNvPr>
          <p:cNvSpPr>
            <a:spLocks noGrp="1"/>
          </p:cNvSpPr>
          <p:nvPr>
            <p:ph type="sldNum" sz="quarter" idx="12"/>
          </p:nvPr>
        </p:nvSpPr>
        <p:spPr/>
        <p:txBody>
          <a:bodyPr/>
          <a:lstStyle>
            <a:lvl1pPr>
              <a:defRPr/>
            </a:lvl1pPr>
          </a:lstStyle>
          <a:p>
            <a:fld id="{C5F7947C-5A07-4C69-9F30-F8643076EDBF}" type="slidenum">
              <a:rPr lang="en-US" altLang="en-US"/>
              <a:pPr/>
              <a:t>‹#›</a:t>
            </a:fld>
            <a:endParaRPr lang="en-US" altLang="en-US"/>
          </a:p>
        </p:txBody>
      </p:sp>
    </p:spTree>
    <p:extLst>
      <p:ext uri="{BB962C8B-B14F-4D97-AF65-F5344CB8AC3E}">
        <p14:creationId xmlns:p14="http://schemas.microsoft.com/office/powerpoint/2010/main" val="143616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9BEB8720-1F5A-AB6B-5DB6-E09B9F5F04FC}"/>
              </a:ext>
            </a:extLst>
          </p:cNvPr>
          <p:cNvSpPr>
            <a:spLocks noGrp="1"/>
          </p:cNvSpPr>
          <p:nvPr>
            <p:ph type="dt" sz="half" idx="10"/>
          </p:nvPr>
        </p:nvSpPr>
        <p:spPr/>
        <p:txBody>
          <a:bodyPr/>
          <a:lstStyle>
            <a:lvl1pPr>
              <a:defRPr/>
            </a:lvl1pPr>
          </a:lstStyle>
          <a:p>
            <a:pPr>
              <a:defRPr/>
            </a:pPr>
            <a:fld id="{CB0F549D-919A-46F0-8E49-F7F858C321E7}" type="datetime1">
              <a:rPr lang="en-US"/>
              <a:pPr>
                <a:defRPr/>
              </a:pPr>
              <a:t>4/10/2025</a:t>
            </a:fld>
            <a:endParaRPr lang="en-US"/>
          </a:p>
        </p:txBody>
      </p:sp>
      <p:sp>
        <p:nvSpPr>
          <p:cNvPr id="8" name="Footer Placeholder 4">
            <a:extLst>
              <a:ext uri="{FF2B5EF4-FFF2-40B4-BE49-F238E27FC236}">
                <a16:creationId xmlns:a16="http://schemas.microsoft.com/office/drawing/2014/main" id="{6DD441DB-E4F6-5741-72C8-339E09C9E9E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54D80E6-5824-8661-5862-2D7AD96F8034}"/>
              </a:ext>
            </a:extLst>
          </p:cNvPr>
          <p:cNvSpPr>
            <a:spLocks noGrp="1"/>
          </p:cNvSpPr>
          <p:nvPr>
            <p:ph type="sldNum" sz="quarter" idx="12"/>
          </p:nvPr>
        </p:nvSpPr>
        <p:spPr/>
        <p:txBody>
          <a:bodyPr/>
          <a:lstStyle>
            <a:lvl1pPr>
              <a:defRPr/>
            </a:lvl1pPr>
          </a:lstStyle>
          <a:p>
            <a:fld id="{598D987D-21AC-4963-A6EB-6A6C5BE23F90}" type="slidenum">
              <a:rPr lang="en-US" altLang="en-US"/>
              <a:pPr/>
              <a:t>‹#›</a:t>
            </a:fld>
            <a:endParaRPr lang="en-US" altLang="en-US"/>
          </a:p>
        </p:txBody>
      </p:sp>
    </p:spTree>
    <p:extLst>
      <p:ext uri="{BB962C8B-B14F-4D97-AF65-F5344CB8AC3E}">
        <p14:creationId xmlns:p14="http://schemas.microsoft.com/office/powerpoint/2010/main" val="3626824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rgbClr val="002060"/>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A0B7CB3-2C6A-8BB9-C2F9-98324D6C35F4}"/>
              </a:ext>
            </a:extLst>
          </p:cNvPr>
          <p:cNvSpPr>
            <a:spLocks noChangeArrowheads="1"/>
          </p:cNvSpPr>
          <p:nvPr userDrawn="1"/>
        </p:nvSpPr>
        <p:spPr bwMode="auto">
          <a:xfrm>
            <a:off x="0" y="1457325"/>
            <a:ext cx="9144000" cy="5400675"/>
          </a:xfrm>
          <a:prstGeom prst="rect">
            <a:avLst/>
          </a:prstGeom>
          <a:solidFill>
            <a:srgbClr val="002060"/>
          </a:solidFill>
          <a:ln w="9525">
            <a:solidFill>
              <a:srgbClr val="002060"/>
            </a:solidFill>
            <a:miter lim="800000"/>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defRPr/>
            </a:pPr>
            <a:endParaRPr lang="en-US" altLang="en-US" sz="2400"/>
          </a:p>
        </p:txBody>
      </p:sp>
      <p:sp>
        <p:nvSpPr>
          <p:cNvPr id="4" name="TextBox 3">
            <a:extLst>
              <a:ext uri="{FF2B5EF4-FFF2-40B4-BE49-F238E27FC236}">
                <a16:creationId xmlns:a16="http://schemas.microsoft.com/office/drawing/2014/main" id="{B3712E72-492E-C1C3-E196-4DB7BFCCC0F5}"/>
              </a:ext>
            </a:extLst>
          </p:cNvPr>
          <p:cNvSpPr txBox="1">
            <a:spLocks noChangeArrowheads="1"/>
          </p:cNvSpPr>
          <p:nvPr userDrawn="1"/>
        </p:nvSpPr>
        <p:spPr bwMode="auto">
          <a:xfrm>
            <a:off x="3124200" y="468313"/>
            <a:ext cx="5562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defRPr/>
            </a:pPr>
            <a:endParaRPr lang="en-US"/>
          </a:p>
        </p:txBody>
      </p:sp>
      <p:sp>
        <p:nvSpPr>
          <p:cNvPr id="5" name="Rectangle 4">
            <a:extLst>
              <a:ext uri="{FF2B5EF4-FFF2-40B4-BE49-F238E27FC236}">
                <a16:creationId xmlns:a16="http://schemas.microsoft.com/office/drawing/2014/main" id="{435E9BCE-FC3D-BDE6-1B7A-580A3C021929}"/>
              </a:ext>
            </a:extLst>
          </p:cNvPr>
          <p:cNvSpPr/>
          <p:nvPr userDrawn="1"/>
        </p:nvSpPr>
        <p:spPr>
          <a:xfrm>
            <a:off x="0" y="1274763"/>
            <a:ext cx="9144000" cy="182562"/>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6" name="Picture 9" descr="LogoMain2.PNG">
            <a:extLst>
              <a:ext uri="{FF2B5EF4-FFF2-40B4-BE49-F238E27FC236}">
                <a16:creationId xmlns:a16="http://schemas.microsoft.com/office/drawing/2014/main" id="{B919C334-2996-18C3-FF02-D272FED01B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013" y="71438"/>
            <a:ext cx="1946275"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929468" y="0"/>
            <a:ext cx="7214530" cy="1275127"/>
          </a:xfrm>
          <a:solidFill>
            <a:srgbClr val="002060"/>
          </a:solidFill>
        </p:spPr>
        <p:txBody>
          <a:bodyPr/>
          <a:lstStyle/>
          <a:p>
            <a:endParaRPr lang="en-US" dirty="0"/>
          </a:p>
        </p:txBody>
      </p:sp>
      <p:sp>
        <p:nvSpPr>
          <p:cNvPr id="7" name="Date Placeholder 3">
            <a:extLst>
              <a:ext uri="{FF2B5EF4-FFF2-40B4-BE49-F238E27FC236}">
                <a16:creationId xmlns:a16="http://schemas.microsoft.com/office/drawing/2014/main" id="{54B2B667-7489-E437-7E28-B0C14C72D6D6}"/>
              </a:ext>
            </a:extLst>
          </p:cNvPr>
          <p:cNvSpPr>
            <a:spLocks noGrp="1"/>
          </p:cNvSpPr>
          <p:nvPr>
            <p:ph type="dt" sz="half" idx="10"/>
          </p:nvPr>
        </p:nvSpPr>
        <p:spPr/>
        <p:txBody>
          <a:bodyPr/>
          <a:lstStyle>
            <a:lvl1pPr>
              <a:defRPr/>
            </a:lvl1pPr>
          </a:lstStyle>
          <a:p>
            <a:pPr>
              <a:defRPr/>
            </a:pPr>
            <a:fld id="{E61668DA-A393-4D56-982B-9C59040B5AC5}" type="datetime1">
              <a:rPr lang="en-US"/>
              <a:pPr>
                <a:defRPr/>
              </a:pPr>
              <a:t>4/10/2025</a:t>
            </a:fld>
            <a:endParaRPr lang="en-US"/>
          </a:p>
        </p:txBody>
      </p:sp>
      <p:sp>
        <p:nvSpPr>
          <p:cNvPr id="8" name="Footer Placeholder 4">
            <a:extLst>
              <a:ext uri="{FF2B5EF4-FFF2-40B4-BE49-F238E27FC236}">
                <a16:creationId xmlns:a16="http://schemas.microsoft.com/office/drawing/2014/main" id="{436D5EE7-8484-0035-8E77-6EC65424392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CD7B6A37-B683-F9C3-6CCE-273E4D275FC6}"/>
              </a:ext>
            </a:extLst>
          </p:cNvPr>
          <p:cNvSpPr>
            <a:spLocks noGrp="1"/>
          </p:cNvSpPr>
          <p:nvPr>
            <p:ph type="sldNum" sz="quarter" idx="12"/>
          </p:nvPr>
        </p:nvSpPr>
        <p:spPr/>
        <p:txBody>
          <a:bodyPr/>
          <a:lstStyle>
            <a:lvl1pPr>
              <a:defRPr/>
            </a:lvl1pPr>
          </a:lstStyle>
          <a:p>
            <a:fld id="{A1F1249C-D0FC-4689-82DA-BA62B5CFCC65}" type="slidenum">
              <a:rPr lang="en-US" altLang="en-US"/>
              <a:pPr/>
              <a:t>‹#›</a:t>
            </a:fld>
            <a:endParaRPr lang="en-US" altLang="en-US"/>
          </a:p>
        </p:txBody>
      </p:sp>
    </p:spTree>
    <p:extLst>
      <p:ext uri="{BB962C8B-B14F-4D97-AF65-F5344CB8AC3E}">
        <p14:creationId xmlns:p14="http://schemas.microsoft.com/office/powerpoint/2010/main" val="20106082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82C76DD-1F07-E442-8A59-F92AA0D2F7C4}"/>
              </a:ext>
            </a:extLst>
          </p:cNvPr>
          <p:cNvSpPr>
            <a:spLocks noGrp="1"/>
          </p:cNvSpPr>
          <p:nvPr>
            <p:ph type="dt" sz="half" idx="10"/>
          </p:nvPr>
        </p:nvSpPr>
        <p:spPr/>
        <p:txBody>
          <a:bodyPr/>
          <a:lstStyle>
            <a:lvl1pPr>
              <a:defRPr/>
            </a:lvl1pPr>
          </a:lstStyle>
          <a:p>
            <a:pPr>
              <a:defRPr/>
            </a:pPr>
            <a:fld id="{C5F9ED9B-A6AC-4D84-99C9-9C88AC5AE816}" type="datetime1">
              <a:rPr lang="en-US"/>
              <a:pPr>
                <a:defRPr/>
              </a:pPr>
              <a:t>4/10/2025</a:t>
            </a:fld>
            <a:endParaRPr lang="en-US"/>
          </a:p>
        </p:txBody>
      </p:sp>
      <p:sp>
        <p:nvSpPr>
          <p:cNvPr id="3" name="Footer Placeholder 4">
            <a:extLst>
              <a:ext uri="{FF2B5EF4-FFF2-40B4-BE49-F238E27FC236}">
                <a16:creationId xmlns:a16="http://schemas.microsoft.com/office/drawing/2014/main" id="{7852C8FC-BDBA-7A0C-67BB-FF8BB58BF219}"/>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2C98EA07-E738-EE4E-FBFA-8157533A4253}"/>
              </a:ext>
            </a:extLst>
          </p:cNvPr>
          <p:cNvSpPr>
            <a:spLocks noGrp="1"/>
          </p:cNvSpPr>
          <p:nvPr>
            <p:ph type="sldNum" sz="quarter" idx="12"/>
          </p:nvPr>
        </p:nvSpPr>
        <p:spPr/>
        <p:txBody>
          <a:bodyPr/>
          <a:lstStyle>
            <a:lvl1pPr>
              <a:defRPr/>
            </a:lvl1pPr>
          </a:lstStyle>
          <a:p>
            <a:fld id="{49253F75-0901-47C8-8DD2-C94E82D2B250}" type="slidenum">
              <a:rPr lang="en-US" altLang="en-US"/>
              <a:pPr/>
              <a:t>‹#›</a:t>
            </a:fld>
            <a:endParaRPr lang="en-US" altLang="en-US"/>
          </a:p>
        </p:txBody>
      </p:sp>
    </p:spTree>
    <p:extLst>
      <p:ext uri="{BB962C8B-B14F-4D97-AF65-F5344CB8AC3E}">
        <p14:creationId xmlns:p14="http://schemas.microsoft.com/office/powerpoint/2010/main" val="6458328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B3A0C25D-6529-CDB3-79F7-E23749566126}"/>
              </a:ext>
            </a:extLst>
          </p:cNvPr>
          <p:cNvSpPr>
            <a:spLocks noGrp="1"/>
          </p:cNvSpPr>
          <p:nvPr>
            <p:ph type="dt" sz="half" idx="10"/>
          </p:nvPr>
        </p:nvSpPr>
        <p:spPr/>
        <p:txBody>
          <a:bodyPr/>
          <a:lstStyle>
            <a:lvl1pPr>
              <a:defRPr/>
            </a:lvl1pPr>
          </a:lstStyle>
          <a:p>
            <a:pPr>
              <a:defRPr/>
            </a:pPr>
            <a:fld id="{5E3ED730-B1A8-42CF-9836-A2779D5EE410}" type="datetime1">
              <a:rPr lang="en-US"/>
              <a:pPr>
                <a:defRPr/>
              </a:pPr>
              <a:t>4/10/2025</a:t>
            </a:fld>
            <a:endParaRPr lang="en-US"/>
          </a:p>
        </p:txBody>
      </p:sp>
      <p:sp>
        <p:nvSpPr>
          <p:cNvPr id="6" name="Footer Placeholder 4">
            <a:extLst>
              <a:ext uri="{FF2B5EF4-FFF2-40B4-BE49-F238E27FC236}">
                <a16:creationId xmlns:a16="http://schemas.microsoft.com/office/drawing/2014/main" id="{526BF161-4378-EE6C-6124-0F8B0AD0400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DA2E13A-BDB0-571A-F561-FC46868B7DC5}"/>
              </a:ext>
            </a:extLst>
          </p:cNvPr>
          <p:cNvSpPr>
            <a:spLocks noGrp="1"/>
          </p:cNvSpPr>
          <p:nvPr>
            <p:ph type="sldNum" sz="quarter" idx="12"/>
          </p:nvPr>
        </p:nvSpPr>
        <p:spPr/>
        <p:txBody>
          <a:bodyPr/>
          <a:lstStyle>
            <a:lvl1pPr>
              <a:defRPr/>
            </a:lvl1pPr>
          </a:lstStyle>
          <a:p>
            <a:fld id="{0DDCC012-F58A-4BFF-9586-FD79F55A48A1}" type="slidenum">
              <a:rPr lang="en-US" altLang="en-US"/>
              <a:pPr/>
              <a:t>‹#›</a:t>
            </a:fld>
            <a:endParaRPr lang="en-US" altLang="en-US"/>
          </a:p>
        </p:txBody>
      </p:sp>
    </p:spTree>
    <p:extLst>
      <p:ext uri="{BB962C8B-B14F-4D97-AF65-F5344CB8AC3E}">
        <p14:creationId xmlns:p14="http://schemas.microsoft.com/office/powerpoint/2010/main" val="3397673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7BE2D40-25A8-4A7D-1075-9DB55CA67B59}"/>
              </a:ext>
            </a:extLst>
          </p:cNvPr>
          <p:cNvSpPr>
            <a:spLocks noGrp="1"/>
          </p:cNvSpPr>
          <p:nvPr>
            <p:ph type="dt" sz="half" idx="10"/>
          </p:nvPr>
        </p:nvSpPr>
        <p:spPr/>
        <p:txBody>
          <a:bodyPr/>
          <a:lstStyle>
            <a:lvl1pPr>
              <a:defRPr/>
            </a:lvl1pPr>
          </a:lstStyle>
          <a:p>
            <a:pPr>
              <a:defRPr/>
            </a:pPr>
            <a:fld id="{7AAADF49-6ACE-4767-8BAD-2953CDE8BEFD}" type="datetime1">
              <a:rPr lang="en-US"/>
              <a:pPr>
                <a:defRPr/>
              </a:pPr>
              <a:t>4/10/2025</a:t>
            </a:fld>
            <a:endParaRPr lang="en-US"/>
          </a:p>
        </p:txBody>
      </p:sp>
      <p:sp>
        <p:nvSpPr>
          <p:cNvPr id="6" name="Footer Placeholder 4">
            <a:extLst>
              <a:ext uri="{FF2B5EF4-FFF2-40B4-BE49-F238E27FC236}">
                <a16:creationId xmlns:a16="http://schemas.microsoft.com/office/drawing/2014/main" id="{62384083-7D3F-7D6D-3C8E-043AC88A251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3A1F30F-3961-A6DD-0988-E9900C363083}"/>
              </a:ext>
            </a:extLst>
          </p:cNvPr>
          <p:cNvSpPr>
            <a:spLocks noGrp="1"/>
          </p:cNvSpPr>
          <p:nvPr>
            <p:ph type="sldNum" sz="quarter" idx="12"/>
          </p:nvPr>
        </p:nvSpPr>
        <p:spPr/>
        <p:txBody>
          <a:bodyPr/>
          <a:lstStyle>
            <a:lvl1pPr>
              <a:defRPr/>
            </a:lvl1pPr>
          </a:lstStyle>
          <a:p>
            <a:fld id="{04676BC9-698E-439D-B610-F312AA0D4033}" type="slidenum">
              <a:rPr lang="en-US" altLang="en-US"/>
              <a:pPr/>
              <a:t>‹#›</a:t>
            </a:fld>
            <a:endParaRPr lang="en-US" altLang="en-US"/>
          </a:p>
        </p:txBody>
      </p:sp>
    </p:spTree>
    <p:extLst>
      <p:ext uri="{BB962C8B-B14F-4D97-AF65-F5344CB8AC3E}">
        <p14:creationId xmlns:p14="http://schemas.microsoft.com/office/powerpoint/2010/main" val="921463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B219EFD-6A86-8DD1-B91F-97484232814F}"/>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128306A3-DDB0-4B30-ECD5-B7397D0D981A}"/>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5DA4F7B-E872-54B0-2B14-7849777BC934}"/>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itchFamily="27" charset="0"/>
                <a:ea typeface="ＭＳ Ｐゴシック" pitchFamily="27" charset="-128"/>
                <a:cs typeface="+mn-cs"/>
              </a:defRPr>
            </a:lvl1pPr>
          </a:lstStyle>
          <a:p>
            <a:pPr>
              <a:defRPr/>
            </a:pPr>
            <a:fld id="{837B863C-9596-4F41-A4C5-F9F3F5F36FAD}" type="datetime1">
              <a:rPr lang="en-US"/>
              <a:pPr>
                <a:defRPr/>
              </a:pPr>
              <a:t>4/10/2025</a:t>
            </a:fld>
            <a:endParaRPr lang="en-US"/>
          </a:p>
        </p:txBody>
      </p:sp>
      <p:sp>
        <p:nvSpPr>
          <p:cNvPr id="5" name="Footer Placeholder 4">
            <a:extLst>
              <a:ext uri="{FF2B5EF4-FFF2-40B4-BE49-F238E27FC236}">
                <a16:creationId xmlns:a16="http://schemas.microsoft.com/office/drawing/2014/main" id="{A2D8C5B8-74F2-D7C1-F749-CB840F49D1F6}"/>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ED9D1736-EE90-18E5-B1C6-095BA67C09E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A6B5EC65-A1FA-477E-8590-385BDB3019D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71" r:id="rId4"/>
    <p:sldLayoutId id="2147483972" r:id="rId5"/>
    <p:sldLayoutId id="2147483981" r:id="rId6"/>
    <p:sldLayoutId id="2147483973" r:id="rId7"/>
    <p:sldLayoutId id="2147483974" r:id="rId8"/>
    <p:sldLayoutId id="2147483975" r:id="rId9"/>
    <p:sldLayoutId id="2147483976" r:id="rId10"/>
    <p:sldLayoutId id="2147483977" r:id="rId11"/>
    <p:sldLayoutId id="2147483982" r:id="rId12"/>
    <p:sldLayoutId id="2147483983" r:id="rId13"/>
    <p:sldLayoutId id="2147483984" r:id="rId14"/>
    <p:sldLayoutId id="2147483985" r:id="rId15"/>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27" charset="-128"/>
          <a:cs typeface="ＭＳ Ｐゴシック"/>
        </a:defRPr>
      </a:lvl1pPr>
      <a:lvl2pPr algn="ctr" defTabSz="457200" rtl="0" eaLnBrk="0" fontAlgn="base" hangingPunct="0">
        <a:spcBef>
          <a:spcPct val="0"/>
        </a:spcBef>
        <a:spcAft>
          <a:spcPct val="0"/>
        </a:spcAft>
        <a:defRPr sz="4400">
          <a:solidFill>
            <a:schemeClr val="tx1"/>
          </a:solidFill>
          <a:latin typeface="Calibri" pitchFamily="27" charset="0"/>
          <a:ea typeface="ＭＳ Ｐゴシック" pitchFamily="27" charset="-128"/>
          <a:cs typeface="ＭＳ Ｐゴシック"/>
        </a:defRPr>
      </a:lvl2pPr>
      <a:lvl3pPr algn="ctr" defTabSz="457200" rtl="0" eaLnBrk="0" fontAlgn="base" hangingPunct="0">
        <a:spcBef>
          <a:spcPct val="0"/>
        </a:spcBef>
        <a:spcAft>
          <a:spcPct val="0"/>
        </a:spcAft>
        <a:defRPr sz="4400">
          <a:solidFill>
            <a:schemeClr val="tx1"/>
          </a:solidFill>
          <a:latin typeface="Calibri" pitchFamily="27" charset="0"/>
          <a:ea typeface="ＭＳ Ｐゴシック" pitchFamily="27" charset="-128"/>
          <a:cs typeface="ＭＳ Ｐゴシック"/>
        </a:defRPr>
      </a:lvl3pPr>
      <a:lvl4pPr algn="ctr" defTabSz="457200" rtl="0" eaLnBrk="0" fontAlgn="base" hangingPunct="0">
        <a:spcBef>
          <a:spcPct val="0"/>
        </a:spcBef>
        <a:spcAft>
          <a:spcPct val="0"/>
        </a:spcAft>
        <a:defRPr sz="4400">
          <a:solidFill>
            <a:schemeClr val="tx1"/>
          </a:solidFill>
          <a:latin typeface="Calibri" pitchFamily="27" charset="0"/>
          <a:ea typeface="ＭＳ Ｐゴシック" pitchFamily="27" charset="-128"/>
          <a:cs typeface="ＭＳ Ｐゴシック"/>
        </a:defRPr>
      </a:lvl4pPr>
      <a:lvl5pPr algn="ctr" defTabSz="457200" rtl="0" eaLnBrk="0" fontAlgn="base" hangingPunct="0">
        <a:spcBef>
          <a:spcPct val="0"/>
        </a:spcBef>
        <a:spcAft>
          <a:spcPct val="0"/>
        </a:spcAft>
        <a:defRPr sz="4400">
          <a:solidFill>
            <a:schemeClr val="tx1"/>
          </a:solidFill>
          <a:latin typeface="Calibri" pitchFamily="27" charset="0"/>
          <a:ea typeface="ＭＳ Ｐゴシック" pitchFamily="27" charset="-128"/>
          <a:cs typeface="ＭＳ Ｐゴシック"/>
        </a:defRPr>
      </a:lvl5pPr>
      <a:lvl6pPr marL="457200" algn="ctr" defTabSz="457200" rtl="0" fontAlgn="base">
        <a:spcBef>
          <a:spcPct val="0"/>
        </a:spcBef>
        <a:spcAft>
          <a:spcPct val="0"/>
        </a:spcAft>
        <a:defRPr sz="4400">
          <a:solidFill>
            <a:schemeClr val="tx1"/>
          </a:solidFill>
          <a:latin typeface="Calibri" pitchFamily="27" charset="0"/>
          <a:ea typeface="ＭＳ Ｐゴシック" pitchFamily="27" charset="-128"/>
        </a:defRPr>
      </a:lvl6pPr>
      <a:lvl7pPr marL="914400" algn="ctr" defTabSz="457200" rtl="0" fontAlgn="base">
        <a:spcBef>
          <a:spcPct val="0"/>
        </a:spcBef>
        <a:spcAft>
          <a:spcPct val="0"/>
        </a:spcAft>
        <a:defRPr sz="4400">
          <a:solidFill>
            <a:schemeClr val="tx1"/>
          </a:solidFill>
          <a:latin typeface="Calibri" pitchFamily="27" charset="0"/>
          <a:ea typeface="ＭＳ Ｐゴシック" pitchFamily="27" charset="-128"/>
        </a:defRPr>
      </a:lvl7pPr>
      <a:lvl8pPr marL="1371600" algn="ctr" defTabSz="457200" rtl="0" fontAlgn="base">
        <a:spcBef>
          <a:spcPct val="0"/>
        </a:spcBef>
        <a:spcAft>
          <a:spcPct val="0"/>
        </a:spcAft>
        <a:defRPr sz="4400">
          <a:solidFill>
            <a:schemeClr val="tx1"/>
          </a:solidFill>
          <a:latin typeface="Calibri" pitchFamily="27" charset="0"/>
          <a:ea typeface="ＭＳ Ｐゴシック" pitchFamily="27" charset="-128"/>
        </a:defRPr>
      </a:lvl8pPr>
      <a:lvl9pPr marL="1828800" algn="ctr" defTabSz="457200" rtl="0" fontAlgn="base">
        <a:spcBef>
          <a:spcPct val="0"/>
        </a:spcBef>
        <a:spcAft>
          <a:spcPct val="0"/>
        </a:spcAft>
        <a:defRPr sz="4400">
          <a:solidFill>
            <a:schemeClr val="tx1"/>
          </a:solidFill>
          <a:latin typeface="Calibri" pitchFamily="27" charset="0"/>
          <a:ea typeface="ＭＳ Ｐゴシック" pitchFamily="27"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27" charset="-128"/>
          <a:cs typeface="ＭＳ Ｐゴシック"/>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27" charset="-128"/>
          <a:cs typeface="ＭＳ Ｐゴシック"/>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27" charset="-128"/>
          <a:cs typeface="ＭＳ Ｐゴシック"/>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27" charset="-128"/>
          <a:cs typeface="ＭＳ Ｐゴシック"/>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27"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19.png"/><Relationship Id="rId2" Type="http://schemas.openxmlformats.org/officeDocument/2006/relationships/oleObject" Target="../embeddings/oleObject2.bin"/><Relationship Id="rId1" Type="http://schemas.openxmlformats.org/officeDocument/2006/relationships/slideLayout" Target="../slideLayouts/slideLayout2.xml"/><Relationship Id="rId6" Type="http://schemas.openxmlformats.org/officeDocument/2006/relationships/oleObject" Target="../embeddings/oleObject4.bin"/><Relationship Id="rId5" Type="http://schemas.openxmlformats.org/officeDocument/2006/relationships/image" Target="../media/image118.png"/><Relationship Id="rId4" Type="http://schemas.openxmlformats.org/officeDocument/2006/relationships/oleObject" Target="../embeddings/oleObject3.bin"/></Relationships>
</file>

<file path=ppt/slides/_rels/slide154.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2.xml"/><Relationship Id="rId6" Type="http://schemas.openxmlformats.org/officeDocument/2006/relationships/image" Target="../media/image125.jpeg"/><Relationship Id="rId5" Type="http://schemas.openxmlformats.org/officeDocument/2006/relationships/image" Target="../media/image124.jpeg"/><Relationship Id="rId4" Type="http://schemas.openxmlformats.org/officeDocument/2006/relationships/image" Target="../media/image123.jpeg"/></Relationships>
</file>

<file path=ppt/slides/_rels/slide15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oleObject" Target="../embeddings/oleObject5.bin"/><Relationship Id="rId1" Type="http://schemas.openxmlformats.org/officeDocument/2006/relationships/slideLayout" Target="../slideLayouts/slideLayout2.xml"/><Relationship Id="rId5" Type="http://schemas.openxmlformats.org/officeDocument/2006/relationships/image" Target="../media/image127.png"/><Relationship Id="rId4" Type="http://schemas.openxmlformats.org/officeDocument/2006/relationships/oleObject" Target="../embeddings/oleObject6.bin"/></Relationships>
</file>

<file path=ppt/slides/_rels/slide157.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oleObject" Target="../embeddings/oleObject7.bin"/><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hyperlink" Target="http://graphics.fansonly.com/photos/schools/ucla/facilities/tennis-courts1-lg.jpg"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12.xml"/></Relationships>
</file>

<file path=ppt/slides/_rels/slide16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hyperlink" Target="http://store2.yimg.com/I/titleboxing_1701_3308736" TargetMode="Externa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hyperlink" Target="http://www.outdoorcentral.com/articles/wp-content/uploads/2008/10/20081027025.jpg" TargetMode="Externa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2.xml"/><Relationship Id="rId4" Type="http://schemas.openxmlformats.org/officeDocument/2006/relationships/image" Target="../media/image140.jpeg"/></Relationships>
</file>

<file path=ppt/slides/_rels/slide167.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oleObject" Target="../embeddings/oleObject8.bin"/><Relationship Id="rId1" Type="http://schemas.openxmlformats.org/officeDocument/2006/relationships/slideLayout" Target="../slideLayouts/slideLayout2.xml"/><Relationship Id="rId4" Type="http://schemas.openxmlformats.org/officeDocument/2006/relationships/image" Target="../media/image148.wmf"/></Relationships>
</file>

<file path=ppt/slides/_rels/slide173.xml.rels><?xml version="1.0" encoding="UTF-8" standalone="yes"?>
<Relationships xmlns="http://schemas.openxmlformats.org/package/2006/relationships"><Relationship Id="rId3" Type="http://schemas.openxmlformats.org/officeDocument/2006/relationships/image" Target="../media/image149.png"/><Relationship Id="rId7" Type="http://schemas.openxmlformats.org/officeDocument/2006/relationships/image" Target="../media/image151.png"/><Relationship Id="rId2" Type="http://schemas.openxmlformats.org/officeDocument/2006/relationships/oleObject" Target="../embeddings/oleObject9.bin"/><Relationship Id="rId1" Type="http://schemas.openxmlformats.org/officeDocument/2006/relationships/slideLayout" Target="../slideLayouts/slideLayout2.xml"/><Relationship Id="rId6" Type="http://schemas.openxmlformats.org/officeDocument/2006/relationships/oleObject" Target="../embeddings/oleObject11.bin"/><Relationship Id="rId5" Type="http://schemas.openxmlformats.org/officeDocument/2006/relationships/image" Target="../media/image150.png"/><Relationship Id="rId4" Type="http://schemas.openxmlformats.org/officeDocument/2006/relationships/oleObject" Target="../embeddings/oleObject10.bin"/></Relationships>
</file>

<file path=ppt/slides/_rels/slide174.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oleObject" Target="../embeddings/oleObject12.bin"/><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image" Target="../media/image46.w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image" Target="../media/image48.w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9.w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0.wm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A0ECD067-178D-AFB3-D96F-3E76FC0DF35E}"/>
              </a:ext>
            </a:extLst>
          </p:cNvPr>
          <p:cNvSpPr>
            <a:spLocks noGrp="1"/>
          </p:cNvSpPr>
          <p:nvPr>
            <p:ph type="ctrTitle"/>
          </p:nvPr>
        </p:nvSpPr>
        <p:spPr/>
        <p:txBody>
          <a:bodyPr/>
          <a:lstStyle/>
          <a:p>
            <a:r>
              <a:rPr lang="en-US" altLang="en-US" b="1" dirty="0">
                <a:ea typeface="ＭＳ Ｐゴシック" panose="020B0600070205080204" pitchFamily="34" charset="-128"/>
              </a:rPr>
              <a:t>2010 Standards for</a:t>
            </a:r>
            <a:br>
              <a:rPr lang="en-US" altLang="en-US" b="1" dirty="0">
                <a:ea typeface="ＭＳ Ｐゴシック" panose="020B0600070205080204" pitchFamily="34" charset="-128"/>
              </a:rPr>
            </a:br>
            <a:r>
              <a:rPr lang="en-US" altLang="en-US" b="1" dirty="0">
                <a:ea typeface="ＭＳ Ｐゴシック" panose="020B0600070205080204" pitchFamily="34" charset="-128"/>
              </a:rPr>
              <a:t> Accessible Design</a:t>
            </a:r>
          </a:p>
        </p:txBody>
      </p:sp>
      <p:sp>
        <p:nvSpPr>
          <p:cNvPr id="3" name="Subtitle 2">
            <a:extLst>
              <a:ext uri="{FF2B5EF4-FFF2-40B4-BE49-F238E27FC236}">
                <a16:creationId xmlns:a16="http://schemas.microsoft.com/office/drawing/2014/main" id="{65AB9A77-86B7-A0F3-5755-87EEDF1343A9}"/>
              </a:ext>
            </a:extLst>
          </p:cNvPr>
          <p:cNvSpPr>
            <a:spLocks noGrp="1"/>
          </p:cNvSpPr>
          <p:nvPr>
            <p:ph type="subTitle" idx="1"/>
          </p:nvPr>
        </p:nvSpPr>
        <p:spPr>
          <a:xfrm>
            <a:off x="1371600" y="3886200"/>
            <a:ext cx="7086600" cy="1970088"/>
          </a:xfrm>
        </p:spPr>
        <p:txBody>
          <a:bodyPr/>
          <a:lstStyle/>
          <a:p>
            <a:pPr>
              <a:buFont typeface="Arial" charset="0"/>
              <a:buNone/>
              <a:defRPr/>
            </a:pPr>
            <a:r>
              <a:rPr lang="en-US" dirty="0">
                <a:cs typeface="+mn-cs"/>
              </a:rPr>
              <a:t>Presented By:</a:t>
            </a:r>
            <a:br>
              <a:rPr lang="en-US" dirty="0">
                <a:cs typeface="+mn-cs"/>
              </a:rPr>
            </a:br>
            <a:r>
              <a:rPr lang="en-US" dirty="0">
                <a:cs typeface="+mn-cs"/>
              </a:rPr>
              <a:t>Michael A. Edwards</a:t>
            </a:r>
            <a:br>
              <a:rPr lang="en-US" dirty="0">
                <a:cs typeface="+mn-cs"/>
              </a:rPr>
            </a:br>
            <a:r>
              <a:rPr lang="en-US" dirty="0">
                <a:cs typeface="+mn-cs"/>
              </a:rPr>
              <a:t>Great Plains ADA Center</a:t>
            </a:r>
            <a:br>
              <a:rPr lang="en-US" dirty="0">
                <a:cs typeface="+mn-cs"/>
              </a:rPr>
            </a:br>
            <a:r>
              <a:rPr lang="en-US" dirty="0">
                <a:cs typeface="+mn-cs"/>
              </a:rPr>
              <a:t>				 	</a:t>
            </a:r>
            <a:br>
              <a:rPr lang="en-US" sz="2800" dirty="0">
                <a:cs typeface="+mn-cs"/>
              </a:rPr>
            </a:br>
            <a:r>
              <a:rPr lang="en-US" sz="2800" dirty="0">
                <a:cs typeface="+mn-cs"/>
              </a:rPr>
              <a:t>					</a:t>
            </a:r>
            <a:endParaRPr lang="en-US" dirty="0">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EA52CC0A-1D66-15FF-8E7B-76F97190379A}"/>
              </a:ext>
            </a:extLst>
          </p:cNvPr>
          <p:cNvSpPr>
            <a:spLocks noGrp="1"/>
          </p:cNvSpPr>
          <p:nvPr>
            <p:ph type="title"/>
          </p:nvPr>
        </p:nvSpPr>
        <p:spPr>
          <a:xfrm>
            <a:off x="457200" y="0"/>
            <a:ext cx="8229600" cy="1143000"/>
          </a:xfrm>
        </p:spPr>
        <p:txBody>
          <a:bodyPr/>
          <a:lstStyle/>
          <a:p>
            <a:r>
              <a:rPr lang="en-US" altLang="en-US" sz="3600" b="1">
                <a:solidFill>
                  <a:schemeClr val="bg1"/>
                </a:solidFill>
                <a:latin typeface="Arial" panose="020B0604020202020204" pitchFamily="34" charset="0"/>
                <a:ea typeface="ＭＳ Ｐゴシック" panose="020B0600070205080204" pitchFamily="34" charset="-128"/>
              </a:rPr>
              <a:t>Updated ADAAG</a:t>
            </a:r>
            <a:endParaRPr lang="en-US" altLang="en-US" sz="3600">
              <a:solidFill>
                <a:schemeClr val="bg1"/>
              </a:solidFill>
              <a:ea typeface="ＭＳ Ｐゴシック" panose="020B0600070205080204" pitchFamily="34" charset="-128"/>
            </a:endParaRPr>
          </a:p>
        </p:txBody>
      </p:sp>
      <p:sp>
        <p:nvSpPr>
          <p:cNvPr id="20483" name="Content Placeholder 2">
            <a:extLst>
              <a:ext uri="{FF2B5EF4-FFF2-40B4-BE49-F238E27FC236}">
                <a16:creationId xmlns:a16="http://schemas.microsoft.com/office/drawing/2014/main" id="{D038E5FA-CE22-4638-7476-C1379AEBA10A}"/>
              </a:ext>
            </a:extLst>
          </p:cNvPr>
          <p:cNvSpPr>
            <a:spLocks noGrp="1"/>
          </p:cNvSpPr>
          <p:nvPr>
            <p:ph idx="1"/>
          </p:nvPr>
        </p:nvSpPr>
        <p:spPr/>
        <p:txBody>
          <a:bodyPr/>
          <a:lstStyle/>
          <a:p>
            <a:pPr algn="ctr">
              <a:buFontTx/>
              <a:buNone/>
            </a:pPr>
            <a:r>
              <a:rPr lang="en-US" altLang="en-US" sz="5400" b="1">
                <a:latin typeface="Arial" panose="020B0604020202020204" pitchFamily="34" charset="0"/>
                <a:ea typeface="ＭＳ Ｐゴシック" panose="020B0600070205080204" pitchFamily="34" charset="-128"/>
              </a:rPr>
              <a:t>Application and </a:t>
            </a:r>
          </a:p>
          <a:p>
            <a:pPr algn="ctr">
              <a:buFontTx/>
              <a:buNone/>
            </a:pPr>
            <a:r>
              <a:rPr lang="en-US" altLang="en-US" sz="5400" b="1">
                <a:latin typeface="Arial" panose="020B0604020202020204" pitchFamily="34" charset="0"/>
                <a:ea typeface="ＭＳ Ｐゴシック" panose="020B0600070205080204" pitchFamily="34" charset="-128"/>
              </a:rPr>
              <a:t>General Scoping </a:t>
            </a:r>
          </a:p>
          <a:p>
            <a:endParaRPr lang="en-US" altLang="en-US">
              <a:ea typeface="ＭＳ Ｐゴシック" panose="020B0600070205080204" pitchFamily="34" charset="-128"/>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a:extLst>
              <a:ext uri="{FF2B5EF4-FFF2-40B4-BE49-F238E27FC236}">
                <a16:creationId xmlns:a16="http://schemas.microsoft.com/office/drawing/2014/main" id="{2BC5EADA-1109-7D00-F749-534C65BF08F6}"/>
              </a:ext>
            </a:extLst>
          </p:cNvPr>
          <p:cNvSpPr>
            <a:spLocks noGrp="1"/>
          </p:cNvSpPr>
          <p:nvPr>
            <p:ph type="title"/>
          </p:nvPr>
        </p:nvSpPr>
        <p:spPr>
          <a:xfrm>
            <a:off x="457200" y="0"/>
            <a:ext cx="8229600" cy="1143000"/>
          </a:xfrm>
        </p:spPr>
        <p:txBody>
          <a:bodyPr/>
          <a:lstStyle/>
          <a:p>
            <a:r>
              <a:rPr lang="en-US" altLang="en-US" sz="3600" b="1">
                <a:solidFill>
                  <a:schemeClr val="bg1"/>
                </a:solidFill>
                <a:latin typeface="Arial" panose="020B0604020202020204" pitchFamily="34" charset="0"/>
                <a:ea typeface="ＭＳ Ｐゴシック" panose="020B0600070205080204" pitchFamily="34" charset="-128"/>
              </a:rPr>
              <a:t>Toilet &amp; Bathing Rooms (603)</a:t>
            </a:r>
            <a:endParaRPr lang="en-US" altLang="en-US" sz="3600">
              <a:solidFill>
                <a:schemeClr val="bg1"/>
              </a:solidFill>
              <a:ea typeface="ＭＳ Ｐゴシック" panose="020B0600070205080204" pitchFamily="34" charset="-128"/>
            </a:endParaRPr>
          </a:p>
        </p:txBody>
      </p:sp>
      <p:pic>
        <p:nvPicPr>
          <p:cNvPr id="114691" name="Picture 7" descr="Single user restroom diagram showing clear floor space around fixtures and into doo swing. Also showing space for a side transfer.">
            <a:extLst>
              <a:ext uri="{FF2B5EF4-FFF2-40B4-BE49-F238E27FC236}">
                <a16:creationId xmlns:a16="http://schemas.microsoft.com/office/drawing/2014/main" id="{EB9B7E06-E2BF-E0EB-DD59-75057D3B6C1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400175"/>
            <a:ext cx="5657850" cy="4525963"/>
          </a:xfrm>
        </p:spPr>
      </p:pic>
      <p:sp>
        <p:nvSpPr>
          <p:cNvPr id="114692" name="Rectangle 4">
            <a:extLst>
              <a:ext uri="{FF2B5EF4-FFF2-40B4-BE49-F238E27FC236}">
                <a16:creationId xmlns:a16="http://schemas.microsoft.com/office/drawing/2014/main" id="{3A96EC8E-4DF8-95C0-545B-B8571A90228D}"/>
              </a:ext>
            </a:extLst>
          </p:cNvPr>
          <p:cNvSpPr>
            <a:spLocks noChangeArrowheads="1"/>
          </p:cNvSpPr>
          <p:nvPr/>
        </p:nvSpPr>
        <p:spPr bwMode="auto">
          <a:xfrm>
            <a:off x="6057900" y="2671763"/>
            <a:ext cx="2357438"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800" b="1">
                <a:latin typeface="Arial" panose="020B0604020202020204" pitchFamily="34" charset="0"/>
                <a:ea typeface="Times New Roman" panose="02020603050405020304" pitchFamily="18" charset="0"/>
                <a:cs typeface="Arial" panose="020B0604020202020204" pitchFamily="34" charset="0"/>
              </a:rPr>
              <a:t>Space for side transfers provided</a:t>
            </a:r>
            <a:endParaRPr lang="en-US" altLang="en-US" sz="2800">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Title 1">
            <a:extLst>
              <a:ext uri="{FF2B5EF4-FFF2-40B4-BE49-F238E27FC236}">
                <a16:creationId xmlns:a16="http://schemas.microsoft.com/office/drawing/2014/main" id="{6C03C6C3-2713-3DD4-B20A-A7D97AAF630E}"/>
              </a:ext>
            </a:extLst>
          </p:cNvPr>
          <p:cNvSpPr>
            <a:spLocks noGrp="1"/>
          </p:cNvSpPr>
          <p:nvPr>
            <p:ph type="title"/>
          </p:nvPr>
        </p:nvSpPr>
        <p:spPr>
          <a:xfrm>
            <a:off x="457200" y="0"/>
            <a:ext cx="8229600" cy="1143000"/>
          </a:xfrm>
        </p:spPr>
        <p:txBody>
          <a:bodyPr/>
          <a:lstStyle/>
          <a:p>
            <a:r>
              <a:rPr lang="en-US" altLang="en-US" sz="3600" b="1" dirty="0">
                <a:solidFill>
                  <a:schemeClr val="bg1"/>
                </a:solidFill>
                <a:latin typeface="Arial" panose="020B0604020202020204" pitchFamily="34" charset="0"/>
                <a:ea typeface="ＭＳ Ｐゴシック" panose="020B0600070205080204" pitchFamily="34" charset="-128"/>
              </a:rPr>
              <a:t>Toilet &amp; Bathing Rooms (603) </a:t>
            </a:r>
            <a:endParaRPr lang="en-US" altLang="en-US" sz="3600" dirty="0">
              <a:solidFill>
                <a:schemeClr val="bg1"/>
              </a:solidFill>
              <a:ea typeface="ＭＳ Ｐゴシック" panose="020B0600070205080204" pitchFamily="34" charset="-128"/>
            </a:endParaRPr>
          </a:p>
        </p:txBody>
      </p:sp>
      <p:pic>
        <p:nvPicPr>
          <p:cNvPr id="115714" name="Picture 7" descr="30x48 inch clear floor space outside the swing of the door in a single user restroom">
            <a:extLst>
              <a:ext uri="{FF2B5EF4-FFF2-40B4-BE49-F238E27FC236}">
                <a16:creationId xmlns:a16="http://schemas.microsoft.com/office/drawing/2014/main" id="{E4D9CE67-9EF7-8773-9BA3-51F7D72698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0200"/>
            <a:ext cx="5484813" cy="438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6" name="Content Placeholder 2">
            <a:extLst>
              <a:ext uri="{FF2B5EF4-FFF2-40B4-BE49-F238E27FC236}">
                <a16:creationId xmlns:a16="http://schemas.microsoft.com/office/drawing/2014/main" id="{0F0DB123-7BDC-0615-203B-8E8376866675}"/>
              </a:ext>
            </a:extLst>
          </p:cNvPr>
          <p:cNvSpPr>
            <a:spLocks noGrp="1"/>
          </p:cNvSpPr>
          <p:nvPr>
            <p:ph idx="1"/>
          </p:nvPr>
        </p:nvSpPr>
        <p:spPr>
          <a:xfrm>
            <a:off x="5157788" y="2343150"/>
            <a:ext cx="3743325" cy="2982913"/>
          </a:xfrm>
        </p:spPr>
        <p:txBody>
          <a:bodyPr/>
          <a:lstStyle/>
          <a:p>
            <a:pPr algn="ctr">
              <a:buFont typeface="Arial" panose="020B0604020202020204" pitchFamily="34" charset="0"/>
              <a:buNone/>
            </a:pPr>
            <a:r>
              <a:rPr lang="en-US" altLang="en-US" sz="2800" b="1">
                <a:solidFill>
                  <a:srgbClr val="003399"/>
                </a:solidFill>
                <a:latin typeface="Arial" panose="020B0604020202020204" pitchFamily="34" charset="0"/>
                <a:ea typeface="Times New Roman" panose="02020603050405020304" pitchFamily="18" charset="0"/>
                <a:cs typeface="Arial" panose="020B0604020202020204" pitchFamily="34" charset="0"/>
              </a:rPr>
              <a:t>	</a:t>
            </a:r>
            <a:r>
              <a:rPr lang="en-US" altLang="en-US" sz="2800" b="1">
                <a:latin typeface="Arial" panose="020B0604020202020204" pitchFamily="34" charset="0"/>
                <a:ea typeface="Times New Roman" panose="02020603050405020304" pitchFamily="18" charset="0"/>
                <a:cs typeface="Arial" panose="020B0604020202020204" pitchFamily="34" charset="0"/>
              </a:rPr>
              <a:t>Door can swing into fixture clearances if clear floor space provided beyond door swing</a:t>
            </a:r>
            <a:endParaRPr lang="en-US" altLang="en-US" sz="2800">
              <a:ea typeface="Times New Roman" panose="02020603050405020304" pitchFamily="18" charset="0"/>
              <a:cs typeface="Arial" panose="020B0604020202020204" pitchFamily="34"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a:extLst>
              <a:ext uri="{FF2B5EF4-FFF2-40B4-BE49-F238E27FC236}">
                <a16:creationId xmlns:a16="http://schemas.microsoft.com/office/drawing/2014/main" id="{73AC480F-4E04-0F48-48AA-DDB628BAA214}"/>
              </a:ext>
            </a:extLst>
          </p:cNvPr>
          <p:cNvSpPr>
            <a:spLocks noGrp="1"/>
          </p:cNvSpPr>
          <p:nvPr>
            <p:ph type="title"/>
          </p:nvPr>
        </p:nvSpPr>
        <p:spPr>
          <a:xfrm>
            <a:off x="457200" y="0"/>
            <a:ext cx="8229600" cy="1143000"/>
          </a:xfrm>
        </p:spPr>
        <p:txBody>
          <a:bodyPr/>
          <a:lstStyle/>
          <a:p>
            <a:r>
              <a:rPr lang="en-US" altLang="en-US" sz="3600" b="1">
                <a:solidFill>
                  <a:schemeClr val="bg1"/>
                </a:solidFill>
                <a:latin typeface="Arial" panose="020B0604020202020204" pitchFamily="34" charset="0"/>
                <a:ea typeface="ＭＳ Ｐゴシック" panose="020B0600070205080204" pitchFamily="34" charset="-128"/>
              </a:rPr>
              <a:t>Water Closets (604) </a:t>
            </a:r>
            <a:endParaRPr lang="en-US" altLang="en-US" sz="3600">
              <a:ea typeface="ＭＳ Ｐゴシック" panose="020B0600070205080204" pitchFamily="34" charset="-128"/>
            </a:endParaRPr>
          </a:p>
        </p:txBody>
      </p:sp>
      <p:sp>
        <p:nvSpPr>
          <p:cNvPr id="116739" name="Content Placeholder 2">
            <a:extLst>
              <a:ext uri="{FF2B5EF4-FFF2-40B4-BE49-F238E27FC236}">
                <a16:creationId xmlns:a16="http://schemas.microsoft.com/office/drawing/2014/main" id="{B419C5AC-0EC9-325D-F9C8-A769627A378C}"/>
              </a:ext>
            </a:extLst>
          </p:cNvPr>
          <p:cNvSpPr>
            <a:spLocks noGrp="1"/>
          </p:cNvSpPr>
          <p:nvPr>
            <p:ph idx="1"/>
          </p:nvPr>
        </p:nvSpPr>
        <p:spPr/>
        <p:txBody>
          <a:bodyPr/>
          <a:lstStyle/>
          <a:p>
            <a:pPr>
              <a:buFontTx/>
              <a:buNone/>
            </a:pPr>
            <a:r>
              <a:rPr lang="en-US" altLang="en-US" b="1">
                <a:latin typeface="Arial" panose="020B0604020202020204" pitchFamily="34" charset="0"/>
                <a:ea typeface="ＭＳ Ｐゴシック" panose="020B0600070205080204" pitchFamily="34" charset="-128"/>
              </a:rPr>
              <a:t>Other changes/ clarifications:</a:t>
            </a:r>
          </a:p>
          <a:p>
            <a:pPr>
              <a:buFontTx/>
              <a:buNone/>
            </a:pPr>
            <a:endParaRPr lang="en-US" altLang="en-US" b="1">
              <a:latin typeface="Arial" panose="020B0604020202020204" pitchFamily="34" charset="0"/>
              <a:ea typeface="ＭＳ Ｐゴシック" panose="020B0600070205080204" pitchFamily="34" charset="-128"/>
            </a:endParaRPr>
          </a:p>
          <a:p>
            <a:r>
              <a:rPr lang="en-US" altLang="en-US" b="1">
                <a:latin typeface="Arial" panose="020B0604020202020204" pitchFamily="34" charset="0"/>
                <a:ea typeface="ＭＳ Ｐゴシック" panose="020B0600070205080204" pitchFamily="34" charset="-128"/>
              </a:rPr>
              <a:t>objects permitted to overlap clearance (grab bars, dispensers, etc.)</a:t>
            </a:r>
          </a:p>
          <a:p>
            <a:r>
              <a:rPr lang="en-US" altLang="en-US" b="1">
                <a:latin typeface="Arial" panose="020B0604020202020204" pitchFamily="34" charset="0"/>
                <a:ea typeface="ＭＳ Ｐゴシック" panose="020B0600070205080204" pitchFamily="34" charset="-128"/>
              </a:rPr>
              <a:t>flush controls (standard reach range)</a:t>
            </a:r>
          </a:p>
          <a:p>
            <a:r>
              <a:rPr lang="en-US" altLang="en-US" b="1">
                <a:latin typeface="Arial" panose="020B0604020202020204" pitchFamily="34" charset="0"/>
                <a:ea typeface="ＭＳ Ｐゴシック" panose="020B0600070205080204" pitchFamily="34" charset="-128"/>
              </a:rPr>
              <a:t>toilet paper dispenser location</a:t>
            </a:r>
            <a:r>
              <a:rPr lang="en-US" altLang="en-US">
                <a:latin typeface="Arial" panose="020B0604020202020204" pitchFamily="34" charset="0"/>
                <a:ea typeface="ＭＳ Ｐゴシック" panose="020B0600070205080204" pitchFamily="34" charset="-128"/>
              </a:rPr>
              <a:t> </a:t>
            </a:r>
          </a:p>
          <a:p>
            <a:endParaRPr lang="en-US" altLang="en-US">
              <a:ea typeface="ＭＳ Ｐゴシック" panose="020B0600070205080204" pitchFamily="34" charset="-128"/>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Title 1">
            <a:extLst>
              <a:ext uri="{FF2B5EF4-FFF2-40B4-BE49-F238E27FC236}">
                <a16:creationId xmlns:a16="http://schemas.microsoft.com/office/drawing/2014/main" id="{D014B941-1B38-F80E-035C-CFEDC4B1EDD0}"/>
              </a:ext>
            </a:extLst>
          </p:cNvPr>
          <p:cNvSpPr>
            <a:spLocks noGrp="1"/>
          </p:cNvSpPr>
          <p:nvPr>
            <p:ph type="title"/>
          </p:nvPr>
        </p:nvSpPr>
        <p:spPr>
          <a:xfrm>
            <a:off x="457200" y="0"/>
            <a:ext cx="8229600" cy="1143000"/>
          </a:xfrm>
        </p:spPr>
        <p:txBody>
          <a:bodyPr/>
          <a:lstStyle/>
          <a:p>
            <a:r>
              <a:rPr lang="en-US" altLang="en-US" sz="3600" b="1" dirty="0">
                <a:solidFill>
                  <a:schemeClr val="bg1"/>
                </a:solidFill>
                <a:latin typeface="Arial" panose="020B0604020202020204" pitchFamily="34" charset="0"/>
                <a:ea typeface="ＭＳ Ｐゴシック" panose="020B0600070205080204" pitchFamily="34" charset="-128"/>
              </a:rPr>
              <a:t>Water Closets (604)</a:t>
            </a:r>
            <a:endParaRPr lang="en-US" altLang="en-US" sz="3600" dirty="0">
              <a:solidFill>
                <a:schemeClr val="bg1"/>
              </a:solidFill>
              <a:ea typeface="ＭＳ Ｐゴシック" panose="020B0600070205080204" pitchFamily="34" charset="-128"/>
            </a:endParaRPr>
          </a:p>
        </p:txBody>
      </p:sp>
      <p:pic>
        <p:nvPicPr>
          <p:cNvPr id="117762" name="Picture 7" descr="TP-Dispenser">
            <a:extLst>
              <a:ext uri="{FF2B5EF4-FFF2-40B4-BE49-F238E27FC236}">
                <a16:creationId xmlns:a16="http://schemas.microsoft.com/office/drawing/2014/main" id="{6B46A6A4-7A94-B2DC-C33F-57D8BFD85C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85888"/>
            <a:ext cx="5624513" cy="450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4" name="Content Placeholder 2">
            <a:extLst>
              <a:ext uri="{FF2B5EF4-FFF2-40B4-BE49-F238E27FC236}">
                <a16:creationId xmlns:a16="http://schemas.microsoft.com/office/drawing/2014/main" id="{20799595-9CE4-97B1-14BD-0257CBCD4A75}"/>
              </a:ext>
            </a:extLst>
          </p:cNvPr>
          <p:cNvSpPr>
            <a:spLocks noGrp="1"/>
          </p:cNvSpPr>
          <p:nvPr>
            <p:ph idx="1"/>
          </p:nvPr>
        </p:nvSpPr>
        <p:spPr>
          <a:xfrm>
            <a:off x="4014788" y="5086350"/>
            <a:ext cx="5129212" cy="1039813"/>
          </a:xfrm>
        </p:spPr>
        <p:txBody>
          <a:bodyPr/>
          <a:lstStyle/>
          <a:p>
            <a:pPr>
              <a:buFont typeface="Arial" panose="020B0604020202020204" pitchFamily="34" charset="0"/>
              <a:buNone/>
            </a:pPr>
            <a:r>
              <a:rPr lang="en-US" altLang="en-US" b="1">
                <a:solidFill>
                  <a:srgbClr val="003399"/>
                </a:solidFill>
                <a:latin typeface="Arial" panose="020B0604020202020204" pitchFamily="34" charset="0"/>
                <a:ea typeface="ＭＳ Ｐゴシック" panose="020B0600070205080204" pitchFamily="34" charset="-128"/>
              </a:rPr>
              <a:t>	</a:t>
            </a:r>
            <a:r>
              <a:rPr lang="en-US" altLang="en-US" sz="2800" b="1">
                <a:latin typeface="Arial" panose="020B0604020202020204" pitchFamily="34" charset="0"/>
                <a:ea typeface="ＭＳ Ｐゴシック" panose="020B0600070205080204" pitchFamily="34" charset="-128"/>
              </a:rPr>
              <a:t>revised location for toilet paper dispenser</a:t>
            </a:r>
            <a:endParaRPr lang="en-US" altLang="en-US">
              <a:ea typeface="ＭＳ Ｐゴシック" panose="020B0600070205080204" pitchFamily="34" charset="-128"/>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7" name="Title 1">
            <a:extLst>
              <a:ext uri="{FF2B5EF4-FFF2-40B4-BE49-F238E27FC236}">
                <a16:creationId xmlns:a16="http://schemas.microsoft.com/office/drawing/2014/main" id="{9BED3387-61E1-8D06-8A2B-60012C44EE91}"/>
              </a:ext>
            </a:extLst>
          </p:cNvPr>
          <p:cNvSpPr>
            <a:spLocks noGrp="1"/>
          </p:cNvSpPr>
          <p:nvPr>
            <p:ph type="title"/>
          </p:nvPr>
        </p:nvSpPr>
        <p:spPr>
          <a:xfrm>
            <a:off x="457200" y="0"/>
            <a:ext cx="8229600" cy="1143000"/>
          </a:xfrm>
        </p:spPr>
        <p:txBody>
          <a:bodyPr/>
          <a:lstStyle/>
          <a:p>
            <a:r>
              <a:rPr lang="en-US" altLang="en-US" sz="3600" b="1" dirty="0">
                <a:solidFill>
                  <a:schemeClr val="bg1"/>
                </a:solidFill>
                <a:latin typeface="Arial" panose="020B0604020202020204" pitchFamily="34" charset="0"/>
                <a:ea typeface="ＭＳ Ｐゴシック" panose="020B0600070205080204" pitchFamily="34" charset="-128"/>
              </a:rPr>
              <a:t>Water Closets (604)  </a:t>
            </a:r>
            <a:endParaRPr lang="en-US" altLang="en-US" sz="3600" dirty="0">
              <a:solidFill>
                <a:schemeClr val="bg1"/>
              </a:solidFill>
              <a:ea typeface="ＭＳ Ｐゴシック" panose="020B0600070205080204" pitchFamily="34" charset="-128"/>
            </a:endParaRPr>
          </a:p>
        </p:txBody>
      </p:sp>
      <p:sp>
        <p:nvSpPr>
          <p:cNvPr id="118788" name="Content Placeholder 2">
            <a:extLst>
              <a:ext uri="{FF2B5EF4-FFF2-40B4-BE49-F238E27FC236}">
                <a16:creationId xmlns:a16="http://schemas.microsoft.com/office/drawing/2014/main" id="{D31CC4B6-94A0-086E-37E2-F08052889DD4}"/>
              </a:ext>
            </a:extLst>
          </p:cNvPr>
          <p:cNvSpPr>
            <a:spLocks noGrp="1"/>
          </p:cNvSpPr>
          <p:nvPr>
            <p:ph idx="1"/>
          </p:nvPr>
        </p:nvSpPr>
        <p:spPr>
          <a:xfrm>
            <a:off x="228600" y="1357313"/>
            <a:ext cx="6686550" cy="4768850"/>
          </a:xfrm>
        </p:spPr>
        <p:txBody>
          <a:bodyPr/>
          <a:lstStyle/>
          <a:p>
            <a:pPr>
              <a:buFont typeface="Arial" panose="020B0604020202020204" pitchFamily="34" charset="0"/>
              <a:buNone/>
            </a:pPr>
            <a:r>
              <a:rPr lang="en-US" altLang="en-US" b="1">
                <a:latin typeface="Arial" panose="020B0604020202020204" pitchFamily="34" charset="0"/>
                <a:ea typeface="ＭＳ Ｐゴシック" panose="020B0600070205080204" pitchFamily="34" charset="-128"/>
              </a:rPr>
              <a:t>	</a:t>
            </a:r>
            <a:r>
              <a:rPr lang="en-US" altLang="en-US" sz="2800" b="1">
                <a:latin typeface="Arial" panose="020B0604020202020204" pitchFamily="34" charset="0"/>
                <a:ea typeface="ＭＳ Ｐゴシック" panose="020B0600070205080204" pitchFamily="34" charset="-128"/>
              </a:rPr>
              <a:t>grab bars clearances (609.3) further determine location of non-recessed dispensers</a:t>
            </a:r>
            <a:endParaRPr lang="en-US" altLang="en-US">
              <a:ea typeface="ＭＳ Ｐゴシック" panose="020B0600070205080204" pitchFamily="34" charset="-128"/>
            </a:endParaRPr>
          </a:p>
        </p:txBody>
      </p:sp>
      <p:graphicFrame>
        <p:nvGraphicFramePr>
          <p:cNvPr id="118786" name="Object 14" descr="12 inch clear space on wall above side grab bar">
            <a:extLst>
              <a:ext uri="{FF2B5EF4-FFF2-40B4-BE49-F238E27FC236}">
                <a16:creationId xmlns:a16="http://schemas.microsoft.com/office/drawing/2014/main" id="{E6428D78-D943-677E-89E3-393D611DBB50}"/>
              </a:ext>
            </a:extLst>
          </p:cNvPr>
          <p:cNvGraphicFramePr>
            <a:graphicFrameLocks noChangeAspect="1"/>
          </p:cNvGraphicFramePr>
          <p:nvPr>
            <p:extLst>
              <p:ext uri="{D42A27DB-BD31-4B8C-83A1-F6EECF244321}">
                <p14:modId xmlns:p14="http://schemas.microsoft.com/office/powerpoint/2010/main" val="2668000706"/>
              </p:ext>
            </p:extLst>
          </p:nvPr>
        </p:nvGraphicFramePr>
        <p:xfrm>
          <a:off x="2014538" y="1357313"/>
          <a:ext cx="6672262" cy="4670425"/>
        </p:xfrm>
        <a:graphic>
          <a:graphicData uri="http://schemas.openxmlformats.org/presentationml/2006/ole">
            <mc:AlternateContent xmlns:mc="http://schemas.openxmlformats.org/markup-compatibility/2006">
              <mc:Choice xmlns:v="urn:schemas-microsoft-com:vml" Requires="v">
                <p:oleObj name="Photo Editor Photo" r:id="rId2" imgW="15238095" imgH="12193702" progId="">
                  <p:embed/>
                </p:oleObj>
              </mc:Choice>
              <mc:Fallback>
                <p:oleObj name="Photo Editor Photo" r:id="rId2" imgW="15238095" imgH="12193702" progId="">
                  <p:embed/>
                  <p:pic>
                    <p:nvPicPr>
                      <p:cNvPr id="0" name="Object 14"/>
                      <p:cNvPicPr>
                        <a:picLocks noChangeAspect="1" noChangeArrowheads="1"/>
                      </p:cNvPicPr>
                      <p:nvPr/>
                    </p:nvPicPr>
                    <p:blipFill>
                      <a:blip r:embed="rId3">
                        <a:extLst>
                          <a:ext uri="{28A0092B-C50C-407E-A947-70E740481C1C}">
                            <a14:useLocalDpi xmlns:a14="http://schemas.microsoft.com/office/drawing/2010/main" val="0"/>
                          </a:ext>
                        </a:extLst>
                      </a:blip>
                      <a:srcRect t="5797" b="6691"/>
                      <a:stretch>
                        <a:fillRect/>
                      </a:stretch>
                    </p:blipFill>
                    <p:spPr bwMode="auto">
                      <a:xfrm>
                        <a:off x="2014538" y="1357313"/>
                        <a:ext cx="6672262" cy="46704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a:extLst>
              <a:ext uri="{FF2B5EF4-FFF2-40B4-BE49-F238E27FC236}">
                <a16:creationId xmlns:a16="http://schemas.microsoft.com/office/drawing/2014/main" id="{2BDA6ACC-0C98-B6F0-E7D8-602A56EA3771}"/>
              </a:ext>
            </a:extLst>
          </p:cNvPr>
          <p:cNvSpPr>
            <a:spLocks noGrp="1"/>
          </p:cNvSpPr>
          <p:nvPr>
            <p:ph type="title"/>
          </p:nvPr>
        </p:nvSpPr>
        <p:spPr>
          <a:xfrm>
            <a:off x="457200" y="0"/>
            <a:ext cx="8229600" cy="1143000"/>
          </a:xfrm>
        </p:spPr>
        <p:txBody>
          <a:bodyPr/>
          <a:lstStyle/>
          <a:p>
            <a:r>
              <a:rPr lang="en-US" altLang="en-US" sz="3600" b="1" dirty="0">
                <a:solidFill>
                  <a:schemeClr val="bg1"/>
                </a:solidFill>
                <a:latin typeface="Arial" panose="020B0604020202020204" pitchFamily="34" charset="0"/>
                <a:ea typeface="ＭＳ Ｐゴシック" panose="020B0600070205080204" pitchFamily="34" charset="-128"/>
              </a:rPr>
              <a:t>Water Closets (604)    </a:t>
            </a:r>
            <a:endParaRPr lang="en-US" altLang="en-US" sz="3600" dirty="0">
              <a:solidFill>
                <a:schemeClr val="bg1"/>
              </a:solidFill>
              <a:ea typeface="ＭＳ Ｐゴシック" panose="020B0600070205080204" pitchFamily="34" charset="-128"/>
            </a:endParaRPr>
          </a:p>
        </p:txBody>
      </p:sp>
      <p:pic>
        <p:nvPicPr>
          <p:cNvPr id="119812" name="Picture 5" descr="photograph of toilet room with spit rear grab bars. tp dispenser in clear space, and noncompliant doo hardware.">
            <a:extLst>
              <a:ext uri="{FF2B5EF4-FFF2-40B4-BE49-F238E27FC236}">
                <a16:creationId xmlns:a16="http://schemas.microsoft.com/office/drawing/2014/main" id="{3EEE536B-DD4D-B384-E330-4FC93C465A28}"/>
              </a:ext>
            </a:extLst>
          </p:cNvPr>
          <p:cNvPicPr>
            <a:picLocks noChangeAspect="1" noChangeArrowheads="1"/>
          </p:cNvPicPr>
          <p:nvPr/>
        </p:nvPicPr>
        <p:blipFill>
          <a:blip r:embed="rId2">
            <a:lum bright="10000"/>
            <a:extLst>
              <a:ext uri="{28A0092B-C50C-407E-A947-70E740481C1C}">
                <a14:useLocalDpi xmlns:a14="http://schemas.microsoft.com/office/drawing/2010/main" val="0"/>
              </a:ext>
            </a:extLst>
          </a:blip>
          <a:srcRect/>
          <a:stretch>
            <a:fillRect/>
          </a:stretch>
        </p:blipFill>
        <p:spPr bwMode="auto">
          <a:xfrm>
            <a:off x="214313" y="1503363"/>
            <a:ext cx="4800600" cy="4413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9811" name="Content Placeholder 2">
            <a:extLst>
              <a:ext uri="{FF2B5EF4-FFF2-40B4-BE49-F238E27FC236}">
                <a16:creationId xmlns:a16="http://schemas.microsoft.com/office/drawing/2014/main" id="{DACD916A-CA6B-AC59-4FAC-5FF49297D79B}"/>
              </a:ext>
            </a:extLst>
          </p:cNvPr>
          <p:cNvSpPr>
            <a:spLocks noGrp="1"/>
          </p:cNvSpPr>
          <p:nvPr>
            <p:ph idx="1"/>
          </p:nvPr>
        </p:nvSpPr>
        <p:spPr>
          <a:xfrm>
            <a:off x="5257800" y="1885950"/>
            <a:ext cx="3671888" cy="3783013"/>
          </a:xfrm>
        </p:spPr>
        <p:txBody>
          <a:bodyPr/>
          <a:lstStyle/>
          <a:p>
            <a:pPr algn="ctr">
              <a:buFont typeface="Arial" panose="020B0604020202020204" pitchFamily="34" charset="0"/>
              <a:buNone/>
            </a:pPr>
            <a:r>
              <a:rPr lang="en-US" altLang="en-US">
                <a:latin typeface="Arial" panose="020B0604020202020204" pitchFamily="34" charset="0"/>
                <a:ea typeface="ＭＳ Ｐゴシック" panose="020B0600070205080204" pitchFamily="34" charset="-128"/>
              </a:rPr>
              <a:t>	</a:t>
            </a:r>
            <a:r>
              <a:rPr lang="en-US" altLang="en-US" b="1">
                <a:latin typeface="Arial" panose="020B0604020202020204" pitchFamily="34" charset="0"/>
                <a:ea typeface="ＭＳ Ｐゴシック" panose="020B0600070205080204" pitchFamily="34" charset="-128"/>
              </a:rPr>
              <a:t>large dispensers can conflict with grab bar clearance </a:t>
            </a:r>
            <a:r>
              <a:rPr lang="en-US" altLang="en-US">
                <a:latin typeface="Arial" panose="020B0604020202020204" pitchFamily="34" charset="0"/>
                <a:ea typeface="ＭＳ Ｐゴシック" panose="020B0600070205080204" pitchFamily="34" charset="-128"/>
              </a:rPr>
              <a:t> </a:t>
            </a:r>
            <a:endParaRPr lang="en-US" altLang="en-US">
              <a:ea typeface="ＭＳ Ｐゴシック" panose="020B0600070205080204" pitchFamily="34" charset="-128"/>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a:extLst>
              <a:ext uri="{FF2B5EF4-FFF2-40B4-BE49-F238E27FC236}">
                <a16:creationId xmlns:a16="http://schemas.microsoft.com/office/drawing/2014/main" id="{40BFA346-BED1-31BF-A716-E571E5B5BA97}"/>
              </a:ext>
            </a:extLst>
          </p:cNvPr>
          <p:cNvSpPr>
            <a:spLocks noGrp="1"/>
          </p:cNvSpPr>
          <p:nvPr>
            <p:ph type="title"/>
          </p:nvPr>
        </p:nvSpPr>
        <p:spPr>
          <a:xfrm>
            <a:off x="457200" y="0"/>
            <a:ext cx="8229600" cy="1143000"/>
          </a:xfrm>
        </p:spPr>
        <p:txBody>
          <a:bodyPr/>
          <a:lstStyle/>
          <a:p>
            <a:r>
              <a:rPr lang="en-US" altLang="en-US" sz="3600" b="1">
                <a:solidFill>
                  <a:schemeClr val="bg1"/>
                </a:solidFill>
                <a:latin typeface="Arial" panose="020B0604020202020204" pitchFamily="34" charset="0"/>
                <a:ea typeface="ＭＳ Ｐゴシック" panose="020B0600070205080204" pitchFamily="34" charset="-128"/>
              </a:rPr>
              <a:t>Toilet Compartments (604) </a:t>
            </a:r>
            <a:endParaRPr lang="en-US" altLang="en-US" sz="3600">
              <a:ea typeface="ＭＳ Ｐゴシック" panose="020B0600070205080204" pitchFamily="34" charset="-128"/>
            </a:endParaRPr>
          </a:p>
        </p:txBody>
      </p:sp>
      <p:sp>
        <p:nvSpPr>
          <p:cNvPr id="120835" name="Content Placeholder 2">
            <a:extLst>
              <a:ext uri="{FF2B5EF4-FFF2-40B4-BE49-F238E27FC236}">
                <a16:creationId xmlns:a16="http://schemas.microsoft.com/office/drawing/2014/main" id="{3165144B-6CE4-91D8-F6A9-E92CCAD30014}"/>
              </a:ext>
            </a:extLst>
          </p:cNvPr>
          <p:cNvSpPr>
            <a:spLocks noGrp="1"/>
          </p:cNvSpPr>
          <p:nvPr>
            <p:ph idx="1"/>
          </p:nvPr>
        </p:nvSpPr>
        <p:spPr/>
        <p:txBody>
          <a:bodyPr/>
          <a:lstStyle/>
          <a:p>
            <a:r>
              <a:rPr lang="en-US" altLang="en-US" b="1">
                <a:latin typeface="Arial" panose="020B0604020202020204" pitchFamily="34" charset="0"/>
                <a:ea typeface="ＭＳ Ｐゴシック" panose="020B0600070205080204" pitchFamily="34" charset="-128"/>
              </a:rPr>
              <a:t>compartments with &gt; 1 fixture to meet room requirements</a:t>
            </a:r>
          </a:p>
          <a:p>
            <a:r>
              <a:rPr lang="en-US" altLang="en-US" b="1">
                <a:latin typeface="Arial" panose="020B0604020202020204" pitchFamily="34" charset="0"/>
                <a:ea typeface="ＭＳ Ｐゴシック" panose="020B0600070205080204" pitchFamily="34" charset="-128"/>
              </a:rPr>
              <a:t>removed alternate stall designs (technical infeasibility)</a:t>
            </a:r>
          </a:p>
          <a:p>
            <a:endParaRPr lang="en-US" altLang="en-US">
              <a:ea typeface="ＭＳ Ｐゴシック" panose="020B0600070205080204" pitchFamily="34" charset="-128"/>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a:extLst>
              <a:ext uri="{FF2B5EF4-FFF2-40B4-BE49-F238E27FC236}">
                <a16:creationId xmlns:a16="http://schemas.microsoft.com/office/drawing/2014/main" id="{B667AA81-C7B2-EBA7-FEBC-0B67B3263186}"/>
              </a:ext>
            </a:extLst>
          </p:cNvPr>
          <p:cNvSpPr>
            <a:spLocks noGrp="1"/>
          </p:cNvSpPr>
          <p:nvPr>
            <p:ph type="title"/>
          </p:nvPr>
        </p:nvSpPr>
        <p:spPr>
          <a:xfrm>
            <a:off x="457200" y="0"/>
            <a:ext cx="8229600" cy="1143000"/>
          </a:xfrm>
        </p:spPr>
        <p:txBody>
          <a:bodyPr/>
          <a:lstStyle/>
          <a:p>
            <a:r>
              <a:rPr lang="en-US" altLang="en-US" sz="3600" b="1" dirty="0">
                <a:solidFill>
                  <a:schemeClr val="bg1"/>
                </a:solidFill>
                <a:latin typeface="Arial" panose="020B0604020202020204" pitchFamily="34" charset="0"/>
                <a:ea typeface="ＭＳ Ｐゴシック" panose="020B0600070205080204" pitchFamily="34" charset="-128"/>
              </a:rPr>
              <a:t>Wheelchair Compartments (604)</a:t>
            </a:r>
            <a:endParaRPr lang="en-US" altLang="en-US" sz="3600" dirty="0">
              <a:solidFill>
                <a:schemeClr val="bg1"/>
              </a:solidFill>
              <a:ea typeface="ＭＳ Ｐゴシック" panose="020B0600070205080204" pitchFamily="34" charset="-128"/>
            </a:endParaRPr>
          </a:p>
        </p:txBody>
      </p:sp>
      <p:pic>
        <p:nvPicPr>
          <p:cNvPr id="121860" name="Picture 17" descr="standard stall 60&quot; wide">
            <a:extLst>
              <a:ext uri="{FF2B5EF4-FFF2-40B4-BE49-F238E27FC236}">
                <a16:creationId xmlns:a16="http://schemas.microsoft.com/office/drawing/2014/main" id="{D711C0BF-33CC-3CD1-9D86-333BF63678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14450"/>
            <a:ext cx="3729038" cy="477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59" name="Content Placeholder 2">
            <a:extLst>
              <a:ext uri="{FF2B5EF4-FFF2-40B4-BE49-F238E27FC236}">
                <a16:creationId xmlns:a16="http://schemas.microsoft.com/office/drawing/2014/main" id="{30386CE5-38E4-4A93-143A-5F2FB2E6588F}"/>
              </a:ext>
            </a:extLst>
          </p:cNvPr>
          <p:cNvSpPr>
            <a:spLocks noGrp="1"/>
          </p:cNvSpPr>
          <p:nvPr>
            <p:ph idx="1"/>
          </p:nvPr>
        </p:nvSpPr>
        <p:spPr>
          <a:xfrm>
            <a:off x="4414838" y="1885950"/>
            <a:ext cx="4271962" cy="4240213"/>
          </a:xfrm>
        </p:spPr>
        <p:txBody>
          <a:bodyPr/>
          <a:lstStyle/>
          <a:p>
            <a:pPr>
              <a:buFont typeface="Arial" panose="020B0604020202020204" pitchFamily="34" charset="0"/>
              <a:buNone/>
            </a:pPr>
            <a:r>
              <a:rPr lang="en-US" altLang="en-US" sz="2400" b="1">
                <a:latin typeface="Arial" panose="020B0604020202020204" pitchFamily="34" charset="0"/>
                <a:ea typeface="ＭＳ Ｐゴシック" panose="020B0600070205080204" pitchFamily="34" charset="-128"/>
              </a:rPr>
              <a:t>Standard Stall </a:t>
            </a:r>
          </a:p>
          <a:p>
            <a:pPr>
              <a:buFont typeface="Arial" panose="020B0604020202020204" pitchFamily="34" charset="0"/>
              <a:buNone/>
            </a:pPr>
            <a:r>
              <a:rPr lang="en-US" altLang="en-US" sz="2400" b="1">
                <a:latin typeface="Arial" panose="020B0604020202020204" pitchFamily="34" charset="0"/>
                <a:ea typeface="ＭＳ Ｐゴシック" panose="020B0600070205080204" pitchFamily="34" charset="-128"/>
              </a:rPr>
              <a:t>60” min. wide</a:t>
            </a:r>
          </a:p>
          <a:p>
            <a:pPr>
              <a:buFont typeface="Arial" panose="020B0604020202020204" pitchFamily="34" charset="0"/>
              <a:buNone/>
            </a:pPr>
            <a:endParaRPr lang="en-US" altLang="en-US" sz="2400" b="1">
              <a:latin typeface="Arial" panose="020B0604020202020204" pitchFamily="34" charset="0"/>
              <a:ea typeface="ＭＳ Ｐゴシック" panose="020B0600070205080204" pitchFamily="34" charset="-128"/>
            </a:endParaRPr>
          </a:p>
          <a:p>
            <a:pPr>
              <a:buFont typeface="Arial" panose="020B0604020202020204" pitchFamily="34" charset="0"/>
              <a:buNone/>
            </a:pPr>
            <a:r>
              <a:rPr lang="en-US" altLang="en-US" sz="2400" b="1">
                <a:latin typeface="Arial" panose="020B0604020202020204" pitchFamily="34" charset="0"/>
                <a:ea typeface="ＭＳ Ｐゴシック" panose="020B0600070205080204" pitchFamily="34" charset="-128"/>
              </a:rPr>
              <a:t>depth: </a:t>
            </a:r>
          </a:p>
          <a:p>
            <a:pPr>
              <a:buFontTx/>
              <a:buChar char="•"/>
            </a:pPr>
            <a:r>
              <a:rPr lang="en-US" altLang="en-US" sz="2400" b="1">
                <a:latin typeface="Arial" panose="020B0604020202020204" pitchFamily="34" charset="0"/>
                <a:ea typeface="ＭＳ Ｐゴシック" panose="020B0600070205080204" pitchFamily="34" charset="-128"/>
              </a:rPr>
              <a:t>56” min. (wall hung toilet)</a:t>
            </a:r>
          </a:p>
          <a:p>
            <a:pPr>
              <a:buFontTx/>
              <a:buChar char="•"/>
            </a:pPr>
            <a:r>
              <a:rPr lang="en-US" altLang="en-US" sz="2400" b="1">
                <a:latin typeface="Arial" panose="020B0604020202020204" pitchFamily="34" charset="0"/>
                <a:ea typeface="ＭＳ Ｐゴシック" panose="020B0600070205080204" pitchFamily="34" charset="-128"/>
              </a:rPr>
              <a:t>59” min. (floor-mounted or children’s toilet) </a:t>
            </a:r>
          </a:p>
          <a:p>
            <a:endParaRPr lang="en-US" altLang="en-US">
              <a:ea typeface="ＭＳ Ｐゴシック" panose="020B0600070205080204" pitchFamily="34" charset="-128"/>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3" name="Title 1">
            <a:extLst>
              <a:ext uri="{FF2B5EF4-FFF2-40B4-BE49-F238E27FC236}">
                <a16:creationId xmlns:a16="http://schemas.microsoft.com/office/drawing/2014/main" id="{10B48982-C89D-0DB6-850F-BA07164C53EB}"/>
              </a:ext>
            </a:extLst>
          </p:cNvPr>
          <p:cNvSpPr>
            <a:spLocks noGrp="1"/>
          </p:cNvSpPr>
          <p:nvPr>
            <p:ph type="title"/>
          </p:nvPr>
        </p:nvSpPr>
        <p:spPr>
          <a:xfrm>
            <a:off x="457200" y="0"/>
            <a:ext cx="8229600" cy="1143000"/>
          </a:xfrm>
        </p:spPr>
        <p:txBody>
          <a:bodyPr/>
          <a:lstStyle/>
          <a:p>
            <a:r>
              <a:rPr lang="en-US" altLang="en-US" sz="3600" b="1" dirty="0">
                <a:solidFill>
                  <a:schemeClr val="bg1"/>
                </a:solidFill>
                <a:latin typeface="Arial" panose="020B0604020202020204" pitchFamily="34" charset="0"/>
                <a:ea typeface="ＭＳ Ｐゴシック" panose="020B0600070205080204" pitchFamily="34" charset="-128"/>
              </a:rPr>
              <a:t>Ambulatory Accessible Stalls (604)</a:t>
            </a:r>
            <a:endParaRPr lang="en-US" altLang="en-US" sz="3600" dirty="0">
              <a:solidFill>
                <a:schemeClr val="bg1"/>
              </a:solidFill>
              <a:ea typeface="ＭＳ Ｐゴシック" panose="020B0600070205080204" pitchFamily="34" charset="-128"/>
            </a:endParaRPr>
          </a:p>
        </p:txBody>
      </p:sp>
      <p:pic>
        <p:nvPicPr>
          <p:cNvPr id="122882" name="Picture 5" descr="ambulatory stall">
            <a:extLst>
              <a:ext uri="{FF2B5EF4-FFF2-40B4-BE49-F238E27FC236}">
                <a16:creationId xmlns:a16="http://schemas.microsoft.com/office/drawing/2014/main" id="{3A82BD96-4E4A-C008-907E-546CA4FE29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7350" y="1314450"/>
            <a:ext cx="6257925" cy="415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4" name="Content Placeholder 2">
            <a:extLst>
              <a:ext uri="{FF2B5EF4-FFF2-40B4-BE49-F238E27FC236}">
                <a16:creationId xmlns:a16="http://schemas.microsoft.com/office/drawing/2014/main" id="{2CAF4ADA-D446-DEF6-5BCB-00D72662E35F}"/>
              </a:ext>
            </a:extLst>
          </p:cNvPr>
          <p:cNvSpPr>
            <a:spLocks noGrp="1"/>
          </p:cNvSpPr>
          <p:nvPr>
            <p:ph idx="1"/>
          </p:nvPr>
        </p:nvSpPr>
        <p:spPr>
          <a:xfrm>
            <a:off x="457200" y="4800600"/>
            <a:ext cx="8229600" cy="1325563"/>
          </a:xfrm>
        </p:spPr>
        <p:txBody>
          <a:bodyPr/>
          <a:lstStyle/>
          <a:p>
            <a:pPr>
              <a:buFont typeface="Wingdings" panose="05000000000000000000" pitchFamily="2" charset="2"/>
              <a:buNone/>
            </a:pPr>
            <a:r>
              <a:rPr lang="en-US" altLang="en-US" b="1">
                <a:latin typeface="Arial" panose="020B0604020202020204" pitchFamily="34" charset="0"/>
                <a:ea typeface="ＭＳ Ｐゴシック" panose="020B0600070205080204" pitchFamily="34" charset="-128"/>
              </a:rPr>
              <a:t>depth specified (60” min.)</a:t>
            </a:r>
          </a:p>
          <a:p>
            <a:pPr>
              <a:buFont typeface="Wingdings" panose="05000000000000000000" pitchFamily="2" charset="2"/>
              <a:buNone/>
            </a:pPr>
            <a:r>
              <a:rPr lang="en-US" altLang="en-US" b="1">
                <a:latin typeface="Arial" panose="020B0604020202020204" pitchFamily="34" charset="0"/>
                <a:ea typeface="ＭＳ Ｐゴシック" panose="020B0600070205080204" pitchFamily="34" charset="-128"/>
              </a:rPr>
              <a:t>width: 35”- 37” (instead of 36” absolute) </a:t>
            </a:r>
          </a:p>
          <a:p>
            <a:endParaRPr lang="en-US" altLang="en-US">
              <a:ea typeface="ＭＳ Ｐゴシック" panose="020B0600070205080204" pitchFamily="34" charset="-128"/>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7" name="Title 1">
            <a:extLst>
              <a:ext uri="{FF2B5EF4-FFF2-40B4-BE49-F238E27FC236}">
                <a16:creationId xmlns:a16="http://schemas.microsoft.com/office/drawing/2014/main" id="{7CCDB525-E022-6C3D-C7BF-C7151E9B2470}"/>
              </a:ext>
            </a:extLst>
          </p:cNvPr>
          <p:cNvSpPr>
            <a:spLocks noGrp="1"/>
          </p:cNvSpPr>
          <p:nvPr>
            <p:ph type="title"/>
          </p:nvPr>
        </p:nvSpPr>
        <p:spPr>
          <a:xfrm>
            <a:off x="457200" y="0"/>
            <a:ext cx="8229600" cy="1143000"/>
          </a:xfrm>
        </p:spPr>
        <p:txBody>
          <a:bodyPr/>
          <a:lstStyle/>
          <a:p>
            <a:r>
              <a:rPr lang="en-US" altLang="en-US" sz="3600" b="1" dirty="0">
                <a:solidFill>
                  <a:schemeClr val="bg1"/>
                </a:solidFill>
                <a:latin typeface="Arial" panose="020B0604020202020204" pitchFamily="34" charset="0"/>
                <a:ea typeface="ＭＳ Ｐゴシック" panose="020B0600070205080204" pitchFamily="34" charset="-128"/>
              </a:rPr>
              <a:t>Urinals (605)</a:t>
            </a:r>
            <a:endParaRPr lang="en-US" altLang="en-US" sz="3600" dirty="0">
              <a:solidFill>
                <a:schemeClr val="bg1"/>
              </a:solidFill>
              <a:ea typeface="ＭＳ Ｐゴシック" panose="020B0600070205080204" pitchFamily="34" charset="-128"/>
            </a:endParaRPr>
          </a:p>
        </p:txBody>
      </p:sp>
      <p:pic>
        <p:nvPicPr>
          <p:cNvPr id="123906" name="Picture 5" descr="accessible urinal">
            <a:extLst>
              <a:ext uri="{FF2B5EF4-FFF2-40B4-BE49-F238E27FC236}">
                <a16:creationId xmlns:a16="http://schemas.microsoft.com/office/drawing/2014/main" id="{B2CD8066-2AA0-3472-568C-BA120700D0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950" y="1333500"/>
            <a:ext cx="4371975" cy="460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8" name="Content Placeholder 2">
            <a:extLst>
              <a:ext uri="{FF2B5EF4-FFF2-40B4-BE49-F238E27FC236}">
                <a16:creationId xmlns:a16="http://schemas.microsoft.com/office/drawing/2014/main" id="{1017CAE5-3C82-4577-5F21-C4FBFA94D7A6}"/>
              </a:ext>
            </a:extLst>
          </p:cNvPr>
          <p:cNvSpPr>
            <a:spLocks noGrp="1"/>
          </p:cNvSpPr>
          <p:nvPr>
            <p:ph idx="1"/>
          </p:nvPr>
        </p:nvSpPr>
        <p:spPr>
          <a:xfrm>
            <a:off x="4186238" y="2571750"/>
            <a:ext cx="3986212" cy="3125788"/>
          </a:xfrm>
        </p:spPr>
        <p:txBody>
          <a:bodyPr/>
          <a:lstStyle/>
          <a:p>
            <a:r>
              <a:rPr lang="en-US" altLang="en-US" b="1">
                <a:solidFill>
                  <a:srgbClr val="003399"/>
                </a:solidFill>
                <a:latin typeface="Arial" panose="020B0604020202020204" pitchFamily="34" charset="0"/>
                <a:ea typeface="ＭＳ Ｐゴシック" panose="020B0600070205080204" pitchFamily="34" charset="-128"/>
              </a:rPr>
              <a:t>	minimum depth specified</a:t>
            </a:r>
          </a:p>
          <a:p>
            <a:r>
              <a:rPr lang="en-US" altLang="en-US" b="1">
                <a:solidFill>
                  <a:srgbClr val="003399"/>
                </a:solidFill>
                <a:latin typeface="Arial" panose="020B0604020202020204" pitchFamily="34" charset="0"/>
                <a:ea typeface="ＭＳ Ｐゴシック" panose="020B0600070205080204" pitchFamily="34" charset="-128"/>
              </a:rPr>
              <a:t>17” max rim height</a:t>
            </a:r>
            <a:endParaRPr lang="en-US" altLang="en-US">
              <a:ea typeface="ＭＳ Ｐゴシック" panose="020B0600070205080204" pitchFamily="34" charset="-128"/>
            </a:endParaRPr>
          </a:p>
        </p:txBody>
      </p:sp>
      <p:sp>
        <p:nvSpPr>
          <p:cNvPr id="123909" name="TextBox 1">
            <a:extLst>
              <a:ext uri="{FF2B5EF4-FFF2-40B4-BE49-F238E27FC236}">
                <a16:creationId xmlns:a16="http://schemas.microsoft.com/office/drawing/2014/main" id="{21EF4530-8C0B-2081-5F63-4B344BBE1670}"/>
              </a:ext>
            </a:extLst>
          </p:cNvPr>
          <p:cNvSpPr txBox="1">
            <a:spLocks noChangeArrowheads="1"/>
          </p:cNvSpPr>
          <p:nvPr/>
        </p:nvSpPr>
        <p:spPr bwMode="auto">
          <a:xfrm>
            <a:off x="4038600" y="4876800"/>
            <a:ext cx="4648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a:latin typeface="Arial" panose="020B0604020202020204" pitchFamily="34" charset="0"/>
              </a:rPr>
              <a:t>* Accessibility only required if more than one urinal is provided</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DB72CF27-1790-D9DA-F222-84F20F735056}"/>
              </a:ext>
            </a:extLst>
          </p:cNvPr>
          <p:cNvSpPr>
            <a:spLocks noGrp="1"/>
          </p:cNvSpPr>
          <p:nvPr>
            <p:ph type="title"/>
          </p:nvPr>
        </p:nvSpPr>
        <p:spPr>
          <a:xfrm>
            <a:off x="457200" y="0"/>
            <a:ext cx="8229600" cy="1143000"/>
          </a:xfrm>
        </p:spPr>
        <p:txBody>
          <a:bodyPr/>
          <a:lstStyle/>
          <a:p>
            <a:r>
              <a:rPr lang="en-US" altLang="en-US" sz="3600" b="1">
                <a:solidFill>
                  <a:schemeClr val="bg1"/>
                </a:solidFill>
                <a:latin typeface="Arial" panose="020B0604020202020204" pitchFamily="34" charset="0"/>
                <a:ea typeface="ＭＳ Ｐゴシック" panose="020B0600070205080204" pitchFamily="34" charset="-128"/>
              </a:rPr>
              <a:t>New Format </a:t>
            </a:r>
            <a:endParaRPr lang="en-US" altLang="en-US" sz="3600">
              <a:ea typeface="ＭＳ Ｐゴシック" panose="020B0600070205080204" pitchFamily="34" charset="-128"/>
            </a:endParaRPr>
          </a:p>
        </p:txBody>
      </p:sp>
      <p:sp>
        <p:nvSpPr>
          <p:cNvPr id="21507" name="Content Placeholder 2">
            <a:extLst>
              <a:ext uri="{FF2B5EF4-FFF2-40B4-BE49-F238E27FC236}">
                <a16:creationId xmlns:a16="http://schemas.microsoft.com/office/drawing/2014/main" id="{895EC762-CDBA-6683-A3FE-3B95AE3B52D9}"/>
              </a:ext>
            </a:extLst>
          </p:cNvPr>
          <p:cNvSpPr>
            <a:spLocks noGrp="1"/>
          </p:cNvSpPr>
          <p:nvPr>
            <p:ph idx="1"/>
          </p:nvPr>
        </p:nvSpPr>
        <p:spPr>
          <a:xfrm>
            <a:off x="457200" y="1600200"/>
            <a:ext cx="3825875" cy="4525963"/>
          </a:xfrm>
        </p:spPr>
        <p:txBody>
          <a:bodyPr/>
          <a:lstStyle/>
          <a:p>
            <a:pPr>
              <a:lnSpc>
                <a:spcPct val="80000"/>
              </a:lnSpc>
            </a:pPr>
            <a:r>
              <a:rPr lang="en-US" altLang="en-US" sz="2800" b="1">
                <a:latin typeface="Arial" panose="020B0604020202020204" pitchFamily="34" charset="0"/>
                <a:ea typeface="ＭＳ Ｐゴシック" panose="020B0600070205080204" pitchFamily="34" charset="-128"/>
              </a:rPr>
              <a:t>Numbering system </a:t>
            </a:r>
          </a:p>
          <a:p>
            <a:pPr>
              <a:lnSpc>
                <a:spcPct val="80000"/>
              </a:lnSpc>
            </a:pPr>
            <a:r>
              <a:rPr lang="en-US" altLang="en-US" sz="2800" b="1">
                <a:latin typeface="Arial" panose="020B0604020202020204" pitchFamily="34" charset="0"/>
                <a:ea typeface="ＭＳ Ｐゴシック" panose="020B0600070205080204" pitchFamily="34" charset="-128"/>
              </a:rPr>
              <a:t>New figures (informational only)</a:t>
            </a:r>
          </a:p>
          <a:p>
            <a:pPr>
              <a:lnSpc>
                <a:spcPct val="80000"/>
              </a:lnSpc>
            </a:pPr>
            <a:r>
              <a:rPr lang="en-US" altLang="en-US" sz="2800" b="1">
                <a:latin typeface="Arial" panose="020B0604020202020204" pitchFamily="34" charset="0"/>
                <a:ea typeface="ＭＳ Ｐゴシック" panose="020B0600070205080204" pitchFamily="34" charset="-128"/>
              </a:rPr>
              <a:t>All dimensions in text </a:t>
            </a:r>
          </a:p>
          <a:p>
            <a:pPr>
              <a:lnSpc>
                <a:spcPct val="80000"/>
              </a:lnSpc>
              <a:buFontTx/>
              <a:buNone/>
            </a:pPr>
            <a:r>
              <a:rPr lang="en-US" altLang="en-US" sz="2800" b="1">
                <a:latin typeface="Arial" panose="020B0604020202020204" pitchFamily="34" charset="0"/>
                <a:ea typeface="ＭＳ Ｐゴシック" panose="020B0600070205080204" pitchFamily="34" charset="-128"/>
              </a:rPr>
              <a:t>   (not just figures)</a:t>
            </a:r>
          </a:p>
          <a:p>
            <a:pPr>
              <a:lnSpc>
                <a:spcPct val="80000"/>
              </a:lnSpc>
            </a:pPr>
            <a:r>
              <a:rPr lang="en-US" altLang="en-US" sz="2800" b="1">
                <a:latin typeface="Arial" panose="020B0604020202020204" pitchFamily="34" charset="0"/>
                <a:ea typeface="ＭＳ Ｐゴシック" panose="020B0600070205080204" pitchFamily="34" charset="-128"/>
              </a:rPr>
              <a:t>New advisory notes follow provision</a:t>
            </a:r>
          </a:p>
          <a:p>
            <a:endParaRPr lang="en-US" altLang="en-US">
              <a:ea typeface="ＭＳ Ｐゴシック" panose="020B0600070205080204" pitchFamily="34" charset="-128"/>
            </a:endParaRPr>
          </a:p>
        </p:txBody>
      </p:sp>
      <p:pic>
        <p:nvPicPr>
          <p:cNvPr id="21508" name="Picture 6" descr="newadaag-sample-page">
            <a:extLst>
              <a:ext uri="{FF2B5EF4-FFF2-40B4-BE49-F238E27FC236}">
                <a16:creationId xmlns:a16="http://schemas.microsoft.com/office/drawing/2014/main" id="{66810D0F-BDE6-B5B1-162B-30DF45320434}"/>
              </a:ext>
            </a:extLst>
          </p:cNvPr>
          <p:cNvPicPr>
            <a:picLocks noChangeAspect="1" noChangeArrowheads="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4902200" y="914400"/>
            <a:ext cx="4241800" cy="548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a:extLst>
              <a:ext uri="{FF2B5EF4-FFF2-40B4-BE49-F238E27FC236}">
                <a16:creationId xmlns:a16="http://schemas.microsoft.com/office/drawing/2014/main" id="{33B5F7E5-F029-2E48-36CE-B2EC2A897AFB}"/>
              </a:ext>
            </a:extLst>
          </p:cNvPr>
          <p:cNvSpPr>
            <a:spLocks noGrp="1"/>
          </p:cNvSpPr>
          <p:nvPr>
            <p:ph type="title"/>
          </p:nvPr>
        </p:nvSpPr>
        <p:spPr>
          <a:xfrm>
            <a:off x="457200" y="0"/>
            <a:ext cx="8229600" cy="1143000"/>
          </a:xfrm>
        </p:spPr>
        <p:txBody>
          <a:bodyPr/>
          <a:lstStyle/>
          <a:p>
            <a:r>
              <a:rPr lang="en-US" altLang="en-US" sz="3600" b="1" dirty="0">
                <a:solidFill>
                  <a:schemeClr val="bg1"/>
                </a:solidFill>
                <a:latin typeface="Arial" panose="020B0604020202020204" pitchFamily="34" charset="0"/>
                <a:ea typeface="ＭＳ Ｐゴシック" panose="020B0600070205080204" pitchFamily="34" charset="-128"/>
              </a:rPr>
              <a:t>Lavatories &amp; Sinks (606)</a:t>
            </a:r>
            <a:endParaRPr lang="en-US" altLang="en-US" sz="3600" dirty="0">
              <a:ea typeface="ＭＳ Ｐゴシック" panose="020B0600070205080204" pitchFamily="34" charset="-128"/>
            </a:endParaRPr>
          </a:p>
        </p:txBody>
      </p:sp>
      <p:pic>
        <p:nvPicPr>
          <p:cNvPr id="124932" name="Picture 7" descr="thee top sink. One sink has insulated pipes">
            <a:extLst>
              <a:ext uri="{FF2B5EF4-FFF2-40B4-BE49-F238E27FC236}">
                <a16:creationId xmlns:a16="http://schemas.microsoft.com/office/drawing/2014/main" id="{56158B46-8DB4-B5CF-0454-F337C5B6FE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76400"/>
            <a:ext cx="4114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1" name="Content Placeholder 2">
            <a:extLst>
              <a:ext uri="{FF2B5EF4-FFF2-40B4-BE49-F238E27FC236}">
                <a16:creationId xmlns:a16="http://schemas.microsoft.com/office/drawing/2014/main" id="{31D2C424-8A87-BA0B-DC5B-F97BFFFEC2A5}"/>
              </a:ext>
            </a:extLst>
          </p:cNvPr>
          <p:cNvSpPr>
            <a:spLocks noGrp="1"/>
          </p:cNvSpPr>
          <p:nvPr>
            <p:ph idx="1"/>
          </p:nvPr>
        </p:nvSpPr>
        <p:spPr>
          <a:xfrm>
            <a:off x="4643438" y="1676400"/>
            <a:ext cx="4043362" cy="4525963"/>
          </a:xfrm>
        </p:spPr>
        <p:txBody>
          <a:bodyPr/>
          <a:lstStyle/>
          <a:p>
            <a:pPr>
              <a:lnSpc>
                <a:spcPct val="90000"/>
              </a:lnSpc>
            </a:pPr>
            <a:r>
              <a:rPr lang="en-US" altLang="en-US" sz="2400" b="1">
                <a:latin typeface="Arial" panose="020B0604020202020204" pitchFamily="34" charset="0"/>
                <a:ea typeface="Times New Roman" panose="02020603050405020304" pitchFamily="18" charset="0"/>
                <a:cs typeface="Arial" panose="020B0604020202020204" pitchFamily="34" charset="0"/>
              </a:rPr>
              <a:t>apron clearance (29” min.) removed</a:t>
            </a:r>
          </a:p>
          <a:p>
            <a:pPr>
              <a:lnSpc>
                <a:spcPct val="90000"/>
              </a:lnSpc>
            </a:pPr>
            <a:r>
              <a:rPr lang="en-US" altLang="en-US" sz="2400" b="1">
                <a:latin typeface="Arial" panose="020B0604020202020204" pitchFamily="34" charset="0"/>
                <a:ea typeface="Times New Roman" panose="02020603050405020304" pitchFamily="18" charset="0"/>
                <a:cs typeface="Arial" panose="020B0604020202020204" pitchFamily="34" charset="0"/>
              </a:rPr>
              <a:t>parallel approach - kitchen sinks in spaces without cook tops/ conventional ranges </a:t>
            </a:r>
          </a:p>
          <a:p>
            <a:pPr>
              <a:lnSpc>
                <a:spcPct val="90000"/>
              </a:lnSpc>
            </a:pPr>
            <a:r>
              <a:rPr lang="en-US" altLang="en-US" sz="2400" b="1">
                <a:latin typeface="Arial" panose="020B0604020202020204" pitchFamily="34" charset="0"/>
                <a:ea typeface="Times New Roman" panose="02020603050405020304" pitchFamily="18" charset="0"/>
                <a:cs typeface="Arial" panose="020B0604020202020204" pitchFamily="34" charset="0"/>
              </a:rPr>
              <a:t>removable cabinetry - sinks &amp; lavs in dwelling units (if certain conditions met)</a:t>
            </a:r>
          </a:p>
          <a:p>
            <a:endParaRPr lang="en-US" altLang="en-US">
              <a:ea typeface="Times New Roman" panose="02020603050405020304" pitchFamily="18" charset="0"/>
              <a:cs typeface="Arial" panose="020B0604020202020204" pitchFamily="34"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a:extLst>
              <a:ext uri="{FF2B5EF4-FFF2-40B4-BE49-F238E27FC236}">
                <a16:creationId xmlns:a16="http://schemas.microsoft.com/office/drawing/2014/main" id="{3CDFD322-1DC1-886A-0781-CFD72A71AA78}"/>
              </a:ext>
            </a:extLst>
          </p:cNvPr>
          <p:cNvSpPr>
            <a:spLocks noGrp="1"/>
          </p:cNvSpPr>
          <p:nvPr>
            <p:ph type="title"/>
          </p:nvPr>
        </p:nvSpPr>
        <p:spPr>
          <a:xfrm>
            <a:off x="457200" y="0"/>
            <a:ext cx="8229600" cy="1143000"/>
          </a:xfrm>
        </p:spPr>
        <p:txBody>
          <a:bodyPr/>
          <a:lstStyle/>
          <a:p>
            <a:r>
              <a:rPr lang="en-US" altLang="en-US" sz="3600" b="1">
                <a:solidFill>
                  <a:schemeClr val="bg1"/>
                </a:solidFill>
                <a:latin typeface="Arial" panose="020B0604020202020204" pitchFamily="34" charset="0"/>
                <a:ea typeface="ＭＳ Ｐゴシック" panose="020B0600070205080204" pitchFamily="34" charset="-128"/>
              </a:rPr>
              <a:t>Bathtubs &amp; Shower Compartments (607&amp; 608) </a:t>
            </a:r>
            <a:endParaRPr lang="en-US" altLang="en-US" sz="3600">
              <a:ea typeface="ＭＳ Ｐゴシック" panose="020B0600070205080204" pitchFamily="34" charset="-128"/>
            </a:endParaRPr>
          </a:p>
        </p:txBody>
      </p:sp>
      <p:sp>
        <p:nvSpPr>
          <p:cNvPr id="125955" name="Content Placeholder 2">
            <a:extLst>
              <a:ext uri="{FF2B5EF4-FFF2-40B4-BE49-F238E27FC236}">
                <a16:creationId xmlns:a16="http://schemas.microsoft.com/office/drawing/2014/main" id="{EFB88F9F-BCD7-95C3-CA1F-4455E3FA4367}"/>
              </a:ext>
            </a:extLst>
          </p:cNvPr>
          <p:cNvSpPr>
            <a:spLocks noGrp="1"/>
          </p:cNvSpPr>
          <p:nvPr>
            <p:ph idx="1"/>
          </p:nvPr>
        </p:nvSpPr>
        <p:spPr>
          <a:xfrm>
            <a:off x="457200" y="1400175"/>
            <a:ext cx="8229600" cy="4525963"/>
          </a:xfrm>
        </p:spPr>
        <p:txBody>
          <a:bodyPr/>
          <a:lstStyle/>
          <a:p>
            <a:endParaRPr lang="en-US" altLang="en-US" b="1">
              <a:latin typeface="Arial" panose="020B0604020202020204" pitchFamily="34" charset="0"/>
              <a:ea typeface="Times New Roman" panose="02020603050405020304" pitchFamily="18" charset="0"/>
              <a:cs typeface="Arial" panose="020B0604020202020204" pitchFamily="34" charset="0"/>
            </a:endParaRPr>
          </a:p>
          <a:p>
            <a:r>
              <a:rPr lang="en-US" altLang="en-US" b="1">
                <a:latin typeface="Arial" panose="020B0604020202020204" pitchFamily="34" charset="0"/>
                <a:ea typeface="Times New Roman" panose="02020603050405020304" pitchFamily="18" charset="0"/>
                <a:cs typeface="Arial" panose="020B0604020202020204" pitchFamily="34" charset="0"/>
              </a:rPr>
              <a:t>hand-held shower spray (on/off control)</a:t>
            </a:r>
          </a:p>
          <a:p>
            <a:r>
              <a:rPr lang="en-US" altLang="en-US" b="1">
                <a:latin typeface="Arial" panose="020B0604020202020204" pitchFamily="34" charset="0"/>
                <a:ea typeface="Times New Roman" panose="02020603050405020304" pitchFamily="18" charset="0"/>
                <a:cs typeface="Arial" panose="020B0604020202020204" pitchFamily="34" charset="0"/>
              </a:rPr>
              <a:t>water temperature (120 degrees max.)</a:t>
            </a:r>
          </a:p>
          <a:p>
            <a:r>
              <a:rPr lang="en-US" altLang="en-US" b="1">
                <a:latin typeface="Arial" panose="020B0604020202020204" pitchFamily="34" charset="0"/>
                <a:ea typeface="Times New Roman" panose="02020603050405020304" pitchFamily="18" charset="0"/>
                <a:cs typeface="Arial" panose="020B0604020202020204" pitchFamily="34" charset="0"/>
              </a:rPr>
              <a:t>grab bars – can be adaptable in private bathrooms &amp; dwelling units bathrooms</a:t>
            </a:r>
          </a:p>
          <a:p>
            <a:endParaRPr lang="en-US" altLang="en-US">
              <a:ea typeface="Times New Roman" panose="02020603050405020304" pitchFamily="18" charset="0"/>
              <a:cs typeface="Arial" panose="020B0604020202020204" pitchFamily="34"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9" name="Title 1">
            <a:extLst>
              <a:ext uri="{FF2B5EF4-FFF2-40B4-BE49-F238E27FC236}">
                <a16:creationId xmlns:a16="http://schemas.microsoft.com/office/drawing/2014/main" id="{B2D4D3E3-D95C-6240-634E-378EB51ED4C1}"/>
              </a:ext>
            </a:extLst>
          </p:cNvPr>
          <p:cNvSpPr>
            <a:spLocks noGrp="1"/>
          </p:cNvSpPr>
          <p:nvPr>
            <p:ph type="title"/>
          </p:nvPr>
        </p:nvSpPr>
        <p:spPr>
          <a:xfrm>
            <a:off x="457200" y="0"/>
            <a:ext cx="8229600" cy="1143000"/>
          </a:xfrm>
        </p:spPr>
        <p:txBody>
          <a:bodyPr/>
          <a:lstStyle/>
          <a:p>
            <a:br>
              <a:rPr lang="en-US" altLang="en-US" sz="3600" b="1" dirty="0">
                <a:solidFill>
                  <a:schemeClr val="bg1"/>
                </a:solidFill>
                <a:latin typeface="Arial" panose="020B0604020202020204" pitchFamily="34" charset="0"/>
                <a:ea typeface="ＭＳ Ｐゴシック" panose="020B0600070205080204" pitchFamily="34" charset="-128"/>
              </a:rPr>
            </a:br>
            <a:r>
              <a:rPr lang="en-US" altLang="en-US" sz="3600" b="1" dirty="0">
                <a:solidFill>
                  <a:schemeClr val="bg1"/>
                </a:solidFill>
                <a:latin typeface="Arial" panose="020B0604020202020204" pitchFamily="34" charset="0"/>
                <a:ea typeface="ＭＳ Ｐゴシック" panose="020B0600070205080204" pitchFamily="34" charset="-128"/>
              </a:rPr>
              <a:t>Bathtubs (607) </a:t>
            </a:r>
            <a:br>
              <a:rPr lang="en-US" altLang="en-US" b="1" dirty="0">
                <a:solidFill>
                  <a:srgbClr val="003399"/>
                </a:solidFill>
                <a:latin typeface="Arial" panose="020B0604020202020204" pitchFamily="34" charset="0"/>
                <a:ea typeface="ＭＳ Ｐゴシック" panose="020B0600070205080204" pitchFamily="34" charset="-128"/>
              </a:rPr>
            </a:br>
            <a:endParaRPr lang="en-US" altLang="en-US" dirty="0">
              <a:ea typeface="ＭＳ Ｐゴシック" panose="020B0600070205080204" pitchFamily="34" charset="-128"/>
            </a:endParaRPr>
          </a:p>
        </p:txBody>
      </p:sp>
      <p:pic>
        <p:nvPicPr>
          <p:cNvPr id="126978" name="Picture 13" descr="maneuvering space at bathtub">
            <a:extLst>
              <a:ext uri="{FF2B5EF4-FFF2-40B4-BE49-F238E27FC236}">
                <a16:creationId xmlns:a16="http://schemas.microsoft.com/office/drawing/2014/main" id="{B1DB9A77-C35F-B0DC-2398-C442640436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0" y="1374775"/>
            <a:ext cx="5753100" cy="475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0" name="Content Placeholder 2">
            <a:extLst>
              <a:ext uri="{FF2B5EF4-FFF2-40B4-BE49-F238E27FC236}">
                <a16:creationId xmlns:a16="http://schemas.microsoft.com/office/drawing/2014/main" id="{124AFBDD-74A8-D574-D4D1-8874FA0621F1}"/>
              </a:ext>
            </a:extLst>
          </p:cNvPr>
          <p:cNvSpPr>
            <a:spLocks noGrp="1"/>
          </p:cNvSpPr>
          <p:nvPr>
            <p:ph idx="1"/>
          </p:nvPr>
        </p:nvSpPr>
        <p:spPr>
          <a:xfrm>
            <a:off x="457200" y="5114925"/>
            <a:ext cx="4900613" cy="1011238"/>
          </a:xfrm>
        </p:spPr>
        <p:txBody>
          <a:bodyPr/>
          <a:lstStyle/>
          <a:p>
            <a:pPr>
              <a:buFont typeface="Arial" panose="020B0604020202020204" pitchFamily="34" charset="0"/>
              <a:buNone/>
            </a:pPr>
            <a:r>
              <a:rPr lang="en-US" altLang="en-US" b="1">
                <a:solidFill>
                  <a:srgbClr val="003399"/>
                </a:solidFill>
                <a:latin typeface="Arial" panose="020B0604020202020204" pitchFamily="34" charset="0"/>
                <a:ea typeface="Times New Roman" panose="02020603050405020304" pitchFamily="18" charset="0"/>
                <a:cs typeface="Arial" panose="020B0604020202020204" pitchFamily="34" charset="0"/>
              </a:rPr>
              <a:t>	</a:t>
            </a:r>
            <a:r>
              <a:rPr lang="en-US" altLang="en-US" sz="2800" b="1">
                <a:latin typeface="Arial" panose="020B0604020202020204" pitchFamily="34" charset="0"/>
                <a:ea typeface="Times New Roman" panose="02020603050405020304" pitchFamily="18" charset="0"/>
                <a:cs typeface="Arial" panose="020B0604020202020204" pitchFamily="34" charset="0"/>
              </a:rPr>
              <a:t>additional 12” clearance beyond permanent seat</a:t>
            </a:r>
            <a:endParaRPr lang="en-US" altLang="en-US">
              <a:ea typeface="Times New Roman" panose="02020603050405020304" pitchFamily="18" charset="0"/>
              <a:cs typeface="Arial" panose="020B0604020202020204" pitchFamily="34" charset="0"/>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3" name="Title 1">
            <a:extLst>
              <a:ext uri="{FF2B5EF4-FFF2-40B4-BE49-F238E27FC236}">
                <a16:creationId xmlns:a16="http://schemas.microsoft.com/office/drawing/2014/main" id="{6F6867B3-EFFB-DAD5-36CA-B579F974ADBB}"/>
              </a:ext>
            </a:extLst>
          </p:cNvPr>
          <p:cNvSpPr>
            <a:spLocks noGrp="1"/>
          </p:cNvSpPr>
          <p:nvPr>
            <p:ph type="title"/>
          </p:nvPr>
        </p:nvSpPr>
        <p:spPr>
          <a:xfrm>
            <a:off x="457200" y="0"/>
            <a:ext cx="8229600" cy="1143000"/>
          </a:xfrm>
        </p:spPr>
        <p:txBody>
          <a:bodyPr/>
          <a:lstStyle/>
          <a:p>
            <a:br>
              <a:rPr lang="en-US" altLang="en-US" b="1" dirty="0">
                <a:solidFill>
                  <a:srgbClr val="003399"/>
                </a:solidFill>
                <a:latin typeface="Arial" panose="020B0604020202020204" pitchFamily="34" charset="0"/>
                <a:ea typeface="ＭＳ Ｐゴシック" panose="020B0600070205080204" pitchFamily="34" charset="-128"/>
              </a:rPr>
            </a:br>
            <a:r>
              <a:rPr lang="en-US" altLang="en-US" sz="3600" b="1" dirty="0">
                <a:solidFill>
                  <a:schemeClr val="bg1"/>
                </a:solidFill>
                <a:latin typeface="Arial" panose="020B0604020202020204" pitchFamily="34" charset="0"/>
                <a:ea typeface="ＭＳ Ｐゴシック" panose="020B0600070205080204" pitchFamily="34" charset="-128"/>
              </a:rPr>
              <a:t>Shower Compartments (608) </a:t>
            </a:r>
            <a:br>
              <a:rPr lang="en-US" altLang="en-US" b="1" dirty="0">
                <a:solidFill>
                  <a:srgbClr val="003399"/>
                </a:solidFill>
                <a:latin typeface="Arial" panose="020B0604020202020204" pitchFamily="34" charset="0"/>
                <a:ea typeface="ＭＳ Ｐゴシック" panose="020B0600070205080204" pitchFamily="34" charset="-128"/>
              </a:rPr>
            </a:br>
            <a:endParaRPr lang="en-US" altLang="en-US" dirty="0">
              <a:ea typeface="ＭＳ Ｐゴシック" panose="020B0600070205080204" pitchFamily="34" charset="-128"/>
            </a:endParaRPr>
          </a:p>
        </p:txBody>
      </p:sp>
      <p:pic>
        <p:nvPicPr>
          <p:cNvPr id="128002" name="Picture 5" descr="AltShowerStall">
            <a:extLst>
              <a:ext uri="{FF2B5EF4-FFF2-40B4-BE49-F238E27FC236}">
                <a16:creationId xmlns:a16="http://schemas.microsoft.com/office/drawing/2014/main" id="{A4CEFCD4-1383-4C2E-95D5-D5C5CF8357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9116" r="1021" b="11449"/>
          <a:stretch>
            <a:fillRect/>
          </a:stretch>
        </p:blipFill>
        <p:spPr bwMode="auto">
          <a:xfrm>
            <a:off x="914400" y="1228725"/>
            <a:ext cx="7043738"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4" name="Content Placeholder 2">
            <a:extLst>
              <a:ext uri="{FF2B5EF4-FFF2-40B4-BE49-F238E27FC236}">
                <a16:creationId xmlns:a16="http://schemas.microsoft.com/office/drawing/2014/main" id="{492004C0-29A4-7D68-05E9-DC3D5D9ED687}"/>
              </a:ext>
            </a:extLst>
          </p:cNvPr>
          <p:cNvSpPr>
            <a:spLocks noGrp="1"/>
          </p:cNvSpPr>
          <p:nvPr>
            <p:ph idx="1"/>
          </p:nvPr>
        </p:nvSpPr>
        <p:spPr>
          <a:xfrm>
            <a:off x="914400" y="5286375"/>
            <a:ext cx="7772400" cy="839788"/>
          </a:xfrm>
        </p:spPr>
        <p:txBody>
          <a:bodyPr/>
          <a:lstStyle/>
          <a:p>
            <a:pPr>
              <a:lnSpc>
                <a:spcPct val="80000"/>
              </a:lnSpc>
            </a:pPr>
            <a:endParaRPr lang="en-US" altLang="en-US" sz="2400" b="1">
              <a:latin typeface="Arial" panose="020B0604020202020204" pitchFamily="34" charset="0"/>
              <a:ea typeface="ＭＳ Ｐゴシック" panose="020B0600070205080204" pitchFamily="34" charset="-128"/>
            </a:endParaRPr>
          </a:p>
          <a:p>
            <a:pPr>
              <a:lnSpc>
                <a:spcPct val="80000"/>
              </a:lnSpc>
              <a:buFontTx/>
              <a:buNone/>
            </a:pPr>
            <a:r>
              <a:rPr lang="en-US" altLang="en-US" sz="2800" b="1">
                <a:latin typeface="Arial" panose="020B0604020202020204" pitchFamily="34" charset="0"/>
                <a:ea typeface="Times New Roman" panose="02020603050405020304" pitchFamily="18" charset="0"/>
                <a:cs typeface="Arial" panose="020B0604020202020204" pitchFamily="34" charset="0"/>
              </a:rPr>
              <a:t>Alternate design permitted in any facility</a:t>
            </a:r>
            <a:endParaRPr lang="en-US" altLang="en-US" sz="2800" b="1">
              <a:latin typeface="Arial" panose="020B0604020202020204" pitchFamily="34" charset="0"/>
              <a:ea typeface="ＭＳ Ｐゴシック" panose="020B0600070205080204" pitchFamily="34" charset="-128"/>
            </a:endParaRPr>
          </a:p>
          <a:p>
            <a:endParaRPr lang="en-US" altLang="en-US" sz="2800">
              <a:ea typeface="ＭＳ Ｐゴシック" panose="020B0600070205080204" pitchFamily="34" charset="-128"/>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ext Placeholder 2">
            <a:extLst>
              <a:ext uri="{FF2B5EF4-FFF2-40B4-BE49-F238E27FC236}">
                <a16:creationId xmlns:a16="http://schemas.microsoft.com/office/drawing/2014/main" id="{7FCD0CDA-6B26-CF5F-2A2E-22DEA031DFEC}"/>
              </a:ext>
            </a:extLst>
          </p:cNvPr>
          <p:cNvSpPr>
            <a:spLocks noGrp="1"/>
          </p:cNvSpPr>
          <p:nvPr>
            <p:ph type="title" idx="4294967295"/>
          </p:nvPr>
        </p:nvSpPr>
        <p:spPr bwMode="auto">
          <a:xfrm>
            <a:off x="722313" y="4406900"/>
            <a:ext cx="7772400" cy="1500188"/>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FFFFFF"/>
                </a:solidFill>
                <a:effectLst/>
                <a:uLnTx/>
                <a:uFillTx/>
                <a:latin typeface="+mn-lt"/>
                <a:ea typeface="ＭＳ Ｐゴシック" panose="020B0600070205080204" pitchFamily="34" charset="-128"/>
                <a:cs typeface="ＭＳ Ｐゴシック"/>
              </a:rPr>
              <a:t>Figure 608.2.1 Transfer Type Shower Compartment Size and Clearance</a:t>
            </a:r>
            <a:endParaRPr kumimoji="0" lang="en-US" altLang="en-US" sz="2000" b="0" i="0" u="none" strike="noStrike" kern="1200" cap="none" spc="0" normalizeH="0" baseline="0" noProof="0" dirty="0">
              <a:ln>
                <a:noFill/>
              </a:ln>
              <a:solidFill>
                <a:srgbClr val="FFFFFF"/>
              </a:solidFill>
              <a:effectLst/>
              <a:uLnTx/>
              <a:uFillTx/>
              <a:latin typeface="+mn-lt"/>
              <a:ea typeface="ＭＳ Ｐゴシック" panose="020B0600070205080204" pitchFamily="34" charset="-128"/>
              <a:cs typeface="ＭＳ Ｐゴシック"/>
            </a:endParaRPr>
          </a:p>
        </p:txBody>
      </p:sp>
      <p:pic>
        <p:nvPicPr>
          <p:cNvPr id="129027" name="Picture 3" descr="transfer shower diagram">
            <a:extLst>
              <a:ext uri="{FF2B5EF4-FFF2-40B4-BE49-F238E27FC236}">
                <a16:creationId xmlns:a16="http://schemas.microsoft.com/office/drawing/2014/main" id="{684DE8CE-A2F1-7279-883B-3DC222F5916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14550" y="0"/>
            <a:ext cx="49149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ext Placeholder 2">
            <a:extLst>
              <a:ext uri="{FF2B5EF4-FFF2-40B4-BE49-F238E27FC236}">
                <a16:creationId xmlns:a16="http://schemas.microsoft.com/office/drawing/2014/main" id="{A059D60D-E378-B7AF-6A51-38131D8DF7BF}"/>
              </a:ext>
            </a:extLst>
          </p:cNvPr>
          <p:cNvSpPr>
            <a:spLocks noGrp="1"/>
          </p:cNvSpPr>
          <p:nvPr>
            <p:ph type="title" idx="4294967295"/>
          </p:nvPr>
        </p:nvSpPr>
        <p:spPr bwMode="auto">
          <a:xfrm>
            <a:off x="722313" y="4406900"/>
            <a:ext cx="7772400" cy="1500188"/>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FFFFFF"/>
                </a:solidFill>
                <a:effectLst/>
                <a:uLnTx/>
                <a:uFillTx/>
                <a:latin typeface="+mn-lt"/>
                <a:ea typeface="ＭＳ Ｐゴシック" panose="020B0600070205080204" pitchFamily="34" charset="-128"/>
                <a:cs typeface="ＭＳ Ｐゴシック"/>
              </a:rPr>
              <a:t>Figure 608.2.2 Standard Roll-In Type Shower Compartment Size and Clearance</a:t>
            </a:r>
            <a:endParaRPr kumimoji="0" lang="en-US" altLang="en-US" sz="2000" b="0" i="0" u="none" strike="noStrike" kern="1200" cap="none" spc="0" normalizeH="0" baseline="0" noProof="0" dirty="0">
              <a:ln>
                <a:noFill/>
              </a:ln>
              <a:solidFill>
                <a:srgbClr val="FFFFFF"/>
              </a:solidFill>
              <a:effectLst/>
              <a:uLnTx/>
              <a:uFillTx/>
              <a:latin typeface="+mn-lt"/>
              <a:ea typeface="ＭＳ Ｐゴシック" panose="020B0600070205080204" pitchFamily="34" charset="-128"/>
              <a:cs typeface="ＭＳ Ｐゴシック"/>
            </a:endParaRPr>
          </a:p>
        </p:txBody>
      </p:sp>
      <p:pic>
        <p:nvPicPr>
          <p:cNvPr id="130051" name="Picture 3" descr="roll in shower">
            <a:extLst>
              <a:ext uri="{FF2B5EF4-FFF2-40B4-BE49-F238E27FC236}">
                <a16:creationId xmlns:a16="http://schemas.microsoft.com/office/drawing/2014/main" id="{0AA534AD-84F0-6B6D-E144-5450F183E4C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6250" y="762000"/>
            <a:ext cx="5651500" cy="425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
            <a:extLst>
              <a:ext uri="{FF2B5EF4-FFF2-40B4-BE49-F238E27FC236}">
                <a16:creationId xmlns:a16="http://schemas.microsoft.com/office/drawing/2014/main" id="{9510E95E-FCE7-B503-1B3A-5CC45759C8A7}"/>
              </a:ext>
            </a:extLst>
          </p:cNvPr>
          <p:cNvSpPr>
            <a:spLocks noGrp="1"/>
          </p:cNvSpPr>
          <p:nvPr>
            <p:ph type="title"/>
          </p:nvPr>
        </p:nvSpPr>
        <p:spPr>
          <a:xfrm>
            <a:off x="457200" y="0"/>
            <a:ext cx="8229600" cy="1143000"/>
          </a:xfrm>
        </p:spPr>
        <p:txBody>
          <a:bodyPr/>
          <a:lstStyle/>
          <a:p>
            <a:r>
              <a:rPr lang="en-US" altLang="en-US" sz="3600" b="1">
                <a:solidFill>
                  <a:schemeClr val="bg1"/>
                </a:solidFill>
                <a:latin typeface="Arial" panose="020B0604020202020204" pitchFamily="34" charset="0"/>
                <a:ea typeface="ＭＳ Ｐゴシック" panose="020B0600070205080204" pitchFamily="34" charset="-128"/>
              </a:rPr>
              <a:t>Grab Bars (609)</a:t>
            </a:r>
            <a:endParaRPr lang="en-US" altLang="en-US" sz="3600">
              <a:ea typeface="ＭＳ Ｐゴシック" panose="020B0600070205080204" pitchFamily="34" charset="-128"/>
            </a:endParaRPr>
          </a:p>
        </p:txBody>
      </p:sp>
      <p:sp>
        <p:nvSpPr>
          <p:cNvPr id="131075" name="Content Placeholder 2">
            <a:extLst>
              <a:ext uri="{FF2B5EF4-FFF2-40B4-BE49-F238E27FC236}">
                <a16:creationId xmlns:a16="http://schemas.microsoft.com/office/drawing/2014/main" id="{400E46BE-10C8-4607-DE6B-B9B992713F89}"/>
              </a:ext>
            </a:extLst>
          </p:cNvPr>
          <p:cNvSpPr>
            <a:spLocks noGrp="1"/>
          </p:cNvSpPr>
          <p:nvPr>
            <p:ph idx="1"/>
          </p:nvPr>
        </p:nvSpPr>
        <p:spPr/>
        <p:txBody>
          <a:bodyPr/>
          <a:lstStyle/>
          <a:p>
            <a:r>
              <a:rPr lang="en-US" altLang="en-US" b="1">
                <a:latin typeface="Arial" panose="020B0604020202020204" pitchFamily="34" charset="0"/>
                <a:ea typeface="Times New Roman" panose="02020603050405020304" pitchFamily="18" charset="0"/>
                <a:cs typeface="Arial" panose="020B0604020202020204" pitchFamily="34" charset="0"/>
              </a:rPr>
              <a:t>wider diameter – 2” max.  (instead of 1 ½”)</a:t>
            </a:r>
          </a:p>
          <a:p>
            <a:r>
              <a:rPr lang="en-US" altLang="en-US" b="1">
                <a:latin typeface="Arial" panose="020B0604020202020204" pitchFamily="34" charset="0"/>
                <a:ea typeface="Times New Roman" panose="02020603050405020304" pitchFamily="18" charset="0"/>
                <a:cs typeface="Arial" panose="020B0604020202020204" pitchFamily="34" charset="0"/>
              </a:rPr>
              <a:t>circular and non-circular cross sections </a:t>
            </a:r>
          </a:p>
          <a:p>
            <a:r>
              <a:rPr lang="en-US" altLang="en-US" b="1">
                <a:latin typeface="Arial" panose="020B0604020202020204" pitchFamily="34" charset="0"/>
                <a:ea typeface="Times New Roman" panose="02020603050405020304" pitchFamily="18" charset="0"/>
                <a:cs typeface="Arial" panose="020B0604020202020204" pitchFamily="34" charset="0"/>
              </a:rPr>
              <a:t>(4” – 4.8” perimeter dimension; 2 ” max. cross section dimension)</a:t>
            </a:r>
          </a:p>
          <a:p>
            <a:endParaRPr lang="en-US" altLang="en-US">
              <a:ea typeface="Times New Roman" panose="02020603050405020304" pitchFamily="18" charset="0"/>
              <a:cs typeface="Arial" panose="020B0604020202020204" pitchFamily="34" charset="0"/>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a:extLst>
              <a:ext uri="{FF2B5EF4-FFF2-40B4-BE49-F238E27FC236}">
                <a16:creationId xmlns:a16="http://schemas.microsoft.com/office/drawing/2014/main" id="{4D6CB2D5-B77C-1796-62CC-406071070518}"/>
              </a:ext>
            </a:extLst>
          </p:cNvPr>
          <p:cNvSpPr>
            <a:spLocks noGrp="1"/>
          </p:cNvSpPr>
          <p:nvPr>
            <p:ph type="title"/>
          </p:nvPr>
        </p:nvSpPr>
        <p:spPr>
          <a:xfrm>
            <a:off x="457200" y="0"/>
            <a:ext cx="8229600" cy="1143000"/>
          </a:xfrm>
        </p:spPr>
        <p:txBody>
          <a:bodyPr/>
          <a:lstStyle/>
          <a:p>
            <a:br>
              <a:rPr lang="en-US" altLang="en-US" sz="3600" b="1">
                <a:solidFill>
                  <a:schemeClr val="bg1"/>
                </a:solidFill>
                <a:latin typeface="Arial" panose="020B0604020202020204" pitchFamily="34" charset="0"/>
                <a:ea typeface="ＭＳ Ｐゴシック" panose="020B0600070205080204" pitchFamily="34" charset="-128"/>
              </a:rPr>
            </a:br>
            <a:r>
              <a:rPr lang="en-US" altLang="en-US" sz="3600" b="1">
                <a:solidFill>
                  <a:schemeClr val="bg1"/>
                </a:solidFill>
                <a:latin typeface="Arial" panose="020B0604020202020204" pitchFamily="34" charset="0"/>
                <a:ea typeface="ＭＳ Ｐゴシック" panose="020B0600070205080204" pitchFamily="34" charset="-128"/>
              </a:rPr>
              <a:t>Grab Bars (609) </a:t>
            </a:r>
            <a:br>
              <a:rPr lang="en-US" altLang="en-US" b="1">
                <a:solidFill>
                  <a:srgbClr val="003399"/>
                </a:solidFill>
                <a:latin typeface="Arial" panose="020B0604020202020204" pitchFamily="34" charset="0"/>
                <a:ea typeface="ＭＳ Ｐゴシック" panose="020B0600070205080204" pitchFamily="34" charset="-128"/>
              </a:rPr>
            </a:br>
            <a:endParaRPr lang="en-US" altLang="en-US">
              <a:ea typeface="ＭＳ Ｐゴシック" panose="020B0600070205080204" pitchFamily="34" charset="-128"/>
            </a:endParaRPr>
          </a:p>
        </p:txBody>
      </p:sp>
      <p:pic>
        <p:nvPicPr>
          <p:cNvPr id="132099" name="Picture 13" descr="no circular Grab Bar Perimeter">
            <a:extLst>
              <a:ext uri="{FF2B5EF4-FFF2-40B4-BE49-F238E27FC236}">
                <a16:creationId xmlns:a16="http://schemas.microsoft.com/office/drawing/2014/main" id="{9F86A55E-76B0-42A3-1E3F-2EFEAB9C084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1720" b="17960"/>
          <a:stretch>
            <a:fillRect/>
          </a:stretch>
        </p:blipFill>
        <p:spPr>
          <a:xfrm>
            <a:off x="549275" y="1357313"/>
            <a:ext cx="8045450" cy="4525962"/>
          </a:xfrm>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Title 1">
            <a:extLst>
              <a:ext uri="{FF2B5EF4-FFF2-40B4-BE49-F238E27FC236}">
                <a16:creationId xmlns:a16="http://schemas.microsoft.com/office/drawing/2014/main" id="{ECE1F080-40F4-9042-2C2D-FF2FC241BF7F}"/>
              </a:ext>
            </a:extLst>
          </p:cNvPr>
          <p:cNvSpPr>
            <a:spLocks noGrp="1"/>
          </p:cNvSpPr>
          <p:nvPr>
            <p:ph type="title"/>
          </p:nvPr>
        </p:nvSpPr>
        <p:spPr>
          <a:xfrm>
            <a:off x="457200" y="0"/>
            <a:ext cx="8229600" cy="1143000"/>
          </a:xfrm>
        </p:spPr>
        <p:txBody>
          <a:bodyPr/>
          <a:lstStyle/>
          <a:p>
            <a:br>
              <a:rPr lang="en-US" altLang="en-US" b="1" dirty="0">
                <a:solidFill>
                  <a:srgbClr val="003399"/>
                </a:solidFill>
                <a:latin typeface="Arial" panose="020B0604020202020204" pitchFamily="34" charset="0"/>
                <a:ea typeface="ＭＳ Ｐゴシック" panose="020B0600070205080204" pitchFamily="34" charset="-128"/>
              </a:rPr>
            </a:br>
            <a:r>
              <a:rPr lang="en-US" altLang="en-US" sz="3600" b="1" dirty="0">
                <a:solidFill>
                  <a:schemeClr val="bg1"/>
                </a:solidFill>
                <a:latin typeface="Arial" panose="020B0604020202020204" pitchFamily="34" charset="0"/>
                <a:ea typeface="ＭＳ Ｐゴシック" panose="020B0600070205080204" pitchFamily="34" charset="-128"/>
              </a:rPr>
              <a:t>Grab Bars (609)  </a:t>
            </a:r>
            <a:br>
              <a:rPr lang="en-US" altLang="en-US" b="1" dirty="0">
                <a:solidFill>
                  <a:srgbClr val="003399"/>
                </a:solidFill>
                <a:latin typeface="Arial" panose="020B0604020202020204" pitchFamily="34" charset="0"/>
                <a:ea typeface="ＭＳ Ｐゴシック" panose="020B0600070205080204" pitchFamily="34" charset="-128"/>
              </a:rPr>
            </a:br>
            <a:endParaRPr lang="en-US" altLang="en-US" dirty="0">
              <a:ea typeface="ＭＳ Ｐゴシック" panose="020B0600070205080204" pitchFamily="34" charset="-128"/>
            </a:endParaRPr>
          </a:p>
        </p:txBody>
      </p:sp>
      <p:sp>
        <p:nvSpPr>
          <p:cNvPr id="133124" name="Content Placeholder 2">
            <a:extLst>
              <a:ext uri="{FF2B5EF4-FFF2-40B4-BE49-F238E27FC236}">
                <a16:creationId xmlns:a16="http://schemas.microsoft.com/office/drawing/2014/main" id="{E42F9DE5-C002-7090-4FD9-1A60F601807E}"/>
              </a:ext>
            </a:extLst>
          </p:cNvPr>
          <p:cNvSpPr>
            <a:spLocks noGrp="1"/>
          </p:cNvSpPr>
          <p:nvPr>
            <p:ph idx="1"/>
          </p:nvPr>
        </p:nvSpPr>
        <p:spPr/>
        <p:txBody>
          <a:bodyPr/>
          <a:lstStyle/>
          <a:p>
            <a:pPr>
              <a:buFontTx/>
              <a:buNone/>
            </a:pPr>
            <a:r>
              <a:rPr lang="en-US" altLang="en-US" b="1">
                <a:latin typeface="Arial" panose="020B0604020202020204" pitchFamily="34" charset="0"/>
                <a:ea typeface="Times New Roman" panose="02020603050405020304" pitchFamily="18" charset="0"/>
                <a:cs typeface="Arial" panose="020B0604020202020204" pitchFamily="34" charset="0"/>
              </a:rPr>
              <a:t>12” min. clearance above</a:t>
            </a:r>
          </a:p>
          <a:p>
            <a:pPr>
              <a:buFontTx/>
              <a:buNone/>
            </a:pPr>
            <a:r>
              <a:rPr lang="en-US" altLang="en-US" b="1">
                <a:latin typeface="Arial" panose="020B0604020202020204" pitchFamily="34" charset="0"/>
                <a:ea typeface="Times New Roman" panose="02020603050405020304" pitchFamily="18" charset="0"/>
                <a:cs typeface="Arial" panose="020B0604020202020204" pitchFamily="34" charset="0"/>
              </a:rPr>
              <a:t>1 ½” min. below</a:t>
            </a:r>
          </a:p>
          <a:p>
            <a:endParaRPr lang="en-US" altLang="en-US">
              <a:ea typeface="Times New Roman" panose="02020603050405020304" pitchFamily="18" charset="0"/>
              <a:cs typeface="Arial" panose="020B0604020202020204" pitchFamily="34" charset="0"/>
            </a:endParaRPr>
          </a:p>
        </p:txBody>
      </p:sp>
      <p:pic>
        <p:nvPicPr>
          <p:cNvPr id="133122" name="Picture 4" descr="GB-Projecting and 12 inch clearance above">
            <a:extLst>
              <a:ext uri="{FF2B5EF4-FFF2-40B4-BE49-F238E27FC236}">
                <a16:creationId xmlns:a16="http://schemas.microsoft.com/office/drawing/2014/main" id="{4212B19F-642A-4884-2FF7-D5F7498D00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977" r="41652" b="18140"/>
          <a:stretch>
            <a:fillRect/>
          </a:stretch>
        </p:blipFill>
        <p:spPr bwMode="auto">
          <a:xfrm>
            <a:off x="3827463" y="1273175"/>
            <a:ext cx="4487862" cy="485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1">
            <a:extLst>
              <a:ext uri="{FF2B5EF4-FFF2-40B4-BE49-F238E27FC236}">
                <a16:creationId xmlns:a16="http://schemas.microsoft.com/office/drawing/2014/main" id="{E2AA47B2-203C-1C04-B187-F168CAE544C0}"/>
              </a:ext>
            </a:extLst>
          </p:cNvPr>
          <p:cNvSpPr>
            <a:spLocks noGrp="1"/>
          </p:cNvSpPr>
          <p:nvPr>
            <p:ph type="title"/>
          </p:nvPr>
        </p:nvSpPr>
        <p:spPr/>
        <p:txBody>
          <a:bodyPr/>
          <a:lstStyle/>
          <a:p>
            <a:r>
              <a:rPr lang="en-US" altLang="en-US">
                <a:solidFill>
                  <a:schemeClr val="bg1"/>
                </a:solidFill>
                <a:ea typeface="ＭＳ Ｐゴシック" panose="020B0600070205080204" pitchFamily="34" charset="-128"/>
              </a:rPr>
              <a:t>Grab Bars</a:t>
            </a:r>
          </a:p>
        </p:txBody>
      </p:sp>
      <p:sp>
        <p:nvSpPr>
          <p:cNvPr id="134147" name="Content Placeholder 2">
            <a:extLst>
              <a:ext uri="{FF2B5EF4-FFF2-40B4-BE49-F238E27FC236}">
                <a16:creationId xmlns:a16="http://schemas.microsoft.com/office/drawing/2014/main" id="{35B09DB5-A0BA-16ED-F89D-3CCB847BF1ED}"/>
              </a:ext>
            </a:extLst>
          </p:cNvPr>
          <p:cNvSpPr>
            <a:spLocks noGrp="1"/>
          </p:cNvSpPr>
          <p:nvPr>
            <p:ph idx="1"/>
          </p:nvPr>
        </p:nvSpPr>
        <p:spPr/>
        <p:txBody>
          <a:bodyPr/>
          <a:lstStyle/>
          <a:p>
            <a:r>
              <a:rPr lang="en-US" altLang="en-US" b="1">
                <a:ea typeface="ＭＳ Ｐゴシック" panose="020B0600070205080204" pitchFamily="34" charset="-128"/>
              </a:rPr>
              <a:t>609.4 Position of Grab Bars.</a:t>
            </a:r>
            <a:r>
              <a:rPr lang="en-US" altLang="en-US">
                <a:ea typeface="ＭＳ Ｐゴシック" panose="020B0600070205080204" pitchFamily="34" charset="-128"/>
              </a:rPr>
              <a:t> Grab bars shall be installed in a horizontal position, 33 inches (840 mm) minimum and 36 inches (915 mm) maximum above the finish floor measured to the top of the gripping surface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877274AC-D8DA-FB01-2B01-49D39A5A134D}"/>
              </a:ext>
            </a:extLst>
          </p:cNvPr>
          <p:cNvSpPr>
            <a:spLocks noGrp="1"/>
          </p:cNvSpPr>
          <p:nvPr>
            <p:ph type="title"/>
          </p:nvPr>
        </p:nvSpPr>
        <p:spPr>
          <a:xfrm>
            <a:off x="457200" y="0"/>
            <a:ext cx="8229600" cy="1143000"/>
          </a:xfrm>
        </p:spPr>
        <p:txBody>
          <a:bodyPr/>
          <a:lstStyle/>
          <a:p>
            <a:r>
              <a:rPr lang="en-US" altLang="en-US" sz="3600" b="1">
                <a:solidFill>
                  <a:schemeClr val="bg1"/>
                </a:solidFill>
                <a:latin typeface="Arial" panose="020B0604020202020204" pitchFamily="34" charset="0"/>
                <a:ea typeface="ＭＳ Ｐゴシック" panose="020B0600070205080204" pitchFamily="34" charset="-128"/>
              </a:rPr>
              <a:t>ADAAG Supplements</a:t>
            </a:r>
            <a:endParaRPr lang="en-US" altLang="en-US" sz="3600">
              <a:solidFill>
                <a:schemeClr val="bg1"/>
              </a:solidFill>
              <a:ea typeface="ＭＳ Ｐゴシック" panose="020B0600070205080204" pitchFamily="34" charset="-128"/>
            </a:endParaRPr>
          </a:p>
        </p:txBody>
      </p:sp>
      <p:sp>
        <p:nvSpPr>
          <p:cNvPr id="22531" name="Content Placeholder 2">
            <a:extLst>
              <a:ext uri="{FF2B5EF4-FFF2-40B4-BE49-F238E27FC236}">
                <a16:creationId xmlns:a16="http://schemas.microsoft.com/office/drawing/2014/main" id="{D84BA1F7-899A-B2FC-179F-0A6E4A771980}"/>
              </a:ext>
            </a:extLst>
          </p:cNvPr>
          <p:cNvSpPr>
            <a:spLocks noGrp="1"/>
          </p:cNvSpPr>
          <p:nvPr>
            <p:ph idx="1"/>
          </p:nvPr>
        </p:nvSpPr>
        <p:spPr/>
        <p:txBody>
          <a:bodyPr/>
          <a:lstStyle/>
          <a:p>
            <a:pPr>
              <a:buFontTx/>
              <a:buNone/>
            </a:pPr>
            <a:r>
              <a:rPr lang="en-US" altLang="en-US" sz="3000" b="1">
                <a:latin typeface="Arial" panose="020B0604020202020204" pitchFamily="34" charset="0"/>
                <a:ea typeface="ＭＳ Ｐゴシック" panose="020B0600070205080204" pitchFamily="34" charset="-128"/>
              </a:rPr>
              <a:t>Previous supplements included:</a:t>
            </a:r>
          </a:p>
          <a:p>
            <a:r>
              <a:rPr lang="en-US" altLang="en-US" sz="3000" b="1">
                <a:latin typeface="Arial" panose="020B0604020202020204" pitchFamily="34" charset="0"/>
                <a:ea typeface="ＭＳ Ｐゴシック" panose="020B0600070205080204" pitchFamily="34" charset="-128"/>
              </a:rPr>
              <a:t>State &amp; Local Gov’t Facilities (1998)</a:t>
            </a:r>
          </a:p>
          <a:p>
            <a:r>
              <a:rPr lang="en-US" altLang="en-US" sz="3000" b="1">
                <a:latin typeface="Arial" panose="020B0604020202020204" pitchFamily="34" charset="0"/>
                <a:ea typeface="ＭＳ Ｐゴシック" panose="020B0600070205080204" pitchFamily="34" charset="-128"/>
              </a:rPr>
              <a:t>Children’s Environments (1998) </a:t>
            </a:r>
          </a:p>
          <a:p>
            <a:r>
              <a:rPr lang="en-US" altLang="en-US" sz="3000" b="1">
                <a:latin typeface="Arial" panose="020B0604020202020204" pitchFamily="34" charset="0"/>
                <a:ea typeface="ＭＳ Ｐゴシック" panose="020B0600070205080204" pitchFamily="34" charset="-128"/>
              </a:rPr>
              <a:t>Play Areas (2000)</a:t>
            </a:r>
          </a:p>
          <a:p>
            <a:r>
              <a:rPr lang="en-US" altLang="en-US" sz="3000" b="1">
                <a:latin typeface="Arial" panose="020B0604020202020204" pitchFamily="34" charset="0"/>
                <a:ea typeface="ＭＳ Ｐゴシック" panose="020B0600070205080204" pitchFamily="34" charset="-128"/>
              </a:rPr>
              <a:t>Recreation Facilities (2002)</a:t>
            </a:r>
          </a:p>
          <a:p>
            <a:endParaRPr lang="en-US" altLang="en-US">
              <a:ea typeface="ＭＳ Ｐゴシック" panose="020B0600070205080204" pitchFamily="34" charset="-128"/>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1">
            <a:extLst>
              <a:ext uri="{FF2B5EF4-FFF2-40B4-BE49-F238E27FC236}">
                <a16:creationId xmlns:a16="http://schemas.microsoft.com/office/drawing/2014/main" id="{D211914B-02C5-77EB-D672-AB865CF3E623}"/>
              </a:ext>
            </a:extLst>
          </p:cNvPr>
          <p:cNvSpPr>
            <a:spLocks noGrp="1"/>
          </p:cNvSpPr>
          <p:nvPr>
            <p:ph type="title"/>
          </p:nvPr>
        </p:nvSpPr>
        <p:spPr>
          <a:xfrm>
            <a:off x="457200" y="0"/>
            <a:ext cx="8229600" cy="1143000"/>
          </a:xfrm>
        </p:spPr>
        <p:txBody>
          <a:bodyPr/>
          <a:lstStyle/>
          <a:p>
            <a:r>
              <a:rPr lang="en-US" altLang="en-US" sz="3600" b="1">
                <a:solidFill>
                  <a:schemeClr val="bg1"/>
                </a:solidFill>
                <a:latin typeface="Arial" panose="020B0604020202020204" pitchFamily="34" charset="0"/>
                <a:ea typeface="ＭＳ Ｐゴシック" panose="020B0600070205080204" pitchFamily="34" charset="-128"/>
              </a:rPr>
              <a:t>Saunas &amp; Steam Rooms (612) </a:t>
            </a:r>
            <a:endParaRPr lang="en-US" altLang="en-US" sz="3600">
              <a:ea typeface="ＭＳ Ｐゴシック" panose="020B0600070205080204" pitchFamily="34" charset="-128"/>
            </a:endParaRPr>
          </a:p>
        </p:txBody>
      </p:sp>
      <p:sp>
        <p:nvSpPr>
          <p:cNvPr id="135171" name="Content Placeholder 2">
            <a:extLst>
              <a:ext uri="{FF2B5EF4-FFF2-40B4-BE49-F238E27FC236}">
                <a16:creationId xmlns:a16="http://schemas.microsoft.com/office/drawing/2014/main" id="{FD11AE94-8594-9CEC-B538-9EF51353790A}"/>
              </a:ext>
            </a:extLst>
          </p:cNvPr>
          <p:cNvSpPr>
            <a:spLocks noGrp="1"/>
          </p:cNvSpPr>
          <p:nvPr>
            <p:ph idx="1"/>
          </p:nvPr>
        </p:nvSpPr>
        <p:spPr>
          <a:xfrm>
            <a:off x="457200" y="1414463"/>
            <a:ext cx="8229600" cy="4525962"/>
          </a:xfrm>
        </p:spPr>
        <p:txBody>
          <a:bodyPr/>
          <a:lstStyle/>
          <a:p>
            <a:pPr>
              <a:lnSpc>
                <a:spcPct val="90000"/>
              </a:lnSpc>
              <a:buFontTx/>
              <a:buNone/>
            </a:pPr>
            <a:endParaRPr lang="en-US" altLang="en-US" b="1">
              <a:latin typeface="Arial" panose="020B0604020202020204" pitchFamily="34" charset="0"/>
              <a:ea typeface="ＭＳ Ｐゴシック" panose="020B0600070205080204" pitchFamily="34" charset="-128"/>
            </a:endParaRPr>
          </a:p>
          <a:p>
            <a:pPr>
              <a:lnSpc>
                <a:spcPct val="90000"/>
              </a:lnSpc>
              <a:buFontTx/>
              <a:buNone/>
            </a:pPr>
            <a:r>
              <a:rPr lang="en-US" altLang="en-US" b="1">
                <a:latin typeface="Arial" panose="020B0604020202020204" pitchFamily="34" charset="0"/>
                <a:ea typeface="ＭＳ Ｐゴシック" panose="020B0600070205080204" pitchFamily="34" charset="-128"/>
              </a:rPr>
              <a:t>from supplement on recreation facilities </a:t>
            </a:r>
          </a:p>
          <a:p>
            <a:pPr>
              <a:lnSpc>
                <a:spcPct val="90000"/>
              </a:lnSpc>
              <a:buFontTx/>
              <a:buNone/>
            </a:pPr>
            <a:endParaRPr lang="en-US" altLang="en-US" b="1">
              <a:latin typeface="Arial" panose="020B0604020202020204" pitchFamily="34" charset="0"/>
              <a:ea typeface="ＭＳ Ｐゴシック" panose="020B0600070205080204" pitchFamily="34" charset="-128"/>
            </a:endParaRPr>
          </a:p>
          <a:p>
            <a:pPr>
              <a:lnSpc>
                <a:spcPct val="90000"/>
              </a:lnSpc>
            </a:pPr>
            <a:r>
              <a:rPr lang="en-US" altLang="en-US" b="1">
                <a:latin typeface="Arial" panose="020B0604020202020204" pitchFamily="34" charset="0"/>
                <a:ea typeface="ＭＳ Ｐゴシック" panose="020B0600070205080204" pitchFamily="34" charset="-128"/>
              </a:rPr>
              <a:t>bench</a:t>
            </a:r>
          </a:p>
          <a:p>
            <a:pPr>
              <a:lnSpc>
                <a:spcPct val="90000"/>
              </a:lnSpc>
            </a:pPr>
            <a:r>
              <a:rPr lang="en-US" altLang="en-US" b="1">
                <a:latin typeface="Arial" panose="020B0604020202020204" pitchFamily="34" charset="0"/>
                <a:ea typeface="ＭＳ Ｐゴシック" panose="020B0600070205080204" pitchFamily="34" charset="-128"/>
              </a:rPr>
              <a:t>turning space</a:t>
            </a:r>
          </a:p>
          <a:p>
            <a:endParaRPr lang="en-US" altLang="en-US">
              <a:ea typeface="ＭＳ Ｐゴシック" panose="020B0600070205080204" pitchFamily="34" charset="-128"/>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1">
            <a:extLst>
              <a:ext uri="{FF2B5EF4-FFF2-40B4-BE49-F238E27FC236}">
                <a16:creationId xmlns:a16="http://schemas.microsoft.com/office/drawing/2014/main" id="{CFB25A28-097F-894F-92D5-050DBEF514A6}"/>
              </a:ext>
            </a:extLst>
          </p:cNvPr>
          <p:cNvSpPr>
            <a:spLocks noGrp="1"/>
          </p:cNvSpPr>
          <p:nvPr>
            <p:ph type="title"/>
          </p:nvPr>
        </p:nvSpPr>
        <p:spPr>
          <a:xfrm>
            <a:off x="457200" y="0"/>
            <a:ext cx="8229600" cy="1143000"/>
          </a:xfrm>
        </p:spPr>
        <p:txBody>
          <a:bodyPr/>
          <a:lstStyle/>
          <a:p>
            <a:r>
              <a:rPr lang="en-US" altLang="en-US" sz="3600" b="1">
                <a:solidFill>
                  <a:schemeClr val="bg1"/>
                </a:solidFill>
                <a:latin typeface="Arial" panose="020B0604020202020204" pitchFamily="34" charset="0"/>
                <a:ea typeface="Times New Roman" panose="02020603050405020304" pitchFamily="18" charset="0"/>
                <a:cs typeface="Arial" panose="020B0604020202020204" pitchFamily="34" charset="0"/>
              </a:rPr>
              <a:t>Communication Elements &amp; Features (Chapter 7)</a:t>
            </a:r>
            <a:endParaRPr lang="en-US" altLang="en-US" sz="3600">
              <a:solidFill>
                <a:schemeClr val="bg1"/>
              </a:solidFill>
              <a:ea typeface="Times New Roman" panose="02020603050405020304" pitchFamily="18" charset="0"/>
              <a:cs typeface="Arial" panose="020B0604020202020204" pitchFamily="34" charset="0"/>
            </a:endParaRPr>
          </a:p>
        </p:txBody>
      </p:sp>
      <p:sp>
        <p:nvSpPr>
          <p:cNvPr id="136195" name="Content Placeholder 2">
            <a:extLst>
              <a:ext uri="{FF2B5EF4-FFF2-40B4-BE49-F238E27FC236}">
                <a16:creationId xmlns:a16="http://schemas.microsoft.com/office/drawing/2014/main" id="{4A61E8AE-0AFC-6D87-C71C-351E819F8C55}"/>
              </a:ext>
            </a:extLst>
          </p:cNvPr>
          <p:cNvSpPr>
            <a:spLocks noGrp="1"/>
          </p:cNvSpPr>
          <p:nvPr>
            <p:ph idx="1"/>
          </p:nvPr>
        </p:nvSpPr>
        <p:spPr/>
        <p:txBody>
          <a:bodyPr/>
          <a:lstStyle/>
          <a:p>
            <a:pPr>
              <a:lnSpc>
                <a:spcPct val="90000"/>
              </a:lnSpc>
            </a:pPr>
            <a:r>
              <a:rPr lang="en-US" altLang="en-US" b="1">
                <a:latin typeface="Arial" panose="020B0604020202020204" pitchFamily="34" charset="0"/>
                <a:ea typeface="Times New Roman" panose="02020603050405020304" pitchFamily="18" charset="0"/>
                <a:cs typeface="Arial" panose="020B0604020202020204" pitchFamily="34" charset="0"/>
              </a:rPr>
              <a:t>Fire Alarm Systems</a:t>
            </a:r>
          </a:p>
          <a:p>
            <a:pPr>
              <a:lnSpc>
                <a:spcPct val="90000"/>
              </a:lnSpc>
            </a:pPr>
            <a:r>
              <a:rPr lang="en-US" altLang="en-US" b="1">
                <a:latin typeface="Arial" panose="020B0604020202020204" pitchFamily="34" charset="0"/>
                <a:ea typeface="Times New Roman" panose="02020603050405020304" pitchFamily="18" charset="0"/>
                <a:cs typeface="Arial" panose="020B0604020202020204" pitchFamily="34" charset="0"/>
              </a:rPr>
              <a:t>Signs </a:t>
            </a:r>
          </a:p>
          <a:p>
            <a:pPr>
              <a:lnSpc>
                <a:spcPct val="90000"/>
              </a:lnSpc>
            </a:pPr>
            <a:r>
              <a:rPr lang="en-US" altLang="en-US" b="1">
                <a:latin typeface="Arial" panose="020B0604020202020204" pitchFamily="34" charset="0"/>
                <a:ea typeface="Times New Roman" panose="02020603050405020304" pitchFamily="18" charset="0"/>
                <a:cs typeface="Arial" panose="020B0604020202020204" pitchFamily="34" charset="0"/>
              </a:rPr>
              <a:t>Telephones</a:t>
            </a:r>
          </a:p>
          <a:p>
            <a:pPr>
              <a:lnSpc>
                <a:spcPct val="90000"/>
              </a:lnSpc>
            </a:pPr>
            <a:r>
              <a:rPr lang="en-US" altLang="en-US" b="1">
                <a:latin typeface="Arial" panose="020B0604020202020204" pitchFamily="34" charset="0"/>
                <a:ea typeface="Times New Roman" panose="02020603050405020304" pitchFamily="18" charset="0"/>
                <a:cs typeface="Arial" panose="020B0604020202020204" pitchFamily="34" charset="0"/>
              </a:rPr>
              <a:t>Detectable Warnings</a:t>
            </a:r>
          </a:p>
          <a:p>
            <a:pPr>
              <a:lnSpc>
                <a:spcPct val="90000"/>
              </a:lnSpc>
            </a:pPr>
            <a:r>
              <a:rPr lang="en-US" altLang="en-US" b="1">
                <a:latin typeface="Arial" panose="020B0604020202020204" pitchFamily="34" charset="0"/>
                <a:ea typeface="Times New Roman" panose="02020603050405020304" pitchFamily="18" charset="0"/>
                <a:cs typeface="Arial" panose="020B0604020202020204" pitchFamily="34" charset="0"/>
              </a:rPr>
              <a:t>Assistive Listening Systems</a:t>
            </a:r>
          </a:p>
          <a:p>
            <a:pPr>
              <a:lnSpc>
                <a:spcPct val="90000"/>
              </a:lnSpc>
            </a:pPr>
            <a:r>
              <a:rPr lang="en-US" altLang="en-US" b="1">
                <a:latin typeface="Arial" panose="020B0604020202020204" pitchFamily="34" charset="0"/>
                <a:ea typeface="Times New Roman" panose="02020603050405020304" pitchFamily="18" charset="0"/>
                <a:cs typeface="Arial" panose="020B0604020202020204" pitchFamily="34" charset="0"/>
              </a:rPr>
              <a:t>ATMs &amp; Fare Machines</a:t>
            </a:r>
          </a:p>
          <a:p>
            <a:pPr>
              <a:lnSpc>
                <a:spcPct val="90000"/>
              </a:lnSpc>
            </a:pPr>
            <a:r>
              <a:rPr lang="en-US" altLang="en-US" b="1">
                <a:latin typeface="Arial" panose="020B0604020202020204" pitchFamily="34" charset="0"/>
                <a:ea typeface="Times New Roman" panose="02020603050405020304" pitchFamily="18" charset="0"/>
                <a:cs typeface="Arial" panose="020B0604020202020204" pitchFamily="34" charset="0"/>
              </a:rPr>
              <a:t>Two-Way Communication Systems</a:t>
            </a:r>
          </a:p>
          <a:p>
            <a:endParaRPr lang="en-US" altLang="en-US">
              <a:ea typeface="Times New Roman" panose="02020603050405020304" pitchFamily="18" charset="0"/>
              <a:cs typeface="Arial" panose="020B0604020202020204" pitchFamily="34" charset="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a:extLst>
              <a:ext uri="{FF2B5EF4-FFF2-40B4-BE49-F238E27FC236}">
                <a16:creationId xmlns:a16="http://schemas.microsoft.com/office/drawing/2014/main" id="{41663FC9-C3FE-76B2-1971-167585417450}"/>
              </a:ext>
            </a:extLst>
          </p:cNvPr>
          <p:cNvSpPr>
            <a:spLocks noGrp="1"/>
          </p:cNvSpPr>
          <p:nvPr>
            <p:ph type="title"/>
          </p:nvPr>
        </p:nvSpPr>
        <p:spPr>
          <a:xfrm>
            <a:off x="457200" y="0"/>
            <a:ext cx="8229600" cy="1143000"/>
          </a:xfrm>
        </p:spPr>
        <p:txBody>
          <a:bodyPr/>
          <a:lstStyle/>
          <a:p>
            <a:r>
              <a:rPr lang="en-US" altLang="en-US" sz="3600" b="1">
                <a:solidFill>
                  <a:schemeClr val="bg1"/>
                </a:solidFill>
                <a:latin typeface="Arial" panose="020B0604020202020204" pitchFamily="34" charset="0"/>
                <a:ea typeface="Times New Roman" panose="02020603050405020304" pitchFamily="18" charset="0"/>
                <a:cs typeface="Arial" panose="020B0604020202020204" pitchFamily="34" charset="0"/>
              </a:rPr>
              <a:t>Fire Alarm Systems (215)</a:t>
            </a:r>
            <a:endParaRPr lang="en-US" altLang="en-US" sz="3600">
              <a:solidFill>
                <a:schemeClr val="bg1"/>
              </a:solidFill>
              <a:ea typeface="Times New Roman" panose="02020603050405020304" pitchFamily="18" charset="0"/>
              <a:cs typeface="Arial" panose="020B0604020202020204" pitchFamily="34" charset="0"/>
            </a:endParaRPr>
          </a:p>
        </p:txBody>
      </p:sp>
      <p:sp>
        <p:nvSpPr>
          <p:cNvPr id="137219" name="Content Placeholder 2">
            <a:extLst>
              <a:ext uri="{FF2B5EF4-FFF2-40B4-BE49-F238E27FC236}">
                <a16:creationId xmlns:a16="http://schemas.microsoft.com/office/drawing/2014/main" id="{D2A9379F-E2DE-4347-FC56-CE8CB8A8C2DD}"/>
              </a:ext>
            </a:extLst>
          </p:cNvPr>
          <p:cNvSpPr>
            <a:spLocks noGrp="1"/>
          </p:cNvSpPr>
          <p:nvPr>
            <p:ph idx="1"/>
          </p:nvPr>
        </p:nvSpPr>
        <p:spPr/>
        <p:txBody>
          <a:bodyPr/>
          <a:lstStyle/>
          <a:p>
            <a:r>
              <a:rPr lang="en-US" altLang="en-US" b="1">
                <a:latin typeface="Arial" panose="020B0604020202020204" pitchFamily="34" charset="0"/>
                <a:ea typeface="Times New Roman" panose="02020603050405020304" pitchFamily="18" charset="0"/>
                <a:cs typeface="Arial" panose="020B0604020202020204" pitchFamily="34" charset="0"/>
              </a:rPr>
              <a:t>public and common use areas</a:t>
            </a:r>
          </a:p>
          <a:p>
            <a:r>
              <a:rPr lang="en-US" altLang="en-US" b="1">
                <a:latin typeface="Arial" panose="020B0604020202020204" pitchFamily="34" charset="0"/>
                <a:ea typeface="Times New Roman" panose="02020603050405020304" pitchFamily="18" charset="0"/>
                <a:cs typeface="Arial" panose="020B0604020202020204" pitchFamily="34" charset="0"/>
              </a:rPr>
              <a:t>employee work areas (wiring)</a:t>
            </a:r>
          </a:p>
          <a:p>
            <a:r>
              <a:rPr lang="en-US" altLang="en-US" b="1">
                <a:latin typeface="Arial" panose="020B0604020202020204" pitchFamily="34" charset="0"/>
                <a:ea typeface="Times New Roman" panose="02020603050405020304" pitchFamily="18" charset="0"/>
                <a:cs typeface="Arial" panose="020B0604020202020204" pitchFamily="34" charset="0"/>
              </a:rPr>
              <a:t>transient lodging</a:t>
            </a:r>
          </a:p>
          <a:p>
            <a:r>
              <a:rPr lang="en-US" altLang="en-US" b="1">
                <a:latin typeface="Arial" panose="020B0604020202020204" pitchFamily="34" charset="0"/>
                <a:ea typeface="Times New Roman" panose="02020603050405020304" pitchFamily="18" charset="0"/>
                <a:cs typeface="Arial" panose="020B0604020202020204" pitchFamily="34" charset="0"/>
              </a:rPr>
              <a:t>residential facilities </a:t>
            </a:r>
          </a:p>
          <a:p>
            <a:r>
              <a:rPr lang="en-US" altLang="en-US" b="1">
                <a:latin typeface="Arial" panose="020B0604020202020204" pitchFamily="34" charset="0"/>
                <a:ea typeface="Times New Roman" panose="02020603050405020304" pitchFamily="18" charset="0"/>
                <a:cs typeface="Arial" panose="020B0604020202020204" pitchFamily="34" charset="0"/>
              </a:rPr>
              <a:t>alterations:  compliance required where system upgraded or replaced or a new one is installed</a:t>
            </a:r>
          </a:p>
          <a:p>
            <a:endParaRPr lang="en-US" altLang="en-US">
              <a:ea typeface="Times New Roman" panose="02020603050405020304" pitchFamily="18" charset="0"/>
              <a:cs typeface="Arial" panose="020B0604020202020204" pitchFamily="34" charset="0"/>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
            <a:extLst>
              <a:ext uri="{FF2B5EF4-FFF2-40B4-BE49-F238E27FC236}">
                <a16:creationId xmlns:a16="http://schemas.microsoft.com/office/drawing/2014/main" id="{02991D1A-068E-49CF-1D22-47EAFAF47564}"/>
              </a:ext>
            </a:extLst>
          </p:cNvPr>
          <p:cNvSpPr>
            <a:spLocks noGrp="1"/>
          </p:cNvSpPr>
          <p:nvPr>
            <p:ph type="title"/>
          </p:nvPr>
        </p:nvSpPr>
        <p:spPr>
          <a:xfrm>
            <a:off x="457200" y="0"/>
            <a:ext cx="8229600" cy="1143000"/>
          </a:xfrm>
        </p:spPr>
        <p:txBody>
          <a:bodyPr/>
          <a:lstStyle/>
          <a:p>
            <a:r>
              <a:rPr lang="en-US" altLang="en-US" sz="3600" b="1">
                <a:solidFill>
                  <a:schemeClr val="bg1"/>
                </a:solidFill>
                <a:latin typeface="Arial" panose="020B0604020202020204" pitchFamily="34" charset="0"/>
                <a:ea typeface="ＭＳ Ｐゴシック" panose="020B0600070205080204" pitchFamily="34" charset="-128"/>
              </a:rPr>
              <a:t>Fire Alarm Systems (702) </a:t>
            </a:r>
            <a:endParaRPr lang="en-US" altLang="en-US" sz="3600">
              <a:ea typeface="ＭＳ Ｐゴシック" panose="020B0600070205080204" pitchFamily="34" charset="-128"/>
            </a:endParaRPr>
          </a:p>
        </p:txBody>
      </p:sp>
      <p:sp>
        <p:nvSpPr>
          <p:cNvPr id="138243" name="Content Placeholder 2">
            <a:extLst>
              <a:ext uri="{FF2B5EF4-FFF2-40B4-BE49-F238E27FC236}">
                <a16:creationId xmlns:a16="http://schemas.microsoft.com/office/drawing/2014/main" id="{3495DBEC-07DC-2DE3-4270-BED428533AD2}"/>
              </a:ext>
            </a:extLst>
          </p:cNvPr>
          <p:cNvSpPr>
            <a:spLocks noGrp="1"/>
          </p:cNvSpPr>
          <p:nvPr>
            <p:ph idx="1"/>
          </p:nvPr>
        </p:nvSpPr>
        <p:spPr>
          <a:xfrm>
            <a:off x="628650" y="1600200"/>
            <a:ext cx="8229600" cy="4525963"/>
          </a:xfrm>
        </p:spPr>
        <p:txBody>
          <a:bodyPr/>
          <a:lstStyle/>
          <a:p>
            <a:pPr>
              <a:buFontTx/>
              <a:buNone/>
            </a:pPr>
            <a:r>
              <a:rPr lang="en-US" altLang="en-US" b="1">
                <a:latin typeface="Arial" panose="020B0604020202020204" pitchFamily="34" charset="0"/>
                <a:ea typeface="Times New Roman" panose="02020603050405020304" pitchFamily="18" charset="0"/>
                <a:cs typeface="Arial" panose="020B0604020202020204" pitchFamily="34" charset="0"/>
              </a:rPr>
              <a:t>NFPA 72 </a:t>
            </a:r>
          </a:p>
          <a:p>
            <a:pPr>
              <a:buFontTx/>
              <a:buNone/>
            </a:pPr>
            <a:r>
              <a:rPr lang="en-US" altLang="en-US" b="1">
                <a:latin typeface="Arial" panose="020B0604020202020204" pitchFamily="34" charset="0"/>
                <a:ea typeface="Times New Roman" panose="02020603050405020304" pitchFamily="18" charset="0"/>
                <a:cs typeface="Arial" panose="020B0604020202020204" pitchFamily="34" charset="0"/>
              </a:rPr>
              <a:t>(1999 or 2002) </a:t>
            </a:r>
          </a:p>
          <a:p>
            <a:pPr>
              <a:buFontTx/>
              <a:buNone/>
            </a:pPr>
            <a:endParaRPr lang="en-US" altLang="en-US" b="1">
              <a:latin typeface="Arial" panose="020B0604020202020204" pitchFamily="34" charset="0"/>
              <a:ea typeface="Times New Roman" panose="02020603050405020304" pitchFamily="18" charset="0"/>
              <a:cs typeface="Arial" panose="020B0604020202020204" pitchFamily="34" charset="0"/>
            </a:endParaRPr>
          </a:p>
          <a:p>
            <a:pPr>
              <a:buFontTx/>
              <a:buNone/>
            </a:pPr>
            <a:r>
              <a:rPr lang="en-US" altLang="en-US" b="1">
                <a:latin typeface="Arial" panose="020B0604020202020204" pitchFamily="34" charset="0"/>
                <a:ea typeface="Times New Roman" panose="02020603050405020304" pitchFamily="18" charset="0"/>
                <a:cs typeface="Arial" panose="020B0604020202020204" pitchFamily="34" charset="0"/>
              </a:rPr>
              <a:t>guidelines require</a:t>
            </a:r>
          </a:p>
          <a:p>
            <a:pPr>
              <a:buFontTx/>
              <a:buNone/>
            </a:pPr>
            <a:r>
              <a:rPr lang="en-US" altLang="en-US" b="1">
                <a:latin typeface="Arial" panose="020B0604020202020204" pitchFamily="34" charset="0"/>
                <a:ea typeface="Times New Roman" panose="02020603050405020304" pitchFamily="18" charset="0"/>
                <a:cs typeface="Arial" panose="020B0604020202020204" pitchFamily="34" charset="0"/>
              </a:rPr>
              <a:t>110 dB max.</a:t>
            </a:r>
          </a:p>
          <a:p>
            <a:endParaRPr lang="en-US" altLang="en-US">
              <a:ea typeface="Times New Roman" panose="02020603050405020304" pitchFamily="18" charset="0"/>
              <a:cs typeface="Arial" panose="020B0604020202020204" pitchFamily="34" charset="0"/>
            </a:endParaRPr>
          </a:p>
        </p:txBody>
      </p:sp>
      <p:pic>
        <p:nvPicPr>
          <p:cNvPr id="138244" name="Picture 6" descr="nfpa72-cvr">
            <a:extLst>
              <a:ext uri="{FF2B5EF4-FFF2-40B4-BE49-F238E27FC236}">
                <a16:creationId xmlns:a16="http://schemas.microsoft.com/office/drawing/2014/main" id="{5D54FACE-FD17-7CB9-1E5D-EF95558413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77244">
            <a:off x="4889500" y="1535113"/>
            <a:ext cx="3236913" cy="4202112"/>
          </a:xfrm>
          <a:prstGeom prst="rect">
            <a:avLst/>
          </a:prstGeom>
          <a:noFill/>
          <a:ln w="9525">
            <a:solidFill>
              <a:srgbClr val="003399"/>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1">
            <a:extLst>
              <a:ext uri="{FF2B5EF4-FFF2-40B4-BE49-F238E27FC236}">
                <a16:creationId xmlns:a16="http://schemas.microsoft.com/office/drawing/2014/main" id="{1EBDFF0F-BACB-28DE-0309-CCBEE808E5A8}"/>
              </a:ext>
            </a:extLst>
          </p:cNvPr>
          <p:cNvSpPr>
            <a:spLocks noGrp="1"/>
          </p:cNvSpPr>
          <p:nvPr>
            <p:ph type="title"/>
          </p:nvPr>
        </p:nvSpPr>
        <p:spPr>
          <a:xfrm>
            <a:off x="457200" y="0"/>
            <a:ext cx="8229600" cy="1143000"/>
          </a:xfrm>
        </p:spPr>
        <p:txBody>
          <a:bodyPr/>
          <a:lstStyle/>
          <a:p>
            <a:r>
              <a:rPr lang="en-US" altLang="en-US" sz="3600" b="1">
                <a:solidFill>
                  <a:schemeClr val="bg1"/>
                </a:solidFill>
                <a:latin typeface="Arial" panose="020B0604020202020204" pitchFamily="34" charset="0"/>
                <a:ea typeface="ＭＳ Ｐゴシック" panose="020B0600070205080204" pitchFamily="34" charset="-128"/>
              </a:rPr>
              <a:t>Visual Alarms (702) </a:t>
            </a:r>
            <a:endParaRPr lang="en-US" altLang="en-US" sz="3600">
              <a:ea typeface="ＭＳ Ｐゴシック" panose="020B0600070205080204" pitchFamily="34" charset="-128"/>
            </a:endParaRPr>
          </a:p>
        </p:txBody>
      </p:sp>
      <p:sp>
        <p:nvSpPr>
          <p:cNvPr id="139267" name="Content Placeholder 2">
            <a:extLst>
              <a:ext uri="{FF2B5EF4-FFF2-40B4-BE49-F238E27FC236}">
                <a16:creationId xmlns:a16="http://schemas.microsoft.com/office/drawing/2014/main" id="{3CAFBC93-F747-B932-4B77-128E85BD08DD}"/>
              </a:ext>
            </a:extLst>
          </p:cNvPr>
          <p:cNvSpPr>
            <a:spLocks noGrp="1"/>
          </p:cNvSpPr>
          <p:nvPr>
            <p:ph idx="1"/>
          </p:nvPr>
        </p:nvSpPr>
        <p:spPr>
          <a:xfrm>
            <a:off x="257175" y="1514475"/>
            <a:ext cx="6178550" cy="4525963"/>
          </a:xfrm>
        </p:spPr>
        <p:txBody>
          <a:bodyPr/>
          <a:lstStyle/>
          <a:p>
            <a:pPr>
              <a:lnSpc>
                <a:spcPct val="90000"/>
              </a:lnSpc>
              <a:buFontTx/>
              <a:buNone/>
            </a:pPr>
            <a:r>
              <a:rPr lang="en-US" altLang="en-US" sz="2600" b="1">
                <a:latin typeface="Arial" panose="020B0604020202020204" pitchFamily="34" charset="0"/>
                <a:ea typeface="ＭＳ Ｐゴシック" panose="020B0600070205080204" pitchFamily="34" charset="-128"/>
              </a:rPr>
              <a:t>NFPA 72 covers:</a:t>
            </a:r>
          </a:p>
          <a:p>
            <a:pPr>
              <a:lnSpc>
                <a:spcPct val="90000"/>
              </a:lnSpc>
            </a:pPr>
            <a:r>
              <a:rPr lang="en-US" altLang="en-US" sz="2600" b="1">
                <a:latin typeface="Arial" panose="020B0604020202020204" pitchFamily="34" charset="0"/>
                <a:ea typeface="ＭＳ Ｐゴシック" panose="020B0600070205080204" pitchFamily="34" charset="-128"/>
              </a:rPr>
              <a:t>flash rate &amp; pulse duration</a:t>
            </a:r>
          </a:p>
          <a:p>
            <a:pPr>
              <a:lnSpc>
                <a:spcPct val="90000"/>
              </a:lnSpc>
            </a:pPr>
            <a:r>
              <a:rPr lang="en-US" altLang="en-US" sz="2600" b="1">
                <a:latin typeface="Arial" panose="020B0604020202020204" pitchFamily="34" charset="0"/>
                <a:ea typeface="ＭＳ Ｐゴシック" panose="020B0600070205080204" pitchFamily="34" charset="-128"/>
              </a:rPr>
              <a:t>location - wall &amp; ceiling</a:t>
            </a:r>
          </a:p>
          <a:p>
            <a:pPr>
              <a:lnSpc>
                <a:spcPct val="90000"/>
              </a:lnSpc>
            </a:pPr>
            <a:r>
              <a:rPr lang="en-US" altLang="en-US" sz="2600" b="1">
                <a:latin typeface="Arial" panose="020B0604020202020204" pitchFamily="34" charset="0"/>
                <a:ea typeface="ＭＳ Ｐゴシック" panose="020B0600070205080204" pitchFamily="34" charset="-128"/>
              </a:rPr>
              <a:t>minimum intensity </a:t>
            </a:r>
          </a:p>
          <a:p>
            <a:pPr>
              <a:lnSpc>
                <a:spcPct val="90000"/>
              </a:lnSpc>
              <a:buFontTx/>
              <a:buNone/>
            </a:pPr>
            <a:r>
              <a:rPr lang="en-US" altLang="en-US" sz="2600" b="1">
                <a:latin typeface="Arial" panose="020B0604020202020204" pitchFamily="34" charset="0"/>
                <a:ea typeface="ＭＳ Ｐゴシック" panose="020B0600070205080204" pitchFamily="34" charset="-128"/>
              </a:rPr>
              <a:t>   (based on coverage area)</a:t>
            </a:r>
          </a:p>
          <a:p>
            <a:pPr>
              <a:lnSpc>
                <a:spcPct val="90000"/>
              </a:lnSpc>
            </a:pPr>
            <a:r>
              <a:rPr lang="en-US" altLang="en-US" sz="2600" b="1">
                <a:latin typeface="Arial" panose="020B0604020202020204" pitchFamily="34" charset="0"/>
                <a:ea typeface="ＭＳ Ｐゴシック" panose="020B0600070205080204" pitchFamily="34" charset="-128"/>
              </a:rPr>
              <a:t>larger coverage thru fewer appliances</a:t>
            </a:r>
          </a:p>
          <a:p>
            <a:pPr>
              <a:lnSpc>
                <a:spcPct val="90000"/>
              </a:lnSpc>
            </a:pPr>
            <a:r>
              <a:rPr lang="en-US" altLang="en-US" sz="2600" b="1">
                <a:latin typeface="Arial" panose="020B0604020202020204" pitchFamily="34" charset="0"/>
                <a:ea typeface="ＭＳ Ｐゴシック" panose="020B0600070205080204" pitchFamily="34" charset="-128"/>
              </a:rPr>
              <a:t>many spaces (other than corridors) can be covered by 1 appliance</a:t>
            </a:r>
          </a:p>
          <a:p>
            <a:pPr>
              <a:lnSpc>
                <a:spcPct val="90000"/>
              </a:lnSpc>
            </a:pPr>
            <a:r>
              <a:rPr lang="en-US" altLang="en-US" sz="2600" b="1">
                <a:latin typeface="Arial" panose="020B0604020202020204" pitchFamily="34" charset="0"/>
                <a:ea typeface="ＭＳ Ｐゴシック" panose="020B0600070205080204" pitchFamily="34" charset="-128"/>
              </a:rPr>
              <a:t>synchronization of multiple appliances </a:t>
            </a:r>
          </a:p>
          <a:p>
            <a:endParaRPr lang="en-US" altLang="en-US">
              <a:ea typeface="ＭＳ Ｐゴシック" panose="020B0600070205080204" pitchFamily="34" charset="-128"/>
            </a:endParaRPr>
          </a:p>
        </p:txBody>
      </p:sp>
      <p:pic>
        <p:nvPicPr>
          <p:cNvPr id="139268" name="Picture 8" descr="visual/audible alarm">
            <a:extLst>
              <a:ext uri="{FF2B5EF4-FFF2-40B4-BE49-F238E27FC236}">
                <a16:creationId xmlns:a16="http://schemas.microsoft.com/office/drawing/2014/main" id="{6049300C-B4C8-257F-1E29-05C563E8A0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1375" y="1514475"/>
            <a:ext cx="247967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itle 1">
            <a:extLst>
              <a:ext uri="{FF2B5EF4-FFF2-40B4-BE49-F238E27FC236}">
                <a16:creationId xmlns:a16="http://schemas.microsoft.com/office/drawing/2014/main" id="{D2ED6060-5A9D-DA37-D798-E3388FB3DDC8}"/>
              </a:ext>
            </a:extLst>
          </p:cNvPr>
          <p:cNvSpPr>
            <a:spLocks noGrp="1"/>
          </p:cNvSpPr>
          <p:nvPr>
            <p:ph type="title"/>
          </p:nvPr>
        </p:nvSpPr>
        <p:spPr>
          <a:xfrm>
            <a:off x="457200" y="0"/>
            <a:ext cx="8229600" cy="1143000"/>
          </a:xfrm>
        </p:spPr>
        <p:txBody>
          <a:bodyPr/>
          <a:lstStyle/>
          <a:p>
            <a:r>
              <a:rPr lang="en-US" altLang="en-US" sz="3600" b="1">
                <a:solidFill>
                  <a:schemeClr val="bg1"/>
                </a:solidFill>
                <a:latin typeface="Arial" panose="020B0604020202020204" pitchFamily="34" charset="0"/>
                <a:ea typeface="Times New Roman" panose="02020603050405020304" pitchFamily="18" charset="0"/>
                <a:cs typeface="Arial" panose="020B0604020202020204" pitchFamily="34" charset="0"/>
              </a:rPr>
              <a:t>Signs (216)</a:t>
            </a:r>
            <a:endParaRPr lang="en-US" altLang="en-US" sz="3600">
              <a:solidFill>
                <a:schemeClr val="bg1"/>
              </a:solidFill>
              <a:ea typeface="Times New Roman" panose="02020603050405020304" pitchFamily="18" charset="0"/>
              <a:cs typeface="Arial" panose="020B0604020202020204" pitchFamily="34" charset="0"/>
            </a:endParaRPr>
          </a:p>
        </p:txBody>
      </p:sp>
      <p:sp>
        <p:nvSpPr>
          <p:cNvPr id="140291" name="Content Placeholder 2">
            <a:extLst>
              <a:ext uri="{FF2B5EF4-FFF2-40B4-BE49-F238E27FC236}">
                <a16:creationId xmlns:a16="http://schemas.microsoft.com/office/drawing/2014/main" id="{886C847C-A1AF-4246-3BA5-C7DFF3145EEC}"/>
              </a:ext>
            </a:extLst>
          </p:cNvPr>
          <p:cNvSpPr>
            <a:spLocks noGrp="1"/>
          </p:cNvSpPr>
          <p:nvPr>
            <p:ph idx="1"/>
          </p:nvPr>
        </p:nvSpPr>
        <p:spPr>
          <a:xfrm>
            <a:off x="457200" y="1414463"/>
            <a:ext cx="8229600" cy="4525962"/>
          </a:xfrm>
        </p:spPr>
        <p:txBody>
          <a:bodyPr/>
          <a:lstStyle/>
          <a:p>
            <a:pPr>
              <a:lnSpc>
                <a:spcPct val="80000"/>
              </a:lnSpc>
              <a:buFontTx/>
              <a:buNone/>
            </a:pPr>
            <a:r>
              <a:rPr lang="en-US" altLang="en-US" sz="2800" b="1">
                <a:latin typeface="Arial" panose="020B0604020202020204" pitchFamily="34" charset="0"/>
                <a:ea typeface="Times New Roman" panose="02020603050405020304" pitchFamily="18" charset="0"/>
                <a:cs typeface="Arial" panose="020B0604020202020204" pitchFamily="34" charset="0"/>
              </a:rPr>
              <a:t>Specific provisions for:</a:t>
            </a:r>
          </a:p>
          <a:p>
            <a:pPr>
              <a:lnSpc>
                <a:spcPct val="80000"/>
              </a:lnSpc>
              <a:buFontTx/>
              <a:buNone/>
            </a:pPr>
            <a:endParaRPr lang="en-US" altLang="en-US" sz="2800" b="1">
              <a:latin typeface="Arial" panose="020B0604020202020204" pitchFamily="34" charset="0"/>
              <a:ea typeface="Times New Roman" panose="02020603050405020304" pitchFamily="18" charset="0"/>
              <a:cs typeface="Arial" panose="020B0604020202020204" pitchFamily="34" charset="0"/>
            </a:endParaRPr>
          </a:p>
          <a:p>
            <a:pPr>
              <a:lnSpc>
                <a:spcPct val="80000"/>
              </a:lnSpc>
            </a:pPr>
            <a:r>
              <a:rPr lang="en-US" altLang="en-US" sz="2800" b="1" u="sng">
                <a:latin typeface="Arial" panose="020B0604020202020204" pitchFamily="34" charset="0"/>
                <a:ea typeface="Times New Roman" panose="02020603050405020304" pitchFamily="18" charset="0"/>
                <a:cs typeface="Arial" panose="020B0604020202020204" pitchFamily="34" charset="0"/>
              </a:rPr>
              <a:t>Means of egress</a:t>
            </a:r>
          </a:p>
          <a:p>
            <a:pPr>
              <a:lnSpc>
                <a:spcPct val="80000"/>
              </a:lnSpc>
            </a:pPr>
            <a:endParaRPr lang="en-US" altLang="en-US" sz="2800" b="1">
              <a:latin typeface="Arial" panose="020B0604020202020204" pitchFamily="34" charset="0"/>
              <a:ea typeface="Times New Roman" panose="02020603050405020304" pitchFamily="18" charset="0"/>
              <a:cs typeface="Arial" panose="020B0604020202020204" pitchFamily="34" charset="0"/>
            </a:endParaRPr>
          </a:p>
          <a:p>
            <a:pPr lvl="1">
              <a:lnSpc>
                <a:spcPct val="80000"/>
              </a:lnSpc>
            </a:pPr>
            <a:r>
              <a:rPr lang="en-US" altLang="en-US" sz="2400" b="1">
                <a:latin typeface="Arial" panose="020B0604020202020204" pitchFamily="34" charset="0"/>
                <a:ea typeface="Times New Roman" panose="02020603050405020304" pitchFamily="18" charset="0"/>
                <a:cs typeface="Arial" panose="020B0604020202020204" pitchFamily="34" charset="0"/>
              </a:rPr>
              <a:t>Exit doors:  Visual and Tactile (703.1, .2, &amp; .5)</a:t>
            </a:r>
          </a:p>
          <a:p>
            <a:pPr lvl="2">
              <a:lnSpc>
                <a:spcPct val="80000"/>
              </a:lnSpc>
            </a:pPr>
            <a:r>
              <a:rPr lang="en-US" altLang="en-US" sz="2000" b="1">
                <a:latin typeface="Arial" panose="020B0604020202020204" pitchFamily="34" charset="0"/>
                <a:ea typeface="Times New Roman" panose="02020603050405020304" pitchFamily="18" charset="0"/>
                <a:cs typeface="Arial" panose="020B0604020202020204" pitchFamily="34" charset="0"/>
              </a:rPr>
              <a:t>Plus Braille for Raised Characters (703.3)</a:t>
            </a:r>
          </a:p>
          <a:p>
            <a:pPr lvl="1">
              <a:lnSpc>
                <a:spcPct val="80000"/>
              </a:lnSpc>
            </a:pPr>
            <a:endParaRPr lang="en-US" altLang="en-US" sz="2400" b="1">
              <a:latin typeface="Arial" panose="020B0604020202020204" pitchFamily="34" charset="0"/>
              <a:ea typeface="Times New Roman" panose="02020603050405020304" pitchFamily="18" charset="0"/>
              <a:cs typeface="Arial" panose="020B0604020202020204" pitchFamily="34" charset="0"/>
            </a:endParaRPr>
          </a:p>
          <a:p>
            <a:pPr lvl="1">
              <a:lnSpc>
                <a:spcPct val="80000"/>
              </a:lnSpc>
            </a:pPr>
            <a:r>
              <a:rPr lang="en-US" altLang="en-US" sz="2400" b="1">
                <a:latin typeface="Arial" panose="020B0604020202020204" pitchFamily="34" charset="0"/>
                <a:ea typeface="Times New Roman" panose="02020603050405020304" pitchFamily="18" charset="0"/>
                <a:cs typeface="Arial" panose="020B0604020202020204" pitchFamily="34" charset="0"/>
              </a:rPr>
              <a:t>Areas of Refuge (instructions and directions to):  Visual (703.5)</a:t>
            </a:r>
          </a:p>
          <a:p>
            <a:pPr lvl="1">
              <a:lnSpc>
                <a:spcPct val="80000"/>
              </a:lnSpc>
            </a:pPr>
            <a:endParaRPr lang="en-US" altLang="en-US" sz="2400" b="1">
              <a:latin typeface="Arial" panose="020B0604020202020204" pitchFamily="34" charset="0"/>
              <a:ea typeface="Times New Roman" panose="02020603050405020304" pitchFamily="18" charset="0"/>
              <a:cs typeface="Arial" panose="020B0604020202020204" pitchFamily="34" charset="0"/>
            </a:endParaRPr>
          </a:p>
          <a:p>
            <a:pPr>
              <a:lnSpc>
                <a:spcPct val="80000"/>
              </a:lnSpc>
              <a:buFont typeface="Arial" panose="020B0604020202020204" pitchFamily="34" charset="0"/>
              <a:buNone/>
            </a:pPr>
            <a:endParaRPr lang="en-US" altLang="en-US" sz="2800" b="1">
              <a:latin typeface="Arial" panose="020B0604020202020204" pitchFamily="34" charset="0"/>
              <a:ea typeface="Times New Roman" panose="02020603050405020304" pitchFamily="18" charset="0"/>
              <a:cs typeface="Arial" panose="020B0604020202020204" pitchFamily="34" charset="0"/>
            </a:endParaRPr>
          </a:p>
          <a:p>
            <a:endParaRPr lang="en-US" altLang="en-US">
              <a:ea typeface="Times New Roman" panose="02020603050405020304" pitchFamily="18" charset="0"/>
              <a:cs typeface="Arial" panose="020B0604020202020204" pitchFamily="34" charset="0"/>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1">
            <a:extLst>
              <a:ext uri="{FF2B5EF4-FFF2-40B4-BE49-F238E27FC236}">
                <a16:creationId xmlns:a16="http://schemas.microsoft.com/office/drawing/2014/main" id="{9531A331-982B-492E-0F1C-A21AD53D2414}"/>
              </a:ext>
            </a:extLst>
          </p:cNvPr>
          <p:cNvSpPr>
            <a:spLocks noGrp="1"/>
          </p:cNvSpPr>
          <p:nvPr>
            <p:ph type="title"/>
          </p:nvPr>
        </p:nvSpPr>
        <p:spPr>
          <a:xfrm>
            <a:off x="457200" y="0"/>
            <a:ext cx="8229600" cy="1143000"/>
          </a:xfrm>
        </p:spPr>
        <p:txBody>
          <a:bodyPr/>
          <a:lstStyle/>
          <a:p>
            <a:r>
              <a:rPr lang="en-US" altLang="en-US" sz="3600" b="1" dirty="0">
                <a:solidFill>
                  <a:schemeClr val="bg1"/>
                </a:solidFill>
                <a:latin typeface="Arial" panose="020B0604020202020204" pitchFamily="34" charset="0"/>
                <a:ea typeface="Times New Roman" panose="02020603050405020304" pitchFamily="18" charset="0"/>
                <a:cs typeface="Arial" panose="020B0604020202020204" pitchFamily="34" charset="0"/>
              </a:rPr>
              <a:t>Signs (216) </a:t>
            </a:r>
            <a:endParaRPr lang="en-US" altLang="en-US" sz="3600" dirty="0">
              <a:solidFill>
                <a:schemeClr val="bg1"/>
              </a:solidFill>
              <a:ea typeface="Times New Roman" panose="02020603050405020304" pitchFamily="18" charset="0"/>
              <a:cs typeface="Arial" panose="020B0604020202020204" pitchFamily="34" charset="0"/>
            </a:endParaRPr>
          </a:p>
        </p:txBody>
      </p:sp>
      <p:sp>
        <p:nvSpPr>
          <p:cNvPr id="141315" name="Content Placeholder 2">
            <a:extLst>
              <a:ext uri="{FF2B5EF4-FFF2-40B4-BE49-F238E27FC236}">
                <a16:creationId xmlns:a16="http://schemas.microsoft.com/office/drawing/2014/main" id="{8A001F83-4769-922D-3BF5-0E77FB5E6DBD}"/>
              </a:ext>
            </a:extLst>
          </p:cNvPr>
          <p:cNvSpPr>
            <a:spLocks noGrp="1"/>
          </p:cNvSpPr>
          <p:nvPr>
            <p:ph idx="1"/>
          </p:nvPr>
        </p:nvSpPr>
        <p:spPr>
          <a:xfrm>
            <a:off x="457200" y="1300163"/>
            <a:ext cx="8229600" cy="4525962"/>
          </a:xfrm>
        </p:spPr>
        <p:txBody>
          <a:bodyPr/>
          <a:lstStyle/>
          <a:p>
            <a:pPr>
              <a:lnSpc>
                <a:spcPct val="80000"/>
              </a:lnSpc>
              <a:buFontTx/>
              <a:buNone/>
            </a:pPr>
            <a:r>
              <a:rPr lang="en-US" altLang="en-US" sz="2800" b="1">
                <a:latin typeface="Arial" panose="020B0604020202020204" pitchFamily="34" charset="0"/>
                <a:ea typeface="Times New Roman" panose="02020603050405020304" pitchFamily="18" charset="0"/>
                <a:cs typeface="Arial" panose="020B0604020202020204" pitchFamily="34" charset="0"/>
              </a:rPr>
              <a:t>Specific provisions for:</a:t>
            </a:r>
          </a:p>
          <a:p>
            <a:pPr>
              <a:lnSpc>
                <a:spcPct val="80000"/>
              </a:lnSpc>
            </a:pPr>
            <a:r>
              <a:rPr lang="en-US" altLang="en-US" sz="2800" b="1" u="sng">
                <a:latin typeface="Arial" panose="020B0604020202020204" pitchFamily="34" charset="0"/>
                <a:ea typeface="Times New Roman" panose="02020603050405020304" pitchFamily="18" charset="0"/>
                <a:cs typeface="Arial" panose="020B0604020202020204" pitchFamily="34" charset="0"/>
              </a:rPr>
              <a:t>Parking</a:t>
            </a:r>
            <a:endParaRPr lang="en-US" altLang="en-US" sz="2400" b="1">
              <a:latin typeface="Arial" panose="020B0604020202020204" pitchFamily="34" charset="0"/>
              <a:ea typeface="Times New Roman" panose="02020603050405020304" pitchFamily="18" charset="0"/>
              <a:cs typeface="Arial" panose="020B0604020202020204" pitchFamily="34" charset="0"/>
            </a:endParaRPr>
          </a:p>
          <a:p>
            <a:pPr lvl="1">
              <a:lnSpc>
                <a:spcPct val="80000"/>
              </a:lnSpc>
            </a:pPr>
            <a:r>
              <a:rPr lang="en-US" altLang="en-US" sz="2400" b="1">
                <a:latin typeface="Arial" panose="020B0604020202020204" pitchFamily="34" charset="0"/>
                <a:ea typeface="Times New Roman" panose="02020603050405020304" pitchFamily="18" charset="0"/>
                <a:cs typeface="Arial" panose="020B0604020202020204" pitchFamily="34" charset="0"/>
              </a:rPr>
              <a:t>Signage at spaces comply with 502.6</a:t>
            </a:r>
          </a:p>
          <a:p>
            <a:pPr lvl="1">
              <a:lnSpc>
                <a:spcPct val="80000"/>
              </a:lnSpc>
            </a:pPr>
            <a:endParaRPr lang="en-US" altLang="en-US" sz="2400" b="1">
              <a:latin typeface="Arial" panose="020B0604020202020204" pitchFamily="34" charset="0"/>
              <a:ea typeface="Times New Roman" panose="02020603050405020304" pitchFamily="18" charset="0"/>
              <a:cs typeface="Arial" panose="020B0604020202020204" pitchFamily="34" charset="0"/>
            </a:endParaRPr>
          </a:p>
          <a:p>
            <a:pPr lvl="1"/>
            <a:r>
              <a:rPr lang="en-US" altLang="en-US" b="1">
                <a:ea typeface="ＭＳ Ｐゴシック" panose="020B0600070205080204" pitchFamily="34" charset="-128"/>
              </a:rPr>
              <a:t>Where a total of four or fewer parking spaces, including </a:t>
            </a:r>
            <a:r>
              <a:rPr lang="en-US" altLang="en-US" b="1" i="1">
                <a:ea typeface="ＭＳ Ｐゴシック" panose="020B0600070205080204" pitchFamily="34" charset="-128"/>
              </a:rPr>
              <a:t>accessible</a:t>
            </a:r>
            <a:r>
              <a:rPr lang="en-US" altLang="en-US" b="1">
                <a:ea typeface="ＭＳ Ｐゴシック" panose="020B0600070205080204" pitchFamily="34" charset="-128"/>
              </a:rPr>
              <a:t> spaces, are provided on a site, parking signage shall not be required. </a:t>
            </a:r>
          </a:p>
          <a:p>
            <a:pPr lvl="1"/>
            <a:endParaRPr lang="en-US" altLang="en-US" b="1">
              <a:ea typeface="ＭＳ Ｐゴシック" panose="020B0600070205080204" pitchFamily="34" charset="-128"/>
            </a:endParaRPr>
          </a:p>
          <a:p>
            <a:pPr lvl="1"/>
            <a:r>
              <a:rPr lang="en-US" altLang="en-US" b="1">
                <a:ea typeface="ＭＳ Ｐゴシック" panose="020B0600070205080204" pitchFamily="34" charset="-128"/>
              </a:rPr>
              <a:t>In residential facilities, where parking spaces are assigned to specific residential dwelling units, parking signage shall not be required</a:t>
            </a:r>
            <a:endParaRPr lang="en-US" altLang="en-US" b="1">
              <a:ea typeface="ＭＳ Ｐゴシック" panose="020B0600070205080204" pitchFamily="34" charset="-128"/>
              <a:cs typeface="Times New Roman" panose="02020603050405020304" pitchFamily="18" charset="0"/>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1">
            <a:extLst>
              <a:ext uri="{FF2B5EF4-FFF2-40B4-BE49-F238E27FC236}">
                <a16:creationId xmlns:a16="http://schemas.microsoft.com/office/drawing/2014/main" id="{BEF766F8-6F29-5D6B-F96A-E467BB5D724E}"/>
              </a:ext>
            </a:extLst>
          </p:cNvPr>
          <p:cNvSpPr>
            <a:spLocks noGrp="1"/>
          </p:cNvSpPr>
          <p:nvPr>
            <p:ph type="title"/>
          </p:nvPr>
        </p:nvSpPr>
        <p:spPr>
          <a:xfrm>
            <a:off x="457200" y="0"/>
            <a:ext cx="8229600" cy="1143000"/>
          </a:xfrm>
        </p:spPr>
        <p:txBody>
          <a:bodyPr/>
          <a:lstStyle/>
          <a:p>
            <a:r>
              <a:rPr lang="en-US" altLang="en-US" sz="3600" b="1" dirty="0">
                <a:solidFill>
                  <a:schemeClr val="bg1"/>
                </a:solidFill>
                <a:latin typeface="Arial" panose="020B0604020202020204" pitchFamily="34" charset="0"/>
                <a:ea typeface="Times New Roman" panose="02020603050405020304" pitchFamily="18" charset="0"/>
                <a:cs typeface="Arial" panose="020B0604020202020204" pitchFamily="34" charset="0"/>
              </a:rPr>
              <a:t>Signs (216)   </a:t>
            </a:r>
            <a:endParaRPr lang="en-US" altLang="en-US" sz="3600" dirty="0">
              <a:solidFill>
                <a:schemeClr val="bg1"/>
              </a:solidFill>
              <a:ea typeface="Times New Roman" panose="02020603050405020304" pitchFamily="18" charset="0"/>
              <a:cs typeface="Arial" panose="020B0604020202020204" pitchFamily="34" charset="0"/>
            </a:endParaRPr>
          </a:p>
        </p:txBody>
      </p:sp>
      <p:sp>
        <p:nvSpPr>
          <p:cNvPr id="142339" name="Content Placeholder 2">
            <a:extLst>
              <a:ext uri="{FF2B5EF4-FFF2-40B4-BE49-F238E27FC236}">
                <a16:creationId xmlns:a16="http://schemas.microsoft.com/office/drawing/2014/main" id="{871E893A-1671-1D3D-4BA0-E13219B38A06}"/>
              </a:ext>
            </a:extLst>
          </p:cNvPr>
          <p:cNvSpPr>
            <a:spLocks noGrp="1"/>
          </p:cNvSpPr>
          <p:nvPr>
            <p:ph idx="1"/>
          </p:nvPr>
        </p:nvSpPr>
        <p:spPr>
          <a:xfrm>
            <a:off x="457200" y="1414463"/>
            <a:ext cx="8229600" cy="4525962"/>
          </a:xfrm>
        </p:spPr>
        <p:txBody>
          <a:bodyPr/>
          <a:lstStyle/>
          <a:p>
            <a:pPr>
              <a:lnSpc>
                <a:spcPct val="80000"/>
              </a:lnSpc>
              <a:buFontTx/>
              <a:buNone/>
            </a:pPr>
            <a:r>
              <a:rPr lang="en-US" altLang="en-US" sz="2800" b="1">
                <a:latin typeface="Arial" panose="020B0604020202020204" pitchFamily="34" charset="0"/>
                <a:ea typeface="Times New Roman" panose="02020603050405020304" pitchFamily="18" charset="0"/>
                <a:cs typeface="Arial" panose="020B0604020202020204" pitchFamily="34" charset="0"/>
              </a:rPr>
              <a:t>Specific provisions for:</a:t>
            </a:r>
          </a:p>
          <a:p>
            <a:pPr>
              <a:lnSpc>
                <a:spcPct val="80000"/>
              </a:lnSpc>
            </a:pPr>
            <a:r>
              <a:rPr lang="en-US" altLang="en-US" sz="2800" b="1" u="sng">
                <a:latin typeface="Arial" panose="020B0604020202020204" pitchFamily="34" charset="0"/>
                <a:ea typeface="Times New Roman" panose="02020603050405020304" pitchFamily="18" charset="0"/>
                <a:cs typeface="Arial" panose="020B0604020202020204" pitchFamily="34" charset="0"/>
              </a:rPr>
              <a:t>Entrances</a:t>
            </a:r>
          </a:p>
          <a:p>
            <a:pPr lvl="1">
              <a:lnSpc>
                <a:spcPct val="80000"/>
              </a:lnSpc>
            </a:pPr>
            <a:endParaRPr lang="en-US" altLang="en-US" b="1">
              <a:ea typeface="ＭＳ Ｐゴシック" panose="020B0600070205080204" pitchFamily="34" charset="-128"/>
            </a:endParaRPr>
          </a:p>
          <a:p>
            <a:pPr lvl="1">
              <a:lnSpc>
                <a:spcPct val="80000"/>
              </a:lnSpc>
            </a:pPr>
            <a:r>
              <a:rPr lang="en-US" altLang="en-US" b="1">
                <a:ea typeface="ＭＳ Ｐゴシック" panose="020B0600070205080204" pitchFamily="34" charset="-128"/>
              </a:rPr>
              <a:t>Where not all entrances comply with 404, entrances complying with 404 shall be identified by the International Symbol of Accessibility complying with 703.7.2.1. </a:t>
            </a:r>
            <a:r>
              <a:rPr lang="en-US" altLang="en-US" sz="2400" b="1">
                <a:ea typeface="ＭＳ Ｐゴシック" panose="020B0600070205080204" pitchFamily="34" charset="-128"/>
              </a:rPr>
              <a:t> </a:t>
            </a:r>
          </a:p>
          <a:p>
            <a:pPr lvl="1">
              <a:lnSpc>
                <a:spcPct val="80000"/>
              </a:lnSpc>
            </a:pPr>
            <a:endParaRPr lang="en-US" altLang="en-US">
              <a:ea typeface="ＭＳ Ｐゴシック" panose="020B0600070205080204" pitchFamily="34" charset="-128"/>
            </a:endParaRPr>
          </a:p>
          <a:p>
            <a:pPr lvl="1">
              <a:lnSpc>
                <a:spcPct val="80000"/>
              </a:lnSpc>
            </a:pPr>
            <a:r>
              <a:rPr lang="en-US" altLang="en-US" b="1">
                <a:ea typeface="ＭＳ Ｐゴシック" panose="020B0600070205080204" pitchFamily="34" charset="-128"/>
              </a:rPr>
              <a:t>Directional signs complying with 703.5 that indicate the location of the nearest entrance complying with 404 shall be provided at entrances that do not comply with 404. </a:t>
            </a:r>
            <a:endParaRPr lang="en-US" altLang="en-US" b="1">
              <a:latin typeface="Arial" panose="020B0604020202020204" pitchFamily="34" charset="0"/>
              <a:ea typeface="ＭＳ Ｐゴシック" panose="020B0600070205080204" pitchFamily="34" charset="-128"/>
              <a:cs typeface="Times New Roman" panose="02020603050405020304" pitchFamily="18" charset="0"/>
            </a:endParaRPr>
          </a:p>
          <a:p>
            <a:pPr>
              <a:buFont typeface="Arial" panose="020B0604020202020204" pitchFamily="34" charset="0"/>
              <a:buNone/>
            </a:pPr>
            <a:endParaRPr lang="en-US" altLang="en-US">
              <a:ea typeface="ＭＳ Ｐゴシック" panose="020B0600070205080204" pitchFamily="34" charset="-128"/>
              <a:cs typeface="Times New Roman" panose="02020603050405020304" pitchFamily="18" charset="0"/>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itle 1">
            <a:extLst>
              <a:ext uri="{FF2B5EF4-FFF2-40B4-BE49-F238E27FC236}">
                <a16:creationId xmlns:a16="http://schemas.microsoft.com/office/drawing/2014/main" id="{01077E55-83EF-D928-07E4-70FC555628BC}"/>
              </a:ext>
            </a:extLst>
          </p:cNvPr>
          <p:cNvSpPr>
            <a:spLocks noGrp="1"/>
          </p:cNvSpPr>
          <p:nvPr>
            <p:ph type="title"/>
          </p:nvPr>
        </p:nvSpPr>
        <p:spPr>
          <a:xfrm>
            <a:off x="457200" y="0"/>
            <a:ext cx="8229600" cy="1143000"/>
          </a:xfrm>
        </p:spPr>
        <p:txBody>
          <a:bodyPr/>
          <a:lstStyle/>
          <a:p>
            <a:r>
              <a:rPr lang="en-US" altLang="en-US" sz="3600" b="1" dirty="0">
                <a:solidFill>
                  <a:schemeClr val="bg1"/>
                </a:solidFill>
                <a:latin typeface="Arial" panose="020B0604020202020204" pitchFamily="34" charset="0"/>
                <a:ea typeface="Times New Roman" panose="02020603050405020304" pitchFamily="18" charset="0"/>
                <a:cs typeface="Arial" panose="020B0604020202020204" pitchFamily="34" charset="0"/>
              </a:rPr>
              <a:t>Signs (216)  </a:t>
            </a:r>
            <a:endParaRPr lang="en-US" altLang="en-US" sz="3600" dirty="0">
              <a:solidFill>
                <a:schemeClr val="bg1"/>
              </a:solidFill>
              <a:ea typeface="Times New Roman" panose="02020603050405020304" pitchFamily="18" charset="0"/>
              <a:cs typeface="Arial" panose="020B0604020202020204" pitchFamily="34" charset="0"/>
            </a:endParaRPr>
          </a:p>
        </p:txBody>
      </p:sp>
      <p:sp>
        <p:nvSpPr>
          <p:cNvPr id="143363" name="Content Placeholder 2">
            <a:extLst>
              <a:ext uri="{FF2B5EF4-FFF2-40B4-BE49-F238E27FC236}">
                <a16:creationId xmlns:a16="http://schemas.microsoft.com/office/drawing/2014/main" id="{C444B589-96C5-3C7A-2084-E8ABE3AFA8E9}"/>
              </a:ext>
            </a:extLst>
          </p:cNvPr>
          <p:cNvSpPr>
            <a:spLocks noGrp="1"/>
          </p:cNvSpPr>
          <p:nvPr>
            <p:ph idx="1"/>
          </p:nvPr>
        </p:nvSpPr>
        <p:spPr>
          <a:xfrm>
            <a:off x="457200" y="1414463"/>
            <a:ext cx="8229600" cy="4525962"/>
          </a:xfrm>
        </p:spPr>
        <p:txBody>
          <a:bodyPr/>
          <a:lstStyle/>
          <a:p>
            <a:pPr>
              <a:lnSpc>
                <a:spcPct val="80000"/>
              </a:lnSpc>
              <a:buFontTx/>
              <a:buNone/>
            </a:pPr>
            <a:r>
              <a:rPr lang="en-US" altLang="en-US" sz="2800" b="1">
                <a:latin typeface="Arial" panose="020B0604020202020204" pitchFamily="34" charset="0"/>
                <a:ea typeface="Times New Roman" panose="02020603050405020304" pitchFamily="18" charset="0"/>
                <a:cs typeface="Arial" panose="020B0604020202020204" pitchFamily="34" charset="0"/>
              </a:rPr>
              <a:t>Specific provisions for:</a:t>
            </a:r>
          </a:p>
          <a:p>
            <a:pPr>
              <a:lnSpc>
                <a:spcPct val="80000"/>
              </a:lnSpc>
            </a:pPr>
            <a:r>
              <a:rPr lang="en-US" altLang="en-US" sz="2800" b="1" u="sng">
                <a:latin typeface="Arial" panose="020B0604020202020204" pitchFamily="34" charset="0"/>
                <a:ea typeface="Times New Roman" panose="02020603050405020304" pitchFamily="18" charset="0"/>
                <a:cs typeface="Arial" panose="020B0604020202020204" pitchFamily="34" charset="0"/>
              </a:rPr>
              <a:t>Toilet and bathing rooms</a:t>
            </a:r>
          </a:p>
          <a:p>
            <a:pPr>
              <a:lnSpc>
                <a:spcPct val="80000"/>
              </a:lnSpc>
            </a:pPr>
            <a:endParaRPr lang="en-US" altLang="en-US" sz="2800" b="1">
              <a:latin typeface="Arial" panose="020B0604020202020204" pitchFamily="34" charset="0"/>
              <a:ea typeface="Times New Roman" panose="02020603050405020304" pitchFamily="18" charset="0"/>
              <a:cs typeface="Arial" panose="020B0604020202020204" pitchFamily="34" charset="0"/>
            </a:endParaRPr>
          </a:p>
          <a:p>
            <a:pPr lvl="1">
              <a:lnSpc>
                <a:spcPct val="80000"/>
              </a:lnSpc>
            </a:pPr>
            <a:r>
              <a:rPr lang="en-US" altLang="en-US" sz="2400" b="1">
                <a:ea typeface="ＭＳ Ｐゴシック" panose="020B0600070205080204" pitchFamily="34" charset="-128"/>
              </a:rPr>
              <a:t>Where existing toilet rooms or bathing rooms do not comply with 603, directional signs indicating the location of the nearest toilet room or bathing room complying with 603 within the facility shall be provided.  </a:t>
            </a:r>
          </a:p>
          <a:p>
            <a:pPr lvl="1">
              <a:lnSpc>
                <a:spcPct val="80000"/>
              </a:lnSpc>
            </a:pPr>
            <a:endParaRPr lang="en-US" altLang="en-US" sz="2000" b="1">
              <a:ea typeface="ＭＳ Ｐゴシック" panose="020B0600070205080204" pitchFamily="34" charset="-128"/>
            </a:endParaRPr>
          </a:p>
          <a:p>
            <a:pPr lvl="1">
              <a:lnSpc>
                <a:spcPct val="80000"/>
              </a:lnSpc>
            </a:pPr>
            <a:r>
              <a:rPr lang="en-US" altLang="en-US" sz="2400" b="1">
                <a:ea typeface="ＭＳ Ｐゴシック" panose="020B0600070205080204" pitchFamily="34" charset="-128"/>
              </a:rPr>
              <a:t>Directional signs shall comply with 703.5 and shall include the International Symbol of Accessibility complying with 703.7.2.1.  </a:t>
            </a:r>
          </a:p>
          <a:p>
            <a:endParaRPr lang="en-US" altLang="en-US">
              <a:ea typeface="ＭＳ Ｐゴシック" panose="020B0600070205080204" pitchFamily="34" charset="-128"/>
              <a:cs typeface="Times New Roman" panose="02020603050405020304" pitchFamily="18"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itle 1">
            <a:extLst>
              <a:ext uri="{FF2B5EF4-FFF2-40B4-BE49-F238E27FC236}">
                <a16:creationId xmlns:a16="http://schemas.microsoft.com/office/drawing/2014/main" id="{AD8E4374-D5D0-9449-7EA1-40460B8B6435}"/>
              </a:ext>
            </a:extLst>
          </p:cNvPr>
          <p:cNvSpPr>
            <a:spLocks noGrp="1"/>
          </p:cNvSpPr>
          <p:nvPr>
            <p:ph type="title"/>
          </p:nvPr>
        </p:nvSpPr>
        <p:spPr>
          <a:xfrm>
            <a:off x="457200" y="0"/>
            <a:ext cx="8229600" cy="1143000"/>
          </a:xfrm>
        </p:spPr>
        <p:txBody>
          <a:bodyPr/>
          <a:lstStyle/>
          <a:p>
            <a:r>
              <a:rPr lang="en-US" altLang="en-US" sz="3600" b="1" dirty="0">
                <a:solidFill>
                  <a:schemeClr val="bg1"/>
                </a:solidFill>
                <a:latin typeface="Arial" panose="020B0604020202020204" pitchFamily="34" charset="0"/>
                <a:ea typeface="Times New Roman" panose="02020603050405020304" pitchFamily="18" charset="0"/>
                <a:cs typeface="Arial" panose="020B0604020202020204" pitchFamily="34" charset="0"/>
              </a:rPr>
              <a:t>Signs (216)    </a:t>
            </a:r>
            <a:endParaRPr lang="en-US" altLang="en-US" sz="3600" dirty="0">
              <a:solidFill>
                <a:schemeClr val="bg1"/>
              </a:solidFill>
              <a:ea typeface="Times New Roman" panose="02020603050405020304" pitchFamily="18" charset="0"/>
              <a:cs typeface="Arial" panose="020B0604020202020204" pitchFamily="34" charset="0"/>
            </a:endParaRPr>
          </a:p>
        </p:txBody>
      </p:sp>
      <p:sp>
        <p:nvSpPr>
          <p:cNvPr id="144387" name="Content Placeholder 2">
            <a:extLst>
              <a:ext uri="{FF2B5EF4-FFF2-40B4-BE49-F238E27FC236}">
                <a16:creationId xmlns:a16="http://schemas.microsoft.com/office/drawing/2014/main" id="{9701CCD1-F77D-F455-8273-B89D5D418670}"/>
              </a:ext>
            </a:extLst>
          </p:cNvPr>
          <p:cNvSpPr>
            <a:spLocks noGrp="1"/>
          </p:cNvSpPr>
          <p:nvPr>
            <p:ph idx="1"/>
          </p:nvPr>
        </p:nvSpPr>
        <p:spPr>
          <a:xfrm>
            <a:off x="457200" y="1414463"/>
            <a:ext cx="8229600" cy="4525962"/>
          </a:xfrm>
        </p:spPr>
        <p:txBody>
          <a:bodyPr/>
          <a:lstStyle/>
          <a:p>
            <a:pPr>
              <a:lnSpc>
                <a:spcPct val="80000"/>
              </a:lnSpc>
              <a:buFontTx/>
              <a:buNone/>
            </a:pPr>
            <a:r>
              <a:rPr lang="en-US" altLang="en-US" sz="2800" b="1">
                <a:latin typeface="Arial" panose="020B0604020202020204" pitchFamily="34" charset="0"/>
                <a:ea typeface="Times New Roman" panose="02020603050405020304" pitchFamily="18" charset="0"/>
                <a:cs typeface="Arial" panose="020B0604020202020204" pitchFamily="34" charset="0"/>
              </a:rPr>
              <a:t>Specific provisions for:</a:t>
            </a:r>
          </a:p>
          <a:p>
            <a:pPr>
              <a:lnSpc>
                <a:spcPct val="80000"/>
              </a:lnSpc>
            </a:pPr>
            <a:r>
              <a:rPr lang="en-US" altLang="en-US" sz="2800" b="1" u="sng">
                <a:latin typeface="Arial" panose="020B0604020202020204" pitchFamily="34" charset="0"/>
                <a:ea typeface="Times New Roman" panose="02020603050405020304" pitchFamily="18" charset="0"/>
                <a:cs typeface="Arial" panose="020B0604020202020204" pitchFamily="34" charset="0"/>
              </a:rPr>
              <a:t>Toilet and bathing rooms</a:t>
            </a:r>
          </a:p>
          <a:p>
            <a:pPr>
              <a:lnSpc>
                <a:spcPct val="80000"/>
              </a:lnSpc>
            </a:pPr>
            <a:endParaRPr lang="en-US" altLang="en-US" sz="2800" b="1">
              <a:latin typeface="Arial" panose="020B0604020202020204" pitchFamily="34" charset="0"/>
              <a:ea typeface="Times New Roman" panose="02020603050405020304" pitchFamily="18" charset="0"/>
              <a:cs typeface="Arial" panose="020B0604020202020204" pitchFamily="34" charset="0"/>
            </a:endParaRPr>
          </a:p>
          <a:p>
            <a:pPr marL="800100" lvl="3" indent="-342900"/>
            <a:r>
              <a:rPr lang="en-US" altLang="en-US" b="1">
                <a:ea typeface="ＭＳ Ｐゴシック" panose="020B0600070205080204" pitchFamily="34" charset="-128"/>
              </a:rPr>
              <a:t>Where existing toilet rooms or bathing rooms do not comply with 603, the toilet rooms or bathing rooms complying with 603 shall be identified by the International Symbol of Accessibility complying with 703.7.2.1.  </a:t>
            </a:r>
          </a:p>
          <a:p>
            <a:pPr marL="800100" lvl="3" indent="-342900"/>
            <a:endParaRPr lang="en-US" altLang="en-US" b="1">
              <a:ea typeface="ＭＳ Ｐゴシック" panose="020B0600070205080204" pitchFamily="34" charset="-128"/>
            </a:endParaRPr>
          </a:p>
          <a:p>
            <a:pPr marL="800100" lvl="3" indent="-342900"/>
            <a:r>
              <a:rPr lang="en-US" altLang="en-US" b="1">
                <a:ea typeface="ＭＳ Ｐゴシック" panose="020B0600070205080204" pitchFamily="34" charset="-128"/>
              </a:rPr>
              <a:t>Where clustered single user toilet rooms or bathing facilities are permitted to use exceptions to 213.2, toilet rooms or bathing facilities complying with 603 shall be identified by the International Symbol of Accessibility complying with 703.7.2.1 unless all toilet rooms and bathing facilities comply with 603. </a:t>
            </a:r>
            <a:endParaRPr lang="en-US" altLang="en-US" b="1">
              <a:ea typeface="ＭＳ Ｐゴシック" panose="020B0600070205080204" pitchFamily="34" charset="-128"/>
              <a:cs typeface="Times New Roman" panose="02020603050405020304" pitchFamily="18" charset="0"/>
            </a:endParaRPr>
          </a:p>
          <a:p>
            <a:endParaRPr lang="en-US" altLang="en-US">
              <a:ea typeface="ＭＳ Ｐゴシック" panose="020B0600070205080204" pitchFamily="34" charset="-128"/>
              <a:cs typeface="Times New Roman" panose="02020603050405020304"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9F3BD314-BFB5-9DD8-CDD6-43B69C719552}"/>
              </a:ext>
            </a:extLst>
          </p:cNvPr>
          <p:cNvSpPr>
            <a:spLocks noGrp="1"/>
          </p:cNvSpPr>
          <p:nvPr>
            <p:ph type="title"/>
          </p:nvPr>
        </p:nvSpPr>
        <p:spPr>
          <a:xfrm>
            <a:off x="457200" y="0"/>
            <a:ext cx="8229600" cy="1143000"/>
          </a:xfrm>
        </p:spPr>
        <p:txBody>
          <a:bodyPr/>
          <a:lstStyle/>
          <a:p>
            <a:r>
              <a:rPr lang="en-US" altLang="en-US" sz="3600" b="1">
                <a:solidFill>
                  <a:schemeClr val="bg1"/>
                </a:solidFill>
                <a:latin typeface="Arial" panose="020B0604020202020204" pitchFamily="34" charset="0"/>
                <a:ea typeface="ＭＳ Ｐゴシック" panose="020B0600070205080204" pitchFamily="34" charset="-128"/>
              </a:rPr>
              <a:t>Harmonization</a:t>
            </a:r>
            <a:endParaRPr lang="en-US" altLang="en-US">
              <a:solidFill>
                <a:schemeClr val="bg1"/>
              </a:solidFill>
              <a:ea typeface="ＭＳ Ｐゴシック" panose="020B0600070205080204" pitchFamily="34" charset="-128"/>
            </a:endParaRPr>
          </a:p>
        </p:txBody>
      </p:sp>
      <p:sp>
        <p:nvSpPr>
          <p:cNvPr id="23555" name="Content Placeholder 2">
            <a:extLst>
              <a:ext uri="{FF2B5EF4-FFF2-40B4-BE49-F238E27FC236}">
                <a16:creationId xmlns:a16="http://schemas.microsoft.com/office/drawing/2014/main" id="{8395BEE1-E601-21D8-1EC8-CB5DADA8B421}"/>
              </a:ext>
            </a:extLst>
          </p:cNvPr>
          <p:cNvSpPr>
            <a:spLocks noGrp="1"/>
          </p:cNvSpPr>
          <p:nvPr>
            <p:ph idx="1"/>
          </p:nvPr>
        </p:nvSpPr>
        <p:spPr>
          <a:xfrm>
            <a:off x="457200" y="5529263"/>
            <a:ext cx="8229600" cy="596900"/>
          </a:xfrm>
        </p:spPr>
        <p:txBody>
          <a:bodyPr/>
          <a:lstStyle/>
          <a:p>
            <a:r>
              <a:rPr lang="en-US" altLang="en-US" b="1">
                <a:solidFill>
                  <a:srgbClr val="003399"/>
                </a:solidFill>
                <a:latin typeface="Arial" panose="020B0604020202020204" pitchFamily="34" charset="0"/>
                <a:ea typeface="ＭＳ Ｐゴシック" panose="020B0600070205080204" pitchFamily="34" charset="-128"/>
              </a:rPr>
              <a:t>ICC/ANSI A117.1-2003        IBC 2003</a:t>
            </a:r>
            <a:endParaRPr lang="en-US" altLang="en-US">
              <a:ea typeface="ＭＳ Ｐゴシック" panose="020B0600070205080204" pitchFamily="34" charset="-128"/>
            </a:endParaRPr>
          </a:p>
        </p:txBody>
      </p:sp>
      <p:pic>
        <p:nvPicPr>
          <p:cNvPr id="23556" name="Picture 10" descr="ansi-2004">
            <a:extLst>
              <a:ext uri="{FF2B5EF4-FFF2-40B4-BE49-F238E27FC236}">
                <a16:creationId xmlns:a16="http://schemas.microsoft.com/office/drawing/2014/main" id="{913F12AC-F138-0F1B-8F1D-15E0B140D3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829249">
            <a:off x="1319213" y="1698625"/>
            <a:ext cx="2720975" cy="35020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3557" name="Picture 9" descr="ibc2003-cover">
            <a:extLst>
              <a:ext uri="{FF2B5EF4-FFF2-40B4-BE49-F238E27FC236}">
                <a16:creationId xmlns:a16="http://schemas.microsoft.com/office/drawing/2014/main" id="{DE1A2171-F250-ACB9-D8F2-AFD1F32623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36925">
            <a:off x="5446713" y="1614488"/>
            <a:ext cx="2716212" cy="3511550"/>
          </a:xfrm>
          <a:prstGeom prst="rect">
            <a:avLst/>
          </a:prstGeom>
          <a:noFill/>
          <a:ln w="9525">
            <a:solidFill>
              <a:srgbClr val="003399"/>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a:extLst>
              <a:ext uri="{FF2B5EF4-FFF2-40B4-BE49-F238E27FC236}">
                <a16:creationId xmlns:a16="http://schemas.microsoft.com/office/drawing/2014/main" id="{2A416131-6500-4AB9-E21C-AE426EF3872F}"/>
              </a:ext>
            </a:extLst>
          </p:cNvPr>
          <p:cNvSpPr>
            <a:spLocks noGrp="1"/>
          </p:cNvSpPr>
          <p:nvPr>
            <p:ph type="title"/>
          </p:nvPr>
        </p:nvSpPr>
        <p:spPr>
          <a:xfrm>
            <a:off x="457200" y="0"/>
            <a:ext cx="8229600" cy="1143000"/>
          </a:xfrm>
        </p:spPr>
        <p:txBody>
          <a:bodyPr/>
          <a:lstStyle/>
          <a:p>
            <a:r>
              <a:rPr lang="en-US" altLang="en-US" sz="3600" b="1">
                <a:solidFill>
                  <a:schemeClr val="bg1"/>
                </a:solidFill>
                <a:latin typeface="Arial" panose="020B0604020202020204" pitchFamily="34" charset="0"/>
                <a:ea typeface="ＭＳ Ｐゴシック" panose="020B0600070205080204" pitchFamily="34" charset="-128"/>
              </a:rPr>
              <a:t>Tactile Signs (703) </a:t>
            </a:r>
            <a:endParaRPr lang="en-US" altLang="en-US" sz="3600">
              <a:solidFill>
                <a:schemeClr val="bg1"/>
              </a:solidFill>
              <a:ea typeface="ＭＳ Ｐゴシック" panose="020B0600070205080204" pitchFamily="34" charset="-128"/>
            </a:endParaRPr>
          </a:p>
        </p:txBody>
      </p:sp>
      <p:pic>
        <p:nvPicPr>
          <p:cNvPr id="145411" name="Picture 8" descr="A black and white sign with text and symbols for men's restroom">
            <a:extLst>
              <a:ext uri="{FF2B5EF4-FFF2-40B4-BE49-F238E27FC236}">
                <a16:creationId xmlns:a16="http://schemas.microsoft.com/office/drawing/2014/main" id="{44BE82D2-6651-AB14-9396-387E338EEFB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484438" y="1414463"/>
            <a:ext cx="4359275" cy="4725987"/>
          </a:xfrm>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itle 1">
            <a:extLst>
              <a:ext uri="{FF2B5EF4-FFF2-40B4-BE49-F238E27FC236}">
                <a16:creationId xmlns:a16="http://schemas.microsoft.com/office/drawing/2014/main" id="{4AEFE1E3-9D1E-ECB1-22A9-DE5DA1AB9C95}"/>
              </a:ext>
            </a:extLst>
          </p:cNvPr>
          <p:cNvSpPr>
            <a:spLocks noGrp="1"/>
          </p:cNvSpPr>
          <p:nvPr>
            <p:ph type="title"/>
          </p:nvPr>
        </p:nvSpPr>
        <p:spPr>
          <a:xfrm>
            <a:off x="457200" y="0"/>
            <a:ext cx="8229600" cy="1143000"/>
          </a:xfrm>
        </p:spPr>
        <p:txBody>
          <a:bodyPr/>
          <a:lstStyle/>
          <a:p>
            <a:r>
              <a:rPr lang="en-US" altLang="en-US" sz="3600" b="1" dirty="0">
                <a:solidFill>
                  <a:schemeClr val="bg1"/>
                </a:solidFill>
                <a:latin typeface="Arial" panose="020B0604020202020204" pitchFamily="34" charset="0"/>
                <a:ea typeface="Times New Roman" panose="02020603050405020304" pitchFamily="18" charset="0"/>
                <a:cs typeface="Arial" panose="020B0604020202020204" pitchFamily="34" charset="0"/>
              </a:rPr>
              <a:t>Detectable Warnings </a:t>
            </a:r>
            <a:endParaRPr lang="en-US" altLang="en-US" sz="3600" dirty="0">
              <a:solidFill>
                <a:schemeClr val="bg1"/>
              </a:solidFill>
              <a:ea typeface="Times New Roman" panose="02020603050405020304" pitchFamily="18" charset="0"/>
              <a:cs typeface="Arial" panose="020B0604020202020204" pitchFamily="34" charset="0"/>
            </a:endParaRPr>
          </a:p>
        </p:txBody>
      </p:sp>
      <p:sp>
        <p:nvSpPr>
          <p:cNvPr id="146435" name="Content Placeholder 2">
            <a:extLst>
              <a:ext uri="{FF2B5EF4-FFF2-40B4-BE49-F238E27FC236}">
                <a16:creationId xmlns:a16="http://schemas.microsoft.com/office/drawing/2014/main" id="{6244D788-F41E-0BFA-0FC8-F5E22124FA3A}"/>
              </a:ext>
            </a:extLst>
          </p:cNvPr>
          <p:cNvSpPr>
            <a:spLocks noGrp="1"/>
          </p:cNvSpPr>
          <p:nvPr>
            <p:ph idx="1"/>
          </p:nvPr>
        </p:nvSpPr>
        <p:spPr/>
        <p:txBody>
          <a:bodyPr/>
          <a:lstStyle/>
          <a:p>
            <a:pPr>
              <a:buFontTx/>
              <a:buNone/>
            </a:pPr>
            <a:r>
              <a:rPr lang="en-US" altLang="en-US" sz="2800" b="1">
                <a:latin typeface="Arial" panose="020B0604020202020204" pitchFamily="34" charset="0"/>
                <a:ea typeface="Times New Roman" panose="02020603050405020304" pitchFamily="18" charset="0"/>
                <a:cs typeface="Arial" panose="020B0604020202020204" pitchFamily="34" charset="0"/>
              </a:rPr>
              <a:t>Where required:</a:t>
            </a:r>
          </a:p>
          <a:p>
            <a:r>
              <a:rPr lang="en-US" altLang="en-US" sz="2800" b="1">
                <a:latin typeface="Arial" panose="020B0604020202020204" pitchFamily="34" charset="0"/>
                <a:ea typeface="Times New Roman" panose="02020603050405020304" pitchFamily="18" charset="0"/>
                <a:cs typeface="Arial" panose="020B0604020202020204" pitchFamily="34" charset="0"/>
              </a:rPr>
              <a:t>Transit platforms (8.10.5)</a:t>
            </a:r>
          </a:p>
          <a:p>
            <a:r>
              <a:rPr lang="en-US" altLang="en-US" sz="2800" b="1">
                <a:latin typeface="Arial" panose="020B0604020202020204" pitchFamily="34" charset="0"/>
                <a:ea typeface="Times New Roman" panose="02020603050405020304" pitchFamily="18" charset="0"/>
                <a:cs typeface="Arial" panose="020B0604020202020204" pitchFamily="34" charset="0"/>
              </a:rPr>
              <a:t>Curb ramps at transit facilities (DOT rule) – bottom 2’</a:t>
            </a:r>
          </a:p>
          <a:p>
            <a:pPr>
              <a:buFontTx/>
              <a:buNone/>
            </a:pPr>
            <a:endParaRPr lang="en-US" altLang="en-US" sz="2800" b="1">
              <a:latin typeface="Arial" panose="020B0604020202020204" pitchFamily="34" charset="0"/>
              <a:ea typeface="Times New Roman" panose="02020603050405020304" pitchFamily="18" charset="0"/>
              <a:cs typeface="Arial" panose="020B0604020202020204" pitchFamily="34" charset="0"/>
            </a:endParaRPr>
          </a:p>
          <a:p>
            <a:pPr>
              <a:buFontTx/>
              <a:buNone/>
            </a:pPr>
            <a:r>
              <a:rPr lang="en-US" altLang="en-US" sz="2800" b="1">
                <a:latin typeface="Arial" panose="020B0604020202020204" pitchFamily="34" charset="0"/>
                <a:ea typeface="Times New Roman" panose="02020603050405020304" pitchFamily="18" charset="0"/>
                <a:cs typeface="Arial" panose="020B0604020202020204" pitchFamily="34" charset="0"/>
              </a:rPr>
              <a:t>   Public streets &amp; sidewalks – recommend  use of draft ROW guidelines  </a:t>
            </a:r>
          </a:p>
          <a:p>
            <a:endParaRPr lang="en-US" altLang="en-US">
              <a:ea typeface="Times New Roman" panose="02020603050405020304" pitchFamily="18" charset="0"/>
              <a:cs typeface="Arial" panose="020B0604020202020204" pitchFamily="34" charset="0"/>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a:extLst>
              <a:ext uri="{FF2B5EF4-FFF2-40B4-BE49-F238E27FC236}">
                <a16:creationId xmlns:a16="http://schemas.microsoft.com/office/drawing/2014/main" id="{761E8F31-2EEE-D875-FDB7-F51576D9D681}"/>
              </a:ext>
            </a:extLst>
          </p:cNvPr>
          <p:cNvSpPr>
            <a:spLocks noGrp="1"/>
          </p:cNvSpPr>
          <p:nvPr>
            <p:ph type="title"/>
          </p:nvPr>
        </p:nvSpPr>
        <p:spPr>
          <a:xfrm>
            <a:off x="457200" y="0"/>
            <a:ext cx="8229600" cy="1143000"/>
          </a:xfrm>
        </p:spPr>
        <p:txBody>
          <a:bodyPr/>
          <a:lstStyle/>
          <a:p>
            <a:r>
              <a:rPr lang="en-US" altLang="en-US" sz="3600" b="1">
                <a:solidFill>
                  <a:schemeClr val="bg1"/>
                </a:solidFill>
                <a:latin typeface="Arial" panose="020B0604020202020204" pitchFamily="34" charset="0"/>
                <a:ea typeface="ＭＳ Ｐゴシック" panose="020B0600070205080204" pitchFamily="34" charset="-128"/>
              </a:rPr>
              <a:t>Detectable Warnings (705)</a:t>
            </a:r>
            <a:endParaRPr lang="en-US" altLang="en-US" sz="3600">
              <a:ea typeface="ＭＳ Ｐゴシック" panose="020B0600070205080204" pitchFamily="34" charset="-128"/>
            </a:endParaRPr>
          </a:p>
        </p:txBody>
      </p:sp>
      <p:sp>
        <p:nvSpPr>
          <p:cNvPr id="147459" name="Content Placeholder 2">
            <a:extLst>
              <a:ext uri="{FF2B5EF4-FFF2-40B4-BE49-F238E27FC236}">
                <a16:creationId xmlns:a16="http://schemas.microsoft.com/office/drawing/2014/main" id="{8D4D3D71-23B9-0D33-CD2E-DE311FB28D7F}"/>
              </a:ext>
            </a:extLst>
          </p:cNvPr>
          <p:cNvSpPr>
            <a:spLocks noGrp="1"/>
          </p:cNvSpPr>
          <p:nvPr>
            <p:ph idx="1"/>
          </p:nvPr>
        </p:nvSpPr>
        <p:spPr>
          <a:xfrm>
            <a:off x="271463" y="1400175"/>
            <a:ext cx="8415337" cy="4725988"/>
          </a:xfrm>
        </p:spPr>
        <p:txBody>
          <a:bodyPr/>
          <a:lstStyle/>
          <a:p>
            <a:pPr>
              <a:lnSpc>
                <a:spcPct val="90000"/>
              </a:lnSpc>
              <a:buFontTx/>
              <a:buNone/>
            </a:pPr>
            <a:r>
              <a:rPr lang="en-US" altLang="en-US" b="1">
                <a:latin typeface="Arial" panose="020B0604020202020204" pitchFamily="34" charset="0"/>
                <a:ea typeface="Times New Roman" panose="02020603050405020304" pitchFamily="18" charset="0"/>
                <a:cs typeface="Arial" panose="020B0604020202020204" pitchFamily="34" charset="0"/>
              </a:rPr>
              <a:t>greater range of designs &amp; products allowed</a:t>
            </a:r>
          </a:p>
          <a:p>
            <a:pPr>
              <a:lnSpc>
                <a:spcPct val="90000"/>
              </a:lnSpc>
              <a:buFontTx/>
              <a:buNone/>
            </a:pPr>
            <a:endParaRPr lang="en-US" altLang="en-US" b="1">
              <a:latin typeface="Arial" panose="020B0604020202020204" pitchFamily="34" charset="0"/>
              <a:ea typeface="Times New Roman" panose="02020603050405020304" pitchFamily="18" charset="0"/>
              <a:cs typeface="Arial" panose="020B0604020202020204" pitchFamily="34" charset="0"/>
            </a:endParaRPr>
          </a:p>
          <a:p>
            <a:pPr>
              <a:lnSpc>
                <a:spcPct val="90000"/>
              </a:lnSpc>
            </a:pPr>
            <a:r>
              <a:rPr lang="en-US" altLang="en-US" b="1">
                <a:latin typeface="Arial" panose="020B0604020202020204" pitchFamily="34" charset="0"/>
                <a:ea typeface="Times New Roman" panose="02020603050405020304" pitchFamily="18" charset="0"/>
                <a:cs typeface="Arial" panose="020B0604020202020204" pitchFamily="34" charset="0"/>
              </a:rPr>
              <a:t>dome diameter (range) </a:t>
            </a:r>
          </a:p>
          <a:p>
            <a:pPr>
              <a:lnSpc>
                <a:spcPct val="90000"/>
              </a:lnSpc>
            </a:pPr>
            <a:r>
              <a:rPr lang="en-US" altLang="en-US" b="1">
                <a:latin typeface="Arial" panose="020B0604020202020204" pitchFamily="34" charset="0"/>
                <a:ea typeface="Times New Roman" panose="02020603050405020304" pitchFamily="18" charset="0"/>
                <a:cs typeface="Arial" panose="020B0604020202020204" pitchFamily="34" charset="0"/>
              </a:rPr>
              <a:t>spacing (range) </a:t>
            </a:r>
          </a:p>
          <a:p>
            <a:pPr>
              <a:lnSpc>
                <a:spcPct val="90000"/>
              </a:lnSpc>
            </a:pPr>
            <a:r>
              <a:rPr lang="en-US" altLang="en-US" b="1">
                <a:latin typeface="Arial" panose="020B0604020202020204" pitchFamily="34" charset="0"/>
                <a:ea typeface="Times New Roman" panose="02020603050405020304" pitchFamily="18" charset="0"/>
                <a:cs typeface="Arial" panose="020B0604020202020204" pitchFamily="34" charset="0"/>
              </a:rPr>
              <a:t>removed:</a:t>
            </a:r>
          </a:p>
          <a:p>
            <a:pPr>
              <a:lnSpc>
                <a:spcPct val="90000"/>
              </a:lnSpc>
              <a:buFontTx/>
              <a:buNone/>
            </a:pPr>
            <a:r>
              <a:rPr lang="en-US" altLang="en-US" b="1">
                <a:latin typeface="Arial" panose="020B0604020202020204" pitchFamily="34" charset="0"/>
                <a:ea typeface="Times New Roman" panose="02020603050405020304" pitchFamily="18" charset="0"/>
                <a:cs typeface="Arial" panose="020B0604020202020204" pitchFamily="34" charset="0"/>
              </a:rPr>
              <a:t>   resiliency/ sound-on-cane contact</a:t>
            </a:r>
          </a:p>
          <a:p>
            <a:pPr>
              <a:lnSpc>
                <a:spcPct val="90000"/>
              </a:lnSpc>
            </a:pPr>
            <a:r>
              <a:rPr lang="en-US" altLang="en-US" b="1">
                <a:latin typeface="Arial" panose="020B0604020202020204" pitchFamily="34" charset="0"/>
                <a:ea typeface="Times New Roman" panose="02020603050405020304" pitchFamily="18" charset="0"/>
                <a:cs typeface="Arial" panose="020B0604020202020204" pitchFamily="34" charset="0"/>
              </a:rPr>
              <a:t>color contrast</a:t>
            </a:r>
          </a:p>
          <a:p>
            <a:endParaRPr lang="en-US" altLang="en-US">
              <a:ea typeface="Times New Roman" panose="02020603050405020304" pitchFamily="18" charset="0"/>
              <a:cs typeface="Arial" panose="020B0604020202020204" pitchFamily="34" charset="0"/>
            </a:endParaRPr>
          </a:p>
        </p:txBody>
      </p:sp>
      <p:pic>
        <p:nvPicPr>
          <p:cNvPr id="147460" name="Picture 9" descr="pile of detectable warning tiles">
            <a:extLst>
              <a:ext uri="{FF2B5EF4-FFF2-40B4-BE49-F238E27FC236}">
                <a16:creationId xmlns:a16="http://schemas.microsoft.com/office/drawing/2014/main" id="{E88D768F-3C54-F152-F580-864D7E7098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2071688"/>
            <a:ext cx="3656013" cy="243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le 1">
            <a:extLst>
              <a:ext uri="{FF2B5EF4-FFF2-40B4-BE49-F238E27FC236}">
                <a16:creationId xmlns:a16="http://schemas.microsoft.com/office/drawing/2014/main" id="{FA6B4E3B-0A45-052E-E623-5041EF23098C}"/>
              </a:ext>
            </a:extLst>
          </p:cNvPr>
          <p:cNvSpPr>
            <a:spLocks noGrp="1"/>
          </p:cNvSpPr>
          <p:nvPr>
            <p:ph type="title"/>
          </p:nvPr>
        </p:nvSpPr>
        <p:spPr>
          <a:xfrm>
            <a:off x="457200" y="0"/>
            <a:ext cx="8229600" cy="1143000"/>
          </a:xfrm>
        </p:spPr>
        <p:txBody>
          <a:bodyPr/>
          <a:lstStyle/>
          <a:p>
            <a:r>
              <a:rPr lang="en-US" altLang="en-US" sz="3600" b="1">
                <a:solidFill>
                  <a:schemeClr val="bg1"/>
                </a:solidFill>
                <a:latin typeface="Arial" panose="020B0604020202020204" pitchFamily="34" charset="0"/>
                <a:ea typeface="Times New Roman" panose="02020603050405020304" pitchFamily="18" charset="0"/>
                <a:cs typeface="Arial" panose="020B0604020202020204" pitchFamily="34" charset="0"/>
              </a:rPr>
              <a:t>ATMs &amp; Fare Machines (220 &amp; 707)</a:t>
            </a:r>
            <a:endParaRPr lang="en-US" altLang="en-US" sz="3600">
              <a:solidFill>
                <a:schemeClr val="bg1"/>
              </a:solidFill>
              <a:ea typeface="Times New Roman" panose="02020603050405020304" pitchFamily="18" charset="0"/>
              <a:cs typeface="Arial" panose="020B0604020202020204" pitchFamily="34" charset="0"/>
            </a:endParaRPr>
          </a:p>
        </p:txBody>
      </p:sp>
      <p:sp>
        <p:nvSpPr>
          <p:cNvPr id="148483" name="Content Placeholder 2">
            <a:extLst>
              <a:ext uri="{FF2B5EF4-FFF2-40B4-BE49-F238E27FC236}">
                <a16:creationId xmlns:a16="http://schemas.microsoft.com/office/drawing/2014/main" id="{5197D477-8CB0-ACCD-C014-4D2A25E18044}"/>
              </a:ext>
            </a:extLst>
          </p:cNvPr>
          <p:cNvSpPr>
            <a:spLocks noGrp="1"/>
          </p:cNvSpPr>
          <p:nvPr>
            <p:ph idx="1"/>
          </p:nvPr>
        </p:nvSpPr>
        <p:spPr>
          <a:xfrm>
            <a:off x="206375" y="1600200"/>
            <a:ext cx="8480425" cy="4525963"/>
          </a:xfrm>
        </p:spPr>
        <p:txBody>
          <a:bodyPr/>
          <a:lstStyle/>
          <a:p>
            <a:pPr>
              <a:buFontTx/>
              <a:buNone/>
            </a:pPr>
            <a:r>
              <a:rPr lang="en-US" altLang="en-US" b="1" dirty="0">
                <a:latin typeface="Arial" panose="020B0604020202020204" pitchFamily="34" charset="0"/>
                <a:ea typeface="Times New Roman" panose="02020603050405020304" pitchFamily="18" charset="0"/>
                <a:cs typeface="Arial" panose="020B0604020202020204" pitchFamily="34" charset="0"/>
              </a:rPr>
              <a:t>Access to 1 of each type at each location </a:t>
            </a:r>
          </a:p>
          <a:p>
            <a:pPr>
              <a:lnSpc>
                <a:spcPct val="90000"/>
              </a:lnSpc>
            </a:pPr>
            <a:endParaRPr lang="en-US" altLang="en-US" sz="1600" b="1" dirty="0">
              <a:latin typeface="Arial" panose="020B0604020202020204" pitchFamily="34" charset="0"/>
              <a:ea typeface="Times New Roman" panose="02020603050405020304" pitchFamily="18" charset="0"/>
              <a:cs typeface="Arial" panose="020B0604020202020204" pitchFamily="34" charset="0"/>
            </a:endParaRPr>
          </a:p>
          <a:p>
            <a:pPr>
              <a:lnSpc>
                <a:spcPct val="90000"/>
              </a:lnSpc>
            </a:pPr>
            <a:r>
              <a:rPr lang="en-US" altLang="en-US" b="1" dirty="0">
                <a:latin typeface="Arial" panose="020B0604020202020204" pitchFamily="34" charset="0"/>
                <a:ea typeface="Times New Roman" panose="02020603050405020304" pitchFamily="18" charset="0"/>
                <a:cs typeface="Arial" panose="020B0604020202020204" pitchFamily="34" charset="0"/>
              </a:rPr>
              <a:t>speech output</a:t>
            </a:r>
          </a:p>
          <a:p>
            <a:pPr>
              <a:lnSpc>
                <a:spcPct val="90000"/>
              </a:lnSpc>
            </a:pPr>
            <a:r>
              <a:rPr lang="en-US" altLang="en-US" b="1" dirty="0">
                <a:latin typeface="Arial" panose="020B0604020202020204" pitchFamily="34" charset="0"/>
                <a:ea typeface="Times New Roman" panose="02020603050405020304" pitchFamily="18" charset="0"/>
                <a:cs typeface="Arial" panose="020B0604020202020204" pitchFamily="34" charset="0"/>
              </a:rPr>
              <a:t>privacy </a:t>
            </a:r>
          </a:p>
          <a:p>
            <a:pPr>
              <a:lnSpc>
                <a:spcPct val="90000"/>
              </a:lnSpc>
            </a:pPr>
            <a:r>
              <a:rPr lang="en-US" altLang="en-US" b="1" dirty="0">
                <a:latin typeface="Arial" panose="020B0604020202020204" pitchFamily="34" charset="0"/>
                <a:ea typeface="Times New Roman" panose="02020603050405020304" pitchFamily="18" charset="0"/>
                <a:cs typeface="Arial" panose="020B0604020202020204" pitchFamily="34" charset="0"/>
              </a:rPr>
              <a:t>input controls</a:t>
            </a:r>
          </a:p>
          <a:p>
            <a:pPr>
              <a:lnSpc>
                <a:spcPct val="90000"/>
              </a:lnSpc>
            </a:pPr>
            <a:r>
              <a:rPr lang="en-US" altLang="en-US" b="1" dirty="0">
                <a:latin typeface="Arial" panose="020B0604020202020204" pitchFamily="34" charset="0"/>
                <a:ea typeface="Times New Roman" panose="02020603050405020304" pitchFamily="18" charset="0"/>
                <a:cs typeface="Arial" panose="020B0604020202020204" pitchFamily="34" charset="0"/>
              </a:rPr>
              <a:t>display screen</a:t>
            </a:r>
          </a:p>
          <a:p>
            <a:pPr>
              <a:lnSpc>
                <a:spcPct val="90000"/>
              </a:lnSpc>
            </a:pPr>
            <a:r>
              <a:rPr lang="en-US" altLang="en-US" b="1" dirty="0">
                <a:latin typeface="Arial" panose="020B0604020202020204" pitchFamily="34" charset="0"/>
                <a:ea typeface="Times New Roman" panose="02020603050405020304" pitchFamily="18" charset="0"/>
                <a:cs typeface="Arial" panose="020B0604020202020204" pitchFamily="34" charset="0"/>
              </a:rPr>
              <a:t>Braille instructions                                   (for speech mode)</a:t>
            </a:r>
          </a:p>
          <a:p>
            <a:endParaRPr lang="en-US" altLang="en-US" dirty="0">
              <a:ea typeface="Times New Roman" panose="02020603050405020304" pitchFamily="18" charset="0"/>
              <a:cs typeface="Arial" panose="020B0604020202020204" pitchFamily="34" charset="0"/>
            </a:endParaRPr>
          </a:p>
        </p:txBody>
      </p:sp>
      <p:pic>
        <p:nvPicPr>
          <p:cNvPr id="148484" name="Picture 5" descr="three ATMs with dogs standing at each. ">
            <a:extLst>
              <a:ext uri="{FF2B5EF4-FFF2-40B4-BE49-F238E27FC236}">
                <a16:creationId xmlns:a16="http://schemas.microsoft.com/office/drawing/2014/main" id="{8A6593EA-F18C-C95F-6531-057C185F92B5}"/>
              </a:ext>
              <a:ext uri="{C183D7F6-B498-43B3-948B-1728B52AA6E4}">
                <adec:decorative xmlns:adec="http://schemas.microsoft.com/office/drawing/2017/decorative" val="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0863" y="2640013"/>
            <a:ext cx="4673600" cy="333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le 1">
            <a:extLst>
              <a:ext uri="{FF2B5EF4-FFF2-40B4-BE49-F238E27FC236}">
                <a16:creationId xmlns:a16="http://schemas.microsoft.com/office/drawing/2014/main" id="{6DE97CDF-C74D-57B0-2F91-4203A3190379}"/>
              </a:ext>
            </a:extLst>
          </p:cNvPr>
          <p:cNvSpPr>
            <a:spLocks noGrp="1"/>
          </p:cNvSpPr>
          <p:nvPr>
            <p:ph type="title"/>
          </p:nvPr>
        </p:nvSpPr>
        <p:spPr>
          <a:xfrm>
            <a:off x="457200" y="0"/>
            <a:ext cx="8229600" cy="1143000"/>
          </a:xfrm>
        </p:spPr>
        <p:txBody>
          <a:bodyPr/>
          <a:lstStyle/>
          <a:p>
            <a:r>
              <a:rPr lang="en-US" altLang="en-US" sz="3600" b="1">
                <a:solidFill>
                  <a:schemeClr val="bg1"/>
                </a:solidFill>
                <a:latin typeface="Arial" panose="020B0604020202020204" pitchFamily="34" charset="0"/>
                <a:ea typeface="Times New Roman" panose="02020603050405020304" pitchFamily="18" charset="0"/>
                <a:cs typeface="Arial" panose="020B0604020202020204" pitchFamily="34" charset="0"/>
              </a:rPr>
              <a:t>Special Rooms, Spaces &amp; Elements (Chapter 8)</a:t>
            </a:r>
            <a:endParaRPr lang="en-US" altLang="en-US" sz="3600">
              <a:solidFill>
                <a:schemeClr val="bg1"/>
              </a:solidFill>
              <a:ea typeface="Times New Roman" panose="02020603050405020304" pitchFamily="18" charset="0"/>
              <a:cs typeface="Arial" panose="020B0604020202020204" pitchFamily="34" charset="0"/>
            </a:endParaRPr>
          </a:p>
        </p:txBody>
      </p:sp>
      <p:sp>
        <p:nvSpPr>
          <p:cNvPr id="149507" name="Content Placeholder 2">
            <a:extLst>
              <a:ext uri="{FF2B5EF4-FFF2-40B4-BE49-F238E27FC236}">
                <a16:creationId xmlns:a16="http://schemas.microsoft.com/office/drawing/2014/main" id="{4E579C90-A2A4-6D89-ADC4-90898B593552}"/>
              </a:ext>
            </a:extLst>
          </p:cNvPr>
          <p:cNvSpPr>
            <a:spLocks noGrp="1"/>
          </p:cNvSpPr>
          <p:nvPr>
            <p:ph idx="1"/>
          </p:nvPr>
        </p:nvSpPr>
        <p:spPr/>
        <p:txBody>
          <a:bodyPr/>
          <a:lstStyle/>
          <a:p>
            <a:pPr eaLnBrk="1" hangingPunct="1">
              <a:lnSpc>
                <a:spcPct val="80000"/>
              </a:lnSpc>
            </a:pPr>
            <a:r>
              <a:rPr lang="en-US" altLang="en-US" sz="2800">
                <a:latin typeface="Arial" panose="020B0604020202020204" pitchFamily="34" charset="0"/>
                <a:ea typeface="Times New Roman" panose="02020603050405020304" pitchFamily="18" charset="0"/>
                <a:cs typeface="Arial" panose="020B0604020202020204" pitchFamily="34" charset="0"/>
              </a:rPr>
              <a:t>Assembly areas </a:t>
            </a:r>
          </a:p>
          <a:p>
            <a:pPr eaLnBrk="1" hangingPunct="1">
              <a:lnSpc>
                <a:spcPct val="80000"/>
              </a:lnSpc>
            </a:pPr>
            <a:r>
              <a:rPr lang="en-US" altLang="en-US" sz="2800">
                <a:latin typeface="Arial" panose="020B0604020202020204" pitchFamily="34" charset="0"/>
                <a:ea typeface="Times New Roman" panose="02020603050405020304" pitchFamily="18" charset="0"/>
                <a:cs typeface="Arial" panose="020B0604020202020204" pitchFamily="34" charset="0"/>
              </a:rPr>
              <a:t>Dressing, fitting, and locker rooms</a:t>
            </a:r>
          </a:p>
          <a:p>
            <a:pPr eaLnBrk="1" hangingPunct="1">
              <a:lnSpc>
                <a:spcPct val="80000"/>
              </a:lnSpc>
            </a:pPr>
            <a:r>
              <a:rPr lang="en-US" altLang="en-US" sz="2800">
                <a:latin typeface="Arial" panose="020B0604020202020204" pitchFamily="34" charset="0"/>
                <a:ea typeface="Times New Roman" panose="02020603050405020304" pitchFamily="18" charset="0"/>
                <a:cs typeface="Arial" panose="020B0604020202020204" pitchFamily="34" charset="0"/>
              </a:rPr>
              <a:t>Kitchens and kitchenettes</a:t>
            </a:r>
          </a:p>
          <a:p>
            <a:pPr eaLnBrk="1" hangingPunct="1">
              <a:lnSpc>
                <a:spcPct val="80000"/>
              </a:lnSpc>
            </a:pPr>
            <a:r>
              <a:rPr lang="en-US" altLang="en-US" sz="2800">
                <a:latin typeface="Arial" panose="020B0604020202020204" pitchFamily="34" charset="0"/>
                <a:ea typeface="Times New Roman" panose="02020603050405020304" pitchFamily="18" charset="0"/>
                <a:cs typeface="Arial" panose="020B0604020202020204" pitchFamily="34" charset="0"/>
              </a:rPr>
              <a:t>Medical care and long-term care</a:t>
            </a:r>
          </a:p>
          <a:p>
            <a:pPr eaLnBrk="1" hangingPunct="1">
              <a:lnSpc>
                <a:spcPct val="80000"/>
              </a:lnSpc>
            </a:pPr>
            <a:r>
              <a:rPr lang="en-US" altLang="en-US" sz="2800">
                <a:latin typeface="Arial" panose="020B0604020202020204" pitchFamily="34" charset="0"/>
                <a:ea typeface="Times New Roman" panose="02020603050405020304" pitchFamily="18" charset="0"/>
                <a:cs typeface="Arial" panose="020B0604020202020204" pitchFamily="34" charset="0"/>
              </a:rPr>
              <a:t>Transient lodging</a:t>
            </a:r>
          </a:p>
          <a:p>
            <a:pPr eaLnBrk="1" hangingPunct="1">
              <a:lnSpc>
                <a:spcPct val="80000"/>
              </a:lnSpc>
            </a:pPr>
            <a:r>
              <a:rPr lang="en-US" altLang="en-US" sz="2800">
                <a:latin typeface="Arial" panose="020B0604020202020204" pitchFamily="34" charset="0"/>
                <a:ea typeface="Times New Roman" panose="02020603050405020304" pitchFamily="18" charset="0"/>
                <a:cs typeface="Arial" panose="020B0604020202020204" pitchFamily="34" charset="0"/>
              </a:rPr>
              <a:t>Prison cells</a:t>
            </a:r>
          </a:p>
          <a:p>
            <a:pPr eaLnBrk="1" hangingPunct="1">
              <a:lnSpc>
                <a:spcPct val="80000"/>
              </a:lnSpc>
            </a:pPr>
            <a:r>
              <a:rPr lang="en-US" altLang="en-US" sz="2800">
                <a:latin typeface="Arial" panose="020B0604020202020204" pitchFamily="34" charset="0"/>
                <a:ea typeface="Times New Roman" panose="02020603050405020304" pitchFamily="18" charset="0"/>
                <a:cs typeface="Arial" panose="020B0604020202020204" pitchFamily="34" charset="0"/>
              </a:rPr>
              <a:t>Courtrooms</a:t>
            </a:r>
          </a:p>
          <a:p>
            <a:pPr eaLnBrk="1" hangingPunct="1">
              <a:lnSpc>
                <a:spcPct val="80000"/>
              </a:lnSpc>
            </a:pPr>
            <a:r>
              <a:rPr lang="en-US" altLang="en-US" sz="2800">
                <a:latin typeface="Arial" panose="020B0604020202020204" pitchFamily="34" charset="0"/>
                <a:ea typeface="Times New Roman" panose="02020603050405020304" pitchFamily="18" charset="0"/>
                <a:cs typeface="Arial" panose="020B0604020202020204" pitchFamily="34" charset="0"/>
              </a:rPr>
              <a:t>Dwelling units</a:t>
            </a:r>
          </a:p>
          <a:p>
            <a:pPr eaLnBrk="1" hangingPunct="1">
              <a:lnSpc>
                <a:spcPct val="80000"/>
              </a:lnSpc>
            </a:pPr>
            <a:r>
              <a:rPr lang="en-US" altLang="en-US" sz="2800">
                <a:latin typeface="Arial" panose="020B0604020202020204" pitchFamily="34" charset="0"/>
                <a:ea typeface="Times New Roman" panose="02020603050405020304" pitchFamily="18" charset="0"/>
                <a:cs typeface="Arial" panose="020B0604020202020204" pitchFamily="34" charset="0"/>
              </a:rPr>
              <a:t>Transportation facilities</a:t>
            </a:r>
          </a:p>
          <a:p>
            <a:pPr eaLnBrk="1" hangingPunct="1">
              <a:lnSpc>
                <a:spcPct val="80000"/>
              </a:lnSpc>
            </a:pPr>
            <a:r>
              <a:rPr lang="en-US" altLang="en-US" sz="2800">
                <a:latin typeface="Arial" panose="020B0604020202020204" pitchFamily="34" charset="0"/>
                <a:ea typeface="Times New Roman" panose="02020603050405020304" pitchFamily="18" charset="0"/>
                <a:cs typeface="Arial" panose="020B0604020202020204" pitchFamily="34" charset="0"/>
              </a:rPr>
              <a:t>Storage</a:t>
            </a:r>
          </a:p>
          <a:p>
            <a:endParaRPr lang="en-US" altLang="en-US">
              <a:ea typeface="Times New Roman" panose="02020603050405020304" pitchFamily="18" charset="0"/>
              <a:cs typeface="Arial" panose="020B0604020202020204" pitchFamily="34" charset="0"/>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itle 1">
            <a:extLst>
              <a:ext uri="{FF2B5EF4-FFF2-40B4-BE49-F238E27FC236}">
                <a16:creationId xmlns:a16="http://schemas.microsoft.com/office/drawing/2014/main" id="{DD885C39-6BE4-70C3-F6E7-66DE3DB36EFB}"/>
              </a:ext>
            </a:extLst>
          </p:cNvPr>
          <p:cNvSpPr>
            <a:spLocks noGrp="1"/>
          </p:cNvSpPr>
          <p:nvPr>
            <p:ph type="title"/>
          </p:nvPr>
        </p:nvSpPr>
        <p:spPr>
          <a:xfrm>
            <a:off x="457200" y="0"/>
            <a:ext cx="8229600" cy="1143000"/>
          </a:xfrm>
        </p:spPr>
        <p:txBody>
          <a:bodyPr/>
          <a:lstStyle/>
          <a:p>
            <a:r>
              <a:rPr lang="en-US" altLang="en-US" sz="3600" b="1">
                <a:solidFill>
                  <a:schemeClr val="bg1"/>
                </a:solidFill>
                <a:latin typeface="Arial" panose="020B0604020202020204" pitchFamily="34" charset="0"/>
                <a:ea typeface="Times New Roman" panose="02020603050405020304" pitchFamily="18" charset="0"/>
                <a:cs typeface="Arial" panose="020B0604020202020204" pitchFamily="34" charset="0"/>
              </a:rPr>
              <a:t>Assembly Areas (221)</a:t>
            </a:r>
            <a:endParaRPr lang="en-US" altLang="en-US" sz="3600">
              <a:solidFill>
                <a:schemeClr val="bg1"/>
              </a:solidFill>
              <a:ea typeface="Times New Roman" panose="02020603050405020304" pitchFamily="18" charset="0"/>
              <a:cs typeface="Arial" panose="020B0604020202020204" pitchFamily="34" charset="0"/>
            </a:endParaRPr>
          </a:p>
        </p:txBody>
      </p:sp>
      <p:sp>
        <p:nvSpPr>
          <p:cNvPr id="150531" name="Content Placeholder 2">
            <a:extLst>
              <a:ext uri="{FF2B5EF4-FFF2-40B4-BE49-F238E27FC236}">
                <a16:creationId xmlns:a16="http://schemas.microsoft.com/office/drawing/2014/main" id="{511EA8FD-98BB-9A48-C201-B0C42297918C}"/>
              </a:ext>
            </a:extLst>
          </p:cNvPr>
          <p:cNvSpPr>
            <a:spLocks noGrp="1"/>
          </p:cNvSpPr>
          <p:nvPr>
            <p:ph idx="1"/>
          </p:nvPr>
        </p:nvSpPr>
        <p:spPr/>
        <p:txBody>
          <a:bodyPr/>
          <a:lstStyle/>
          <a:p>
            <a:pPr eaLnBrk="1" hangingPunct="1">
              <a:buFontTx/>
              <a:buNone/>
            </a:pPr>
            <a:r>
              <a:rPr lang="en-US" altLang="en-US" sz="2800" b="1">
                <a:latin typeface="Arial" panose="020B0604020202020204" pitchFamily="34" charset="0"/>
                <a:ea typeface="Times New Roman" panose="02020603050405020304" pitchFamily="18" charset="0"/>
                <a:cs typeface="Arial" panose="020B0604020202020204" pitchFamily="34" charset="0"/>
              </a:rPr>
              <a:t>Wheelchair Spaces</a:t>
            </a:r>
          </a:p>
          <a:p>
            <a:pPr eaLnBrk="1" hangingPunct="1">
              <a:buFontTx/>
              <a:buNone/>
            </a:pPr>
            <a:endParaRPr lang="en-US" altLang="en-US" sz="2800" b="1">
              <a:latin typeface="Arial" panose="020B0604020202020204" pitchFamily="34" charset="0"/>
              <a:ea typeface="Times New Roman" panose="02020603050405020304" pitchFamily="18" charset="0"/>
              <a:cs typeface="Arial" panose="020B0604020202020204" pitchFamily="34" charset="0"/>
            </a:endParaRPr>
          </a:p>
          <a:p>
            <a:pPr eaLnBrk="1" hangingPunct="1">
              <a:buFontTx/>
              <a:buNone/>
            </a:pPr>
            <a:r>
              <a:rPr lang="en-US" altLang="en-US" sz="2800" b="1">
                <a:latin typeface="Arial" panose="020B0604020202020204" pitchFamily="34" charset="0"/>
                <a:ea typeface="Times New Roman" panose="02020603050405020304" pitchFamily="18" charset="0"/>
                <a:cs typeface="Arial" panose="020B0604020202020204" pitchFamily="34" charset="0"/>
              </a:rPr>
              <a:t>lower scoping for </a:t>
            </a:r>
          </a:p>
          <a:p>
            <a:pPr eaLnBrk="1" hangingPunct="1">
              <a:buFontTx/>
              <a:buNone/>
            </a:pPr>
            <a:r>
              <a:rPr lang="en-US" altLang="en-US" sz="2800" b="1">
                <a:latin typeface="Arial" panose="020B0604020202020204" pitchFamily="34" charset="0"/>
                <a:ea typeface="Times New Roman" panose="02020603050405020304" pitchFamily="18" charset="0"/>
                <a:cs typeface="Arial" panose="020B0604020202020204" pitchFamily="34" charset="0"/>
              </a:rPr>
              <a:t>assembly areas with  </a:t>
            </a:r>
          </a:p>
          <a:p>
            <a:pPr eaLnBrk="1" hangingPunct="1">
              <a:buFontTx/>
              <a:buNone/>
            </a:pPr>
            <a:r>
              <a:rPr lang="en-US" altLang="en-US" sz="2800" b="1">
                <a:latin typeface="Arial" panose="020B0604020202020204" pitchFamily="34" charset="0"/>
                <a:ea typeface="Times New Roman" panose="02020603050405020304" pitchFamily="18" charset="0"/>
                <a:cs typeface="Arial" panose="020B0604020202020204" pitchFamily="34" charset="0"/>
              </a:rPr>
              <a:t>more than 500 seats:</a:t>
            </a:r>
          </a:p>
          <a:p>
            <a:pPr eaLnBrk="1" hangingPunct="1">
              <a:buFontTx/>
              <a:buNone/>
            </a:pPr>
            <a:endParaRPr lang="en-US" altLang="en-US" sz="2800" b="1">
              <a:latin typeface="Arial" panose="020B0604020202020204" pitchFamily="34" charset="0"/>
              <a:ea typeface="Times New Roman" panose="02020603050405020304" pitchFamily="18" charset="0"/>
              <a:cs typeface="Arial" panose="020B0604020202020204" pitchFamily="34" charset="0"/>
            </a:endParaRPr>
          </a:p>
          <a:p>
            <a:pPr eaLnBrk="1" hangingPunct="1"/>
            <a:r>
              <a:rPr lang="en-US" altLang="en-US" sz="2800" b="1">
                <a:latin typeface="Arial" panose="020B0604020202020204" pitchFamily="34" charset="0"/>
                <a:ea typeface="Times New Roman" panose="02020603050405020304" pitchFamily="18" charset="0"/>
                <a:cs typeface="Arial" panose="020B0604020202020204" pitchFamily="34" charset="0"/>
              </a:rPr>
              <a:t>501 – 5,000 seats: 1 space/ every 150 seats (instead of 1%)</a:t>
            </a:r>
          </a:p>
          <a:p>
            <a:pPr eaLnBrk="1" hangingPunct="1"/>
            <a:r>
              <a:rPr lang="en-US" altLang="en-US" sz="2800" b="1">
                <a:latin typeface="Arial" panose="020B0604020202020204" pitchFamily="34" charset="0"/>
                <a:ea typeface="Times New Roman" panose="02020603050405020304" pitchFamily="18" charset="0"/>
                <a:cs typeface="Arial" panose="020B0604020202020204" pitchFamily="34" charset="0"/>
              </a:rPr>
              <a:t>&gt; 5,000: 0.5% scoping </a:t>
            </a:r>
          </a:p>
          <a:p>
            <a:endParaRPr lang="en-US" altLang="en-US">
              <a:ea typeface="Times New Roman" panose="02020603050405020304" pitchFamily="18" charset="0"/>
              <a:cs typeface="Arial" panose="020B0604020202020204" pitchFamily="34" charset="0"/>
            </a:endParaRPr>
          </a:p>
        </p:txBody>
      </p:sp>
      <p:pic>
        <p:nvPicPr>
          <p:cNvPr id="150532" name="Picture 8" descr="stadium">
            <a:extLst>
              <a:ext uri="{FF2B5EF4-FFF2-40B4-BE49-F238E27FC236}">
                <a16:creationId xmlns:a16="http://schemas.microsoft.com/office/drawing/2014/main" id="{ABF32869-BA46-07DD-30D3-40A0AEFDB8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1600200"/>
            <a:ext cx="3505200" cy="291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le 1">
            <a:extLst>
              <a:ext uri="{FF2B5EF4-FFF2-40B4-BE49-F238E27FC236}">
                <a16:creationId xmlns:a16="http://schemas.microsoft.com/office/drawing/2014/main" id="{9E5A7FB8-82EC-FAAB-C652-70CF0B1B24CA}"/>
              </a:ext>
            </a:extLst>
          </p:cNvPr>
          <p:cNvSpPr>
            <a:spLocks noGrp="1"/>
          </p:cNvSpPr>
          <p:nvPr>
            <p:ph type="title"/>
          </p:nvPr>
        </p:nvSpPr>
        <p:spPr/>
        <p:txBody>
          <a:bodyPr/>
          <a:lstStyle/>
          <a:p>
            <a:r>
              <a:rPr lang="en-US" altLang="en-US" dirty="0">
                <a:solidFill>
                  <a:schemeClr val="bg1"/>
                </a:solidFill>
                <a:ea typeface="ＭＳ Ｐゴシック" panose="020B0600070205080204" pitchFamily="34" charset="-128"/>
              </a:rPr>
              <a:t>Scoping:  Assembly Areas</a:t>
            </a:r>
          </a:p>
        </p:txBody>
      </p:sp>
      <p:pic>
        <p:nvPicPr>
          <p:cNvPr id="5" name="Picture 4" descr="Table 221.2.1 Number of Wheelchair Spaces in Assemble Areas">
            <a:extLst>
              <a:ext uri="{FF2B5EF4-FFF2-40B4-BE49-F238E27FC236}">
                <a16:creationId xmlns:a16="http://schemas.microsoft.com/office/drawing/2014/main" id="{67132635-9F10-638F-F323-6354F1A9FA25}"/>
              </a:ext>
            </a:extLst>
          </p:cNvPr>
          <p:cNvPicPr>
            <a:picLocks noChangeAspect="1"/>
          </p:cNvPicPr>
          <p:nvPr/>
        </p:nvPicPr>
        <p:blipFill>
          <a:blip r:embed="rId2"/>
          <a:stretch>
            <a:fillRect/>
          </a:stretch>
        </p:blipFill>
        <p:spPr>
          <a:xfrm>
            <a:off x="366354" y="1361786"/>
            <a:ext cx="7825651" cy="4468859"/>
          </a:xfrm>
          <a:prstGeom prst="rect">
            <a:avLst/>
          </a:prstGeom>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itle 1">
            <a:extLst>
              <a:ext uri="{FF2B5EF4-FFF2-40B4-BE49-F238E27FC236}">
                <a16:creationId xmlns:a16="http://schemas.microsoft.com/office/drawing/2014/main" id="{03B4CB66-1B06-AFE3-FDE8-714FDC1101D0}"/>
              </a:ext>
            </a:extLst>
          </p:cNvPr>
          <p:cNvSpPr>
            <a:spLocks noGrp="1"/>
          </p:cNvSpPr>
          <p:nvPr>
            <p:ph type="title"/>
          </p:nvPr>
        </p:nvSpPr>
        <p:spPr>
          <a:xfrm>
            <a:off x="457200" y="0"/>
            <a:ext cx="8229600" cy="1143000"/>
          </a:xfrm>
        </p:spPr>
        <p:txBody>
          <a:bodyPr/>
          <a:lstStyle/>
          <a:p>
            <a:r>
              <a:rPr lang="en-US" altLang="en-US" sz="3600" b="1" dirty="0">
                <a:solidFill>
                  <a:schemeClr val="bg1"/>
                </a:solidFill>
                <a:latin typeface="Arial" panose="020B0604020202020204" pitchFamily="34" charset="0"/>
                <a:ea typeface="Times New Roman" panose="02020603050405020304" pitchFamily="18" charset="0"/>
                <a:cs typeface="Arial" panose="020B0604020202020204" pitchFamily="34" charset="0"/>
              </a:rPr>
              <a:t>Assembly Areas (221)   </a:t>
            </a:r>
            <a:endParaRPr lang="en-US" altLang="en-US" sz="3600" dirty="0">
              <a:solidFill>
                <a:schemeClr val="bg1"/>
              </a:solidFill>
              <a:ea typeface="Times New Roman" panose="02020603050405020304" pitchFamily="18" charset="0"/>
              <a:cs typeface="Arial" panose="020B0604020202020204" pitchFamily="34" charset="0"/>
            </a:endParaRPr>
          </a:p>
        </p:txBody>
      </p:sp>
      <p:sp>
        <p:nvSpPr>
          <p:cNvPr id="152579" name="Content Placeholder 2">
            <a:extLst>
              <a:ext uri="{FF2B5EF4-FFF2-40B4-BE49-F238E27FC236}">
                <a16:creationId xmlns:a16="http://schemas.microsoft.com/office/drawing/2014/main" id="{FC41D630-9F07-3522-2537-6BE0BF1966D7}"/>
              </a:ext>
            </a:extLst>
          </p:cNvPr>
          <p:cNvSpPr>
            <a:spLocks noGrp="1"/>
          </p:cNvSpPr>
          <p:nvPr>
            <p:ph idx="1"/>
          </p:nvPr>
        </p:nvSpPr>
        <p:spPr>
          <a:xfrm>
            <a:off x="457200" y="1600200"/>
            <a:ext cx="8058150" cy="4525963"/>
          </a:xfrm>
        </p:spPr>
        <p:txBody>
          <a:bodyPr/>
          <a:lstStyle/>
          <a:p>
            <a:pPr>
              <a:buFont typeface="Arial" panose="020B0604020202020204" pitchFamily="34" charset="0"/>
              <a:buNone/>
            </a:pPr>
            <a:r>
              <a:rPr lang="en-US" altLang="en-US">
                <a:latin typeface="Arial" panose="020B0604020202020204" pitchFamily="34" charset="0"/>
                <a:ea typeface="ＭＳ Ｐゴシック" panose="020B0600070205080204" pitchFamily="34" charset="-128"/>
              </a:rPr>
              <a:t>Dispersion of wheelchair </a:t>
            </a:r>
          </a:p>
          <a:p>
            <a:pPr>
              <a:buFont typeface="Arial" panose="020B0604020202020204" pitchFamily="34" charset="0"/>
              <a:buNone/>
            </a:pPr>
            <a:r>
              <a:rPr lang="en-US" altLang="en-US">
                <a:latin typeface="Arial" panose="020B0604020202020204" pitchFamily="34" charset="0"/>
                <a:ea typeface="ＭＳ Ｐゴシック" panose="020B0600070205080204" pitchFamily="34" charset="-128"/>
              </a:rPr>
              <a:t>spaces to provide </a:t>
            </a:r>
          </a:p>
          <a:p>
            <a:endParaRPr lang="en-US" altLang="en-US">
              <a:latin typeface="Arial" panose="020B0604020202020204" pitchFamily="34" charset="0"/>
              <a:ea typeface="ＭＳ Ｐゴシック" panose="020B0600070205080204" pitchFamily="34" charset="-128"/>
            </a:endParaRPr>
          </a:p>
          <a:p>
            <a:r>
              <a:rPr lang="en-US" altLang="en-US">
                <a:latin typeface="Arial" panose="020B0604020202020204" pitchFamily="34" charset="0"/>
                <a:ea typeface="ＭＳ Ｐゴシック" panose="020B0600070205080204" pitchFamily="34" charset="-128"/>
              </a:rPr>
              <a:t>choices of seating </a:t>
            </a:r>
          </a:p>
          <a:p>
            <a:pPr>
              <a:buFont typeface="Arial" panose="020B0604020202020204" pitchFamily="34" charset="0"/>
              <a:buNone/>
            </a:pPr>
            <a:r>
              <a:rPr lang="en-US" altLang="en-US">
                <a:latin typeface="Arial" panose="020B0604020202020204" pitchFamily="34" charset="0"/>
                <a:ea typeface="ＭＳ Ｐゴシック" panose="020B0600070205080204" pitchFamily="34" charset="-128"/>
              </a:rPr>
              <a:t>	locations and viewing angles</a:t>
            </a:r>
          </a:p>
          <a:p>
            <a:r>
              <a:rPr lang="en-US" altLang="en-US">
                <a:latin typeface="Arial" panose="020B0604020202020204" pitchFamily="34" charset="0"/>
                <a:ea typeface="Times New Roman" panose="02020603050405020304" pitchFamily="18" charset="0"/>
                <a:cs typeface="Arial" panose="020B0604020202020204" pitchFamily="34" charset="0"/>
              </a:rPr>
              <a:t>substantially equal to, or better than, </a:t>
            </a:r>
          </a:p>
          <a:p>
            <a:pPr>
              <a:buFontTx/>
              <a:buNone/>
            </a:pPr>
            <a:endParaRPr lang="en-US" altLang="en-US" sz="1000">
              <a:latin typeface="Arial" panose="020B0604020202020204" pitchFamily="34" charset="0"/>
              <a:ea typeface="Times New Roman" panose="02020603050405020304" pitchFamily="18" charset="0"/>
              <a:cs typeface="Arial" panose="020B0604020202020204" pitchFamily="34" charset="0"/>
            </a:endParaRPr>
          </a:p>
          <a:p>
            <a:r>
              <a:rPr lang="en-US" altLang="en-US">
                <a:latin typeface="Arial" panose="020B0604020202020204" pitchFamily="34" charset="0"/>
                <a:ea typeface="Times New Roman" panose="02020603050405020304" pitchFamily="18" charset="0"/>
                <a:cs typeface="Arial" panose="020B0604020202020204" pitchFamily="34" charset="0"/>
              </a:rPr>
              <a:t>the choices of all other spectators</a:t>
            </a:r>
          </a:p>
          <a:p>
            <a:endParaRPr lang="en-US" altLang="en-US">
              <a:ea typeface="ＭＳ Ｐゴシック" panose="020B0600070205080204" pitchFamily="34" charset="-128"/>
            </a:endParaRPr>
          </a:p>
        </p:txBody>
      </p:sp>
      <p:pic>
        <p:nvPicPr>
          <p:cNvPr id="152580" name="Picture 8" descr="wheelchair seating at stadium">
            <a:extLst>
              <a:ext uri="{FF2B5EF4-FFF2-40B4-BE49-F238E27FC236}">
                <a16:creationId xmlns:a16="http://schemas.microsoft.com/office/drawing/2014/main" id="{843322E2-FC95-66EB-B35D-909A5A8DA2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3038" y="1600200"/>
            <a:ext cx="3433762" cy="224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tle 1">
            <a:extLst>
              <a:ext uri="{FF2B5EF4-FFF2-40B4-BE49-F238E27FC236}">
                <a16:creationId xmlns:a16="http://schemas.microsoft.com/office/drawing/2014/main" id="{9803E74C-7FE3-584F-F9E1-D062C66E9FF0}"/>
              </a:ext>
            </a:extLst>
          </p:cNvPr>
          <p:cNvSpPr>
            <a:spLocks noGrp="1"/>
          </p:cNvSpPr>
          <p:nvPr>
            <p:ph type="title"/>
          </p:nvPr>
        </p:nvSpPr>
        <p:spPr>
          <a:xfrm>
            <a:off x="457200" y="0"/>
            <a:ext cx="8229600" cy="1143000"/>
          </a:xfrm>
        </p:spPr>
        <p:txBody>
          <a:bodyPr/>
          <a:lstStyle/>
          <a:p>
            <a:r>
              <a:rPr lang="en-US" altLang="en-US" sz="3600" b="1" dirty="0">
                <a:solidFill>
                  <a:schemeClr val="bg1"/>
                </a:solidFill>
                <a:latin typeface="Arial" panose="020B0604020202020204" pitchFamily="34" charset="0"/>
                <a:ea typeface="Times New Roman" panose="02020603050405020304" pitchFamily="18" charset="0"/>
                <a:cs typeface="Arial" panose="020B0604020202020204" pitchFamily="34" charset="0"/>
              </a:rPr>
              <a:t>Assembly Areas (221)    </a:t>
            </a:r>
            <a:endParaRPr lang="en-US" altLang="en-US" sz="3600" dirty="0">
              <a:solidFill>
                <a:schemeClr val="bg1"/>
              </a:solidFill>
              <a:ea typeface="Times New Roman" panose="02020603050405020304" pitchFamily="18" charset="0"/>
              <a:cs typeface="Arial" panose="020B0604020202020204" pitchFamily="34" charset="0"/>
            </a:endParaRPr>
          </a:p>
        </p:txBody>
      </p:sp>
      <p:sp>
        <p:nvSpPr>
          <p:cNvPr id="153603" name="Content Placeholder 2">
            <a:extLst>
              <a:ext uri="{FF2B5EF4-FFF2-40B4-BE49-F238E27FC236}">
                <a16:creationId xmlns:a16="http://schemas.microsoft.com/office/drawing/2014/main" id="{ADF9C97F-A881-8A23-FFBA-96FE3490DEFA}"/>
              </a:ext>
            </a:extLst>
          </p:cNvPr>
          <p:cNvSpPr>
            <a:spLocks noGrp="1"/>
          </p:cNvSpPr>
          <p:nvPr>
            <p:ph idx="1"/>
          </p:nvPr>
        </p:nvSpPr>
        <p:spPr/>
        <p:txBody>
          <a:bodyPr/>
          <a:lstStyle/>
          <a:p>
            <a:pPr>
              <a:lnSpc>
                <a:spcPct val="90000"/>
              </a:lnSpc>
              <a:buFontTx/>
              <a:buNone/>
            </a:pPr>
            <a:r>
              <a:rPr lang="en-US" altLang="en-US" sz="2600" b="1">
                <a:latin typeface="Arial" panose="020B0604020202020204" pitchFamily="34" charset="0"/>
                <a:ea typeface="Times New Roman" panose="02020603050405020304" pitchFamily="18" charset="0"/>
                <a:cs typeface="Arial" panose="020B0604020202020204" pitchFamily="34" charset="0"/>
              </a:rPr>
              <a:t>Exceptions for areas with 300 or fewer seats if:</a:t>
            </a:r>
          </a:p>
          <a:p>
            <a:pPr>
              <a:lnSpc>
                <a:spcPct val="90000"/>
              </a:lnSpc>
              <a:buFontTx/>
              <a:buNone/>
            </a:pPr>
            <a:endParaRPr lang="en-US" altLang="en-US" sz="2600" b="1">
              <a:latin typeface="Arial" panose="020B0604020202020204" pitchFamily="34" charset="0"/>
              <a:ea typeface="Times New Roman" panose="02020603050405020304" pitchFamily="18" charset="0"/>
              <a:cs typeface="Arial" panose="020B0604020202020204" pitchFamily="34" charset="0"/>
            </a:endParaRPr>
          </a:p>
          <a:p>
            <a:pPr>
              <a:lnSpc>
                <a:spcPct val="90000"/>
              </a:lnSpc>
            </a:pPr>
            <a:r>
              <a:rPr lang="en-US" altLang="en-US" sz="2600" b="1">
                <a:latin typeface="Arial" panose="020B0604020202020204" pitchFamily="34" charset="0"/>
                <a:ea typeface="Times New Roman" panose="02020603050405020304" pitchFamily="18" charset="0"/>
                <a:cs typeface="Arial" panose="020B0604020202020204" pitchFamily="34" charset="0"/>
              </a:rPr>
              <a:t>horizontal –  spaces &amp; companion seats located in the 2</a:t>
            </a:r>
            <a:r>
              <a:rPr lang="en-US" altLang="en-US" sz="2600" b="1" baseline="30000">
                <a:latin typeface="Arial" panose="020B0604020202020204" pitchFamily="34" charset="0"/>
                <a:ea typeface="Times New Roman" panose="02020603050405020304" pitchFamily="18" charset="0"/>
                <a:cs typeface="Arial" panose="020B0604020202020204" pitchFamily="34" charset="0"/>
              </a:rPr>
              <a:t>nd</a:t>
            </a:r>
            <a:r>
              <a:rPr lang="en-US" altLang="en-US" sz="2600" b="1">
                <a:latin typeface="Arial" panose="020B0604020202020204" pitchFamily="34" charset="0"/>
                <a:ea typeface="Times New Roman" panose="02020603050405020304" pitchFamily="18" charset="0"/>
                <a:cs typeface="Arial" panose="020B0604020202020204" pitchFamily="34" charset="0"/>
              </a:rPr>
              <a:t> or 3</a:t>
            </a:r>
            <a:r>
              <a:rPr lang="en-US" altLang="en-US" sz="2600" b="1" baseline="30000">
                <a:latin typeface="Arial" panose="020B0604020202020204" pitchFamily="34" charset="0"/>
                <a:ea typeface="Times New Roman" panose="02020603050405020304" pitchFamily="18" charset="0"/>
                <a:cs typeface="Arial" panose="020B0604020202020204" pitchFamily="34" charset="0"/>
              </a:rPr>
              <a:t>rd</a:t>
            </a:r>
            <a:r>
              <a:rPr lang="en-US" altLang="en-US" sz="2600" b="1">
                <a:latin typeface="Arial" panose="020B0604020202020204" pitchFamily="34" charset="0"/>
                <a:ea typeface="Times New Roman" panose="02020603050405020304" pitchFamily="18" charset="0"/>
                <a:cs typeface="Arial" panose="020B0604020202020204" pitchFamily="34" charset="0"/>
              </a:rPr>
              <a:t> quartile of row </a:t>
            </a:r>
          </a:p>
          <a:p>
            <a:pPr>
              <a:lnSpc>
                <a:spcPct val="90000"/>
              </a:lnSpc>
              <a:buFontTx/>
              <a:buNone/>
            </a:pPr>
            <a:endParaRPr lang="en-US" altLang="en-US" sz="2600" b="1">
              <a:latin typeface="Arial" panose="020B0604020202020204" pitchFamily="34" charset="0"/>
              <a:ea typeface="Times New Roman" panose="02020603050405020304" pitchFamily="18" charset="0"/>
              <a:cs typeface="Arial" panose="020B0604020202020204" pitchFamily="34" charset="0"/>
            </a:endParaRPr>
          </a:p>
          <a:p>
            <a:pPr>
              <a:lnSpc>
                <a:spcPct val="90000"/>
              </a:lnSpc>
              <a:buFontTx/>
              <a:buNone/>
            </a:pPr>
            <a:endParaRPr lang="en-US" altLang="en-US" sz="2600" b="1">
              <a:latin typeface="Arial" panose="020B0604020202020204" pitchFamily="34" charset="0"/>
              <a:ea typeface="Times New Roman" panose="02020603050405020304" pitchFamily="18" charset="0"/>
              <a:cs typeface="Arial" panose="020B0604020202020204" pitchFamily="34" charset="0"/>
            </a:endParaRPr>
          </a:p>
          <a:p>
            <a:pPr>
              <a:lnSpc>
                <a:spcPct val="90000"/>
              </a:lnSpc>
            </a:pPr>
            <a:endParaRPr lang="en-US" altLang="en-US" sz="2600" b="1">
              <a:latin typeface="Arial" panose="020B0604020202020204" pitchFamily="34" charset="0"/>
              <a:ea typeface="Times New Roman" panose="02020603050405020304" pitchFamily="18" charset="0"/>
              <a:cs typeface="Arial" panose="020B0604020202020204" pitchFamily="34" charset="0"/>
            </a:endParaRPr>
          </a:p>
          <a:p>
            <a:pPr>
              <a:lnSpc>
                <a:spcPct val="90000"/>
              </a:lnSpc>
            </a:pPr>
            <a:endParaRPr lang="en-US" altLang="en-US" sz="2600" b="1">
              <a:latin typeface="Arial" panose="020B0604020202020204" pitchFamily="34" charset="0"/>
              <a:ea typeface="Times New Roman" panose="02020603050405020304" pitchFamily="18" charset="0"/>
              <a:cs typeface="Arial" panose="020B0604020202020204" pitchFamily="34" charset="0"/>
            </a:endParaRPr>
          </a:p>
          <a:p>
            <a:pPr>
              <a:lnSpc>
                <a:spcPct val="90000"/>
              </a:lnSpc>
            </a:pPr>
            <a:r>
              <a:rPr lang="en-US" altLang="en-US" sz="2600" b="1">
                <a:latin typeface="Arial" panose="020B0604020202020204" pitchFamily="34" charset="0"/>
                <a:ea typeface="Times New Roman" panose="02020603050405020304" pitchFamily="18" charset="0"/>
                <a:cs typeface="Arial" panose="020B0604020202020204" pitchFamily="34" charset="0"/>
              </a:rPr>
              <a:t>vertical – if viewing angles = or better than the average viewing angles in the assembly area</a:t>
            </a:r>
          </a:p>
          <a:p>
            <a:endParaRPr lang="en-US" altLang="en-US">
              <a:ea typeface="Times New Roman" panose="02020603050405020304" pitchFamily="18" charset="0"/>
              <a:cs typeface="Arial" panose="020B0604020202020204" pitchFamily="34" charset="0"/>
            </a:endParaRPr>
          </a:p>
        </p:txBody>
      </p:sp>
      <p:pic>
        <p:nvPicPr>
          <p:cNvPr id="153604" name="Picture 8" descr="Assembly-Dispersion2">
            <a:extLst>
              <a:ext uri="{FF2B5EF4-FFF2-40B4-BE49-F238E27FC236}">
                <a16:creationId xmlns:a16="http://schemas.microsoft.com/office/drawing/2014/main" id="{ED319EE5-0A54-9095-F96F-F275CC393D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2550" y="3348038"/>
            <a:ext cx="6324600" cy="159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itle 1">
            <a:extLst>
              <a:ext uri="{FF2B5EF4-FFF2-40B4-BE49-F238E27FC236}">
                <a16:creationId xmlns:a16="http://schemas.microsoft.com/office/drawing/2014/main" id="{1B11DB38-3EA9-750B-FB9E-69774E29039E}"/>
              </a:ext>
            </a:extLst>
          </p:cNvPr>
          <p:cNvSpPr>
            <a:spLocks noGrp="1"/>
          </p:cNvSpPr>
          <p:nvPr>
            <p:ph type="title"/>
          </p:nvPr>
        </p:nvSpPr>
        <p:spPr>
          <a:xfrm>
            <a:off x="457200" y="0"/>
            <a:ext cx="8229600" cy="1143000"/>
          </a:xfrm>
        </p:spPr>
        <p:txBody>
          <a:bodyPr/>
          <a:lstStyle/>
          <a:p>
            <a:br>
              <a:rPr lang="en-US" altLang="en-US" sz="3600" b="1">
                <a:solidFill>
                  <a:schemeClr val="bg1"/>
                </a:solidFill>
                <a:latin typeface="Arial" panose="020B0604020202020204" pitchFamily="34" charset="0"/>
                <a:ea typeface="Times New Roman" panose="02020603050405020304" pitchFamily="18" charset="0"/>
                <a:cs typeface="Arial Unicode MS" pitchFamily="34" charset="-128"/>
              </a:rPr>
            </a:br>
            <a:r>
              <a:rPr lang="en-US" altLang="en-US" sz="3600" b="1">
                <a:solidFill>
                  <a:schemeClr val="bg1"/>
                </a:solidFill>
                <a:latin typeface="Arial" panose="020B0604020202020204" pitchFamily="34" charset="0"/>
                <a:ea typeface="Times New Roman" panose="02020603050405020304" pitchFamily="18" charset="0"/>
                <a:cs typeface="Arial Unicode MS" pitchFamily="34" charset="-128"/>
              </a:rPr>
              <a:t>Wheelchair Spaces (802)</a:t>
            </a:r>
            <a:br>
              <a:rPr lang="en-US" altLang="en-US" b="1">
                <a:latin typeface="Arial" panose="020B0604020202020204" pitchFamily="34" charset="0"/>
                <a:ea typeface="Times New Roman" panose="02020603050405020304" pitchFamily="18" charset="0"/>
                <a:cs typeface="Arial Unicode MS" pitchFamily="34" charset="-128"/>
              </a:rPr>
            </a:br>
            <a:endParaRPr lang="en-US" altLang="en-US">
              <a:ea typeface="Times New Roman" panose="02020603050405020304" pitchFamily="18" charset="0"/>
              <a:cs typeface="Arial Unicode MS" pitchFamily="34" charset="-128"/>
            </a:endParaRPr>
          </a:p>
        </p:txBody>
      </p:sp>
      <p:sp>
        <p:nvSpPr>
          <p:cNvPr id="154627" name="Content Placeholder 2">
            <a:extLst>
              <a:ext uri="{FF2B5EF4-FFF2-40B4-BE49-F238E27FC236}">
                <a16:creationId xmlns:a16="http://schemas.microsoft.com/office/drawing/2014/main" id="{B8E73FD7-7C88-E183-D6D6-E13BDCA3C62E}"/>
              </a:ext>
            </a:extLst>
          </p:cNvPr>
          <p:cNvSpPr>
            <a:spLocks noGrp="1"/>
          </p:cNvSpPr>
          <p:nvPr>
            <p:ph idx="1"/>
          </p:nvPr>
        </p:nvSpPr>
        <p:spPr/>
        <p:txBody>
          <a:bodyPr/>
          <a:lstStyle/>
          <a:p>
            <a:r>
              <a:rPr lang="en-US" altLang="en-US">
                <a:latin typeface="Arial" panose="020B0604020202020204" pitchFamily="34" charset="0"/>
                <a:ea typeface="Times New Roman" panose="02020603050405020304" pitchFamily="18" charset="0"/>
                <a:cs typeface="Arial" panose="020B0604020202020204" pitchFamily="34" charset="0"/>
              </a:rPr>
              <a:t>Lines of Sight</a:t>
            </a:r>
          </a:p>
          <a:p>
            <a:pPr>
              <a:buFontTx/>
              <a:buChar char="•"/>
            </a:pPr>
            <a:r>
              <a:rPr lang="en-US" altLang="en-US">
                <a:latin typeface="Arial" panose="020B0604020202020204" pitchFamily="34" charset="0"/>
                <a:ea typeface="Times New Roman" panose="02020603050405020304" pitchFamily="18" charset="0"/>
                <a:cs typeface="Arial" panose="020B0604020202020204" pitchFamily="34" charset="0"/>
              </a:rPr>
              <a:t>Seated Spectators</a:t>
            </a:r>
          </a:p>
          <a:p>
            <a:pPr lvl="1">
              <a:buFontTx/>
              <a:buChar char="–"/>
            </a:pPr>
            <a:r>
              <a:rPr lang="en-US" altLang="en-US">
                <a:latin typeface="Arial" panose="020B0604020202020204" pitchFamily="34" charset="0"/>
                <a:ea typeface="Times New Roman" panose="02020603050405020304" pitchFamily="18" charset="0"/>
                <a:cs typeface="Arial" panose="020B0604020202020204" pitchFamily="34" charset="0"/>
              </a:rPr>
              <a:t>Over heads</a:t>
            </a:r>
          </a:p>
          <a:p>
            <a:pPr lvl="1">
              <a:buFontTx/>
              <a:buChar char="–"/>
            </a:pPr>
            <a:r>
              <a:rPr lang="en-US" altLang="en-US">
                <a:latin typeface="Arial" panose="020B0604020202020204" pitchFamily="34" charset="0"/>
                <a:ea typeface="Times New Roman" panose="02020603050405020304" pitchFamily="18" charset="0"/>
                <a:cs typeface="Arial" panose="020B0604020202020204" pitchFamily="34" charset="0"/>
              </a:rPr>
              <a:t>Between heads</a:t>
            </a:r>
          </a:p>
          <a:p>
            <a:pPr>
              <a:buFontTx/>
              <a:buChar char="•"/>
            </a:pPr>
            <a:r>
              <a:rPr lang="en-US" altLang="en-US">
                <a:latin typeface="Arial" panose="020B0604020202020204" pitchFamily="34" charset="0"/>
                <a:ea typeface="Times New Roman" panose="02020603050405020304" pitchFamily="18" charset="0"/>
                <a:cs typeface="Arial" panose="020B0604020202020204" pitchFamily="34" charset="0"/>
              </a:rPr>
              <a:t>Standing Spectators</a:t>
            </a:r>
          </a:p>
          <a:p>
            <a:pPr lvl="1">
              <a:buFontTx/>
              <a:buChar char="–"/>
            </a:pPr>
            <a:r>
              <a:rPr lang="en-US" altLang="en-US">
                <a:latin typeface="Arial" panose="020B0604020202020204" pitchFamily="34" charset="0"/>
                <a:ea typeface="Times New Roman" panose="02020603050405020304" pitchFamily="18" charset="0"/>
                <a:cs typeface="Arial" panose="020B0604020202020204" pitchFamily="34" charset="0"/>
              </a:rPr>
              <a:t>Over heads</a:t>
            </a:r>
          </a:p>
          <a:p>
            <a:pPr lvl="1">
              <a:buFontTx/>
              <a:buChar char="–"/>
            </a:pPr>
            <a:r>
              <a:rPr lang="en-US" altLang="en-US">
                <a:latin typeface="Arial" panose="020B0604020202020204" pitchFamily="34" charset="0"/>
                <a:ea typeface="Times New Roman" panose="02020603050405020304" pitchFamily="18" charset="0"/>
                <a:cs typeface="Arial" panose="020B0604020202020204" pitchFamily="34" charset="0"/>
              </a:rPr>
              <a:t>Between heads</a:t>
            </a:r>
          </a:p>
          <a:p>
            <a:endParaRPr lang="en-US" altLang="en-US">
              <a:ea typeface="ＭＳ Ｐゴシック" panose="020B0600070205080204" pitchFamily="34" charset="-128"/>
            </a:endParaRPr>
          </a:p>
        </p:txBody>
      </p:sp>
      <p:pic>
        <p:nvPicPr>
          <p:cNvPr id="154628" name="Picture 11" descr="wheelchair seating at stadium">
            <a:extLst>
              <a:ext uri="{FF2B5EF4-FFF2-40B4-BE49-F238E27FC236}">
                <a16:creationId xmlns:a16="http://schemas.microsoft.com/office/drawing/2014/main" id="{B82591A3-9C40-BF0A-0531-97399294C5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339850"/>
            <a:ext cx="3581400" cy="233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29" name="Picture 10" descr="Elevation drawing shows a person using a wheelchair on an upper level of tiered seating elevated sufficiently to have a line of sight over the heads of spectators standing in front.">
            <a:extLst>
              <a:ext uri="{FF2B5EF4-FFF2-40B4-BE49-F238E27FC236}">
                <a16:creationId xmlns:a16="http://schemas.microsoft.com/office/drawing/2014/main" id="{065CD34D-D083-62AC-9BDD-D7037E41ED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8738" y="3802063"/>
            <a:ext cx="3471862" cy="23241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69C7702B-1092-BE17-A9F6-73AFBAD9400C}"/>
              </a:ext>
            </a:extLst>
          </p:cNvPr>
          <p:cNvSpPr>
            <a:spLocks noGrp="1"/>
          </p:cNvSpPr>
          <p:nvPr>
            <p:ph type="title"/>
          </p:nvPr>
        </p:nvSpPr>
        <p:spPr/>
        <p:txBody>
          <a:bodyPr/>
          <a:lstStyle/>
          <a:p>
            <a:r>
              <a:rPr lang="en-US" altLang="en-US" sz="3600">
                <a:solidFill>
                  <a:schemeClr val="bg1"/>
                </a:solidFill>
                <a:ea typeface="ＭＳ Ｐゴシック" panose="020B0600070205080204" pitchFamily="34" charset="-128"/>
              </a:rPr>
              <a:t>Significant Changes to ICC/A117.1 2015</a:t>
            </a:r>
          </a:p>
        </p:txBody>
      </p:sp>
      <p:sp>
        <p:nvSpPr>
          <p:cNvPr id="3" name="Content Placeholder 2">
            <a:extLst>
              <a:ext uri="{FF2B5EF4-FFF2-40B4-BE49-F238E27FC236}">
                <a16:creationId xmlns:a16="http://schemas.microsoft.com/office/drawing/2014/main" id="{3ED4A699-29B3-AF2A-DF2E-228A54C32001}"/>
              </a:ext>
            </a:extLst>
          </p:cNvPr>
          <p:cNvSpPr>
            <a:spLocks noGrp="1"/>
          </p:cNvSpPr>
          <p:nvPr>
            <p:ph idx="1"/>
          </p:nvPr>
        </p:nvSpPr>
        <p:spPr/>
        <p:txBody>
          <a:bodyPr/>
          <a:lstStyle/>
          <a:p>
            <a:pPr marL="0" indent="0">
              <a:buFont typeface="Arial" panose="020B0604020202020204" pitchFamily="34" charset="0"/>
              <a:buNone/>
              <a:defRPr/>
            </a:pPr>
            <a:r>
              <a:rPr lang="en-US" dirty="0"/>
              <a:t>Anthropometric Changes to:</a:t>
            </a:r>
          </a:p>
          <a:p>
            <a:pPr>
              <a:defRPr/>
            </a:pPr>
            <a:r>
              <a:rPr lang="en-US" dirty="0"/>
              <a:t> turning radius</a:t>
            </a:r>
          </a:p>
          <a:p>
            <a:pPr>
              <a:defRPr/>
            </a:pPr>
            <a:r>
              <a:rPr lang="en-US" dirty="0"/>
              <a:t>Clear Floor Space</a:t>
            </a:r>
          </a:p>
          <a:p>
            <a:pPr>
              <a:defRPr/>
            </a:pPr>
            <a:endParaRPr lang="en-US" dirty="0"/>
          </a:p>
          <a:p>
            <a:pPr>
              <a:defRPr/>
            </a:pPr>
            <a:endParaRPr lang="en-US" dirty="0"/>
          </a:p>
          <a:p>
            <a:pPr>
              <a:defRPr/>
            </a:pPr>
            <a:r>
              <a:rPr lang="en-US" dirty="0"/>
              <a:t>New Dimensions mentioned throughout PowerPoint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itle 1">
            <a:extLst>
              <a:ext uri="{FF2B5EF4-FFF2-40B4-BE49-F238E27FC236}">
                <a16:creationId xmlns:a16="http://schemas.microsoft.com/office/drawing/2014/main" id="{00B796E2-5CFE-57AC-DA2B-3D3192291C1D}"/>
              </a:ext>
            </a:extLst>
          </p:cNvPr>
          <p:cNvSpPr>
            <a:spLocks noGrp="1"/>
          </p:cNvSpPr>
          <p:nvPr>
            <p:ph type="title"/>
          </p:nvPr>
        </p:nvSpPr>
        <p:spPr>
          <a:xfrm>
            <a:off x="457200" y="0"/>
            <a:ext cx="8229600" cy="1143000"/>
          </a:xfrm>
        </p:spPr>
        <p:txBody>
          <a:bodyPr/>
          <a:lstStyle/>
          <a:p>
            <a:r>
              <a:rPr lang="en-US" altLang="en-US" sz="3600" b="1" dirty="0">
                <a:solidFill>
                  <a:schemeClr val="bg1"/>
                </a:solidFill>
                <a:latin typeface="Arial" panose="020B0604020202020204" pitchFamily="34" charset="0"/>
                <a:ea typeface="Times New Roman" panose="02020603050405020304" pitchFamily="18" charset="0"/>
                <a:cs typeface="Arial" panose="020B0604020202020204" pitchFamily="34" charset="0"/>
              </a:rPr>
              <a:t>Wheelchair Spaces (802)</a:t>
            </a:r>
            <a:endParaRPr lang="en-US" altLang="en-US" sz="3600" dirty="0">
              <a:solidFill>
                <a:schemeClr val="bg1"/>
              </a:solidFill>
              <a:ea typeface="Times New Roman" panose="02020603050405020304" pitchFamily="18" charset="0"/>
              <a:cs typeface="Arial" panose="020B0604020202020204" pitchFamily="34" charset="0"/>
            </a:endParaRPr>
          </a:p>
        </p:txBody>
      </p:sp>
      <p:pic>
        <p:nvPicPr>
          <p:cNvPr id="155652" name="Picture 7" descr="Assembly-circulation">
            <a:extLst>
              <a:ext uri="{FF2B5EF4-FFF2-40B4-BE49-F238E27FC236}">
                <a16:creationId xmlns:a16="http://schemas.microsoft.com/office/drawing/2014/main" id="{3792C878-BB26-6E1A-6BB5-85930A8C94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409700"/>
            <a:ext cx="4343400" cy="438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1" name="Content Placeholder 2">
            <a:extLst>
              <a:ext uri="{FF2B5EF4-FFF2-40B4-BE49-F238E27FC236}">
                <a16:creationId xmlns:a16="http://schemas.microsoft.com/office/drawing/2014/main" id="{DAC3B907-932E-960A-B13C-281DB86F0E7E}"/>
              </a:ext>
            </a:extLst>
          </p:cNvPr>
          <p:cNvSpPr>
            <a:spLocks noGrp="1"/>
          </p:cNvSpPr>
          <p:nvPr>
            <p:ph idx="1"/>
          </p:nvPr>
        </p:nvSpPr>
        <p:spPr>
          <a:xfrm>
            <a:off x="5343525" y="2243138"/>
            <a:ext cx="3343275" cy="3883025"/>
          </a:xfrm>
        </p:spPr>
        <p:txBody>
          <a:bodyPr/>
          <a:lstStyle/>
          <a:p>
            <a:pPr algn="ctr">
              <a:buFont typeface="Arial" panose="020B0604020202020204" pitchFamily="34" charset="0"/>
              <a:buNone/>
            </a:pPr>
            <a:r>
              <a:rPr lang="en-US" altLang="en-US" sz="2800" b="1">
                <a:latin typeface="Arial" panose="020B0604020202020204" pitchFamily="34" charset="0"/>
                <a:ea typeface="Times New Roman" panose="02020603050405020304" pitchFamily="18" charset="0"/>
                <a:cs typeface="Arial" panose="020B0604020202020204" pitchFamily="34" charset="0"/>
              </a:rPr>
              <a:t>	Circulation paths cannot overlap wheelchair spaces</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itle 1">
            <a:extLst>
              <a:ext uri="{FF2B5EF4-FFF2-40B4-BE49-F238E27FC236}">
                <a16:creationId xmlns:a16="http://schemas.microsoft.com/office/drawing/2014/main" id="{CF528F59-8D1B-8466-27A5-EE775B2455BF}"/>
              </a:ext>
            </a:extLst>
          </p:cNvPr>
          <p:cNvSpPr>
            <a:spLocks noGrp="1"/>
          </p:cNvSpPr>
          <p:nvPr>
            <p:ph type="title"/>
          </p:nvPr>
        </p:nvSpPr>
        <p:spPr>
          <a:xfrm>
            <a:off x="457200" y="0"/>
            <a:ext cx="8229600" cy="1143000"/>
          </a:xfrm>
        </p:spPr>
        <p:txBody>
          <a:bodyPr/>
          <a:lstStyle/>
          <a:p>
            <a:r>
              <a:rPr lang="en-US" altLang="en-US" sz="3600" b="1" dirty="0">
                <a:solidFill>
                  <a:schemeClr val="bg1"/>
                </a:solidFill>
                <a:latin typeface="Arial" panose="020B0604020202020204" pitchFamily="34" charset="0"/>
                <a:ea typeface="Times New Roman" panose="02020603050405020304" pitchFamily="18" charset="0"/>
                <a:cs typeface="Arial" panose="020B0604020202020204" pitchFamily="34" charset="0"/>
              </a:rPr>
              <a:t>Assembly Areas (221) </a:t>
            </a:r>
            <a:endParaRPr lang="en-US" altLang="en-US" sz="3600" dirty="0">
              <a:solidFill>
                <a:schemeClr val="bg1"/>
              </a:solidFill>
              <a:ea typeface="Times New Roman" panose="02020603050405020304" pitchFamily="18" charset="0"/>
              <a:cs typeface="Arial" panose="020B0604020202020204" pitchFamily="34" charset="0"/>
            </a:endParaRPr>
          </a:p>
        </p:txBody>
      </p:sp>
      <p:sp>
        <p:nvSpPr>
          <p:cNvPr id="156675" name="Content Placeholder 2">
            <a:extLst>
              <a:ext uri="{FF2B5EF4-FFF2-40B4-BE49-F238E27FC236}">
                <a16:creationId xmlns:a16="http://schemas.microsoft.com/office/drawing/2014/main" id="{8E595016-86FE-FC17-4619-9035113C1FEA}"/>
              </a:ext>
            </a:extLst>
          </p:cNvPr>
          <p:cNvSpPr>
            <a:spLocks noGrp="1"/>
          </p:cNvSpPr>
          <p:nvPr>
            <p:ph idx="1"/>
          </p:nvPr>
        </p:nvSpPr>
        <p:spPr/>
        <p:txBody>
          <a:bodyPr/>
          <a:lstStyle/>
          <a:p>
            <a:pPr>
              <a:buFontTx/>
              <a:buNone/>
            </a:pPr>
            <a:r>
              <a:rPr lang="en-US" altLang="en-US" sz="2900" dirty="0">
                <a:latin typeface="Arial" panose="020B0604020202020204" pitchFamily="34" charset="0"/>
                <a:ea typeface="Times New Roman" panose="02020603050405020304" pitchFamily="18" charset="0"/>
                <a:cs typeface="Arial" panose="020B0604020202020204" pitchFamily="34" charset="0"/>
              </a:rPr>
              <a:t>Other Changes:</a:t>
            </a:r>
          </a:p>
          <a:p>
            <a:pPr>
              <a:buFontTx/>
              <a:buNone/>
            </a:pPr>
            <a:endParaRPr lang="en-US" altLang="en-US" sz="2900" dirty="0">
              <a:latin typeface="Arial" panose="020B0604020202020204" pitchFamily="34" charset="0"/>
              <a:ea typeface="Times New Roman" panose="02020603050405020304" pitchFamily="18" charset="0"/>
              <a:cs typeface="Arial" panose="020B0604020202020204" pitchFamily="34" charset="0"/>
            </a:endParaRPr>
          </a:p>
          <a:p>
            <a:r>
              <a:rPr lang="en-US" altLang="en-US" sz="2900" dirty="0">
                <a:latin typeface="Arial" panose="020B0604020202020204" pitchFamily="34" charset="0"/>
                <a:ea typeface="Times New Roman" panose="02020603050405020304" pitchFamily="18" charset="0"/>
                <a:cs typeface="Arial" panose="020B0604020202020204" pitchFamily="34" charset="0"/>
              </a:rPr>
              <a:t>Companion seat </a:t>
            </a:r>
          </a:p>
          <a:p>
            <a:pPr>
              <a:buFontTx/>
              <a:buNone/>
            </a:pPr>
            <a:r>
              <a:rPr lang="en-US" altLang="en-US" sz="2900" dirty="0">
                <a:latin typeface="Arial" panose="020B0604020202020204" pitchFamily="34" charset="0"/>
                <a:ea typeface="Times New Roman" panose="02020603050405020304" pitchFamily="18" charset="0"/>
                <a:cs typeface="Arial" panose="020B0604020202020204" pitchFamily="34" charset="0"/>
              </a:rPr>
              <a:t>   for each space</a:t>
            </a:r>
          </a:p>
          <a:p>
            <a:pPr>
              <a:buFontTx/>
              <a:buNone/>
            </a:pPr>
            <a:r>
              <a:rPr lang="en-US" altLang="en-US" sz="2900" dirty="0">
                <a:latin typeface="Arial" panose="020B0604020202020204" pitchFamily="34" charset="0"/>
                <a:ea typeface="Times New Roman" panose="02020603050405020304" pitchFamily="18" charset="0"/>
                <a:cs typeface="Arial" panose="020B0604020202020204" pitchFamily="34" charset="0"/>
              </a:rPr>
              <a:t>   (can be movable)</a:t>
            </a:r>
          </a:p>
          <a:p>
            <a:r>
              <a:rPr lang="en-US" altLang="en-US" sz="2900" dirty="0">
                <a:latin typeface="Arial" panose="020B0604020202020204" pitchFamily="34" charset="0"/>
                <a:ea typeface="Times New Roman" panose="02020603050405020304" pitchFamily="18" charset="0"/>
                <a:cs typeface="Arial" panose="020B0604020202020204" pitchFamily="34" charset="0"/>
              </a:rPr>
              <a:t>Designated aisle seats - 5% of aisle seats </a:t>
            </a:r>
          </a:p>
          <a:p>
            <a:r>
              <a:rPr lang="en-US" altLang="en-US" sz="2900" dirty="0">
                <a:latin typeface="Arial" panose="020B0604020202020204" pitchFamily="34" charset="0"/>
                <a:ea typeface="Times New Roman" panose="02020603050405020304" pitchFamily="18" charset="0"/>
                <a:cs typeface="Arial" panose="020B0604020202020204" pitchFamily="34" charset="0"/>
              </a:rPr>
              <a:t>Lawn seating - accessible route</a:t>
            </a:r>
          </a:p>
          <a:p>
            <a:endParaRPr lang="en-US" altLang="en-US" dirty="0">
              <a:ea typeface="Times New Roman" panose="02020603050405020304" pitchFamily="18" charset="0"/>
              <a:cs typeface="Arial" panose="020B0604020202020204" pitchFamily="34" charset="0"/>
            </a:endParaRPr>
          </a:p>
        </p:txBody>
      </p:sp>
      <p:pic>
        <p:nvPicPr>
          <p:cNvPr id="156676" name="Picture 8" descr="wheelchair and companion seating">
            <a:extLst>
              <a:ext uri="{FF2B5EF4-FFF2-40B4-BE49-F238E27FC236}">
                <a16:creationId xmlns:a16="http://schemas.microsoft.com/office/drawing/2014/main" id="{55C49A2E-B20C-EA5A-6626-4CDB087AA7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3763" y="1600200"/>
            <a:ext cx="3227387" cy="235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itle 1">
            <a:extLst>
              <a:ext uri="{FF2B5EF4-FFF2-40B4-BE49-F238E27FC236}">
                <a16:creationId xmlns:a16="http://schemas.microsoft.com/office/drawing/2014/main" id="{F8F029C2-873A-DCA2-732E-0EEDA0E2ADB0}"/>
              </a:ext>
            </a:extLst>
          </p:cNvPr>
          <p:cNvSpPr>
            <a:spLocks noGrp="1"/>
          </p:cNvSpPr>
          <p:nvPr>
            <p:ph type="title"/>
          </p:nvPr>
        </p:nvSpPr>
        <p:spPr>
          <a:xfrm>
            <a:off x="457200" y="0"/>
            <a:ext cx="8229600" cy="1143000"/>
          </a:xfrm>
        </p:spPr>
        <p:txBody>
          <a:bodyPr/>
          <a:lstStyle/>
          <a:p>
            <a:br>
              <a:rPr lang="en-US" altLang="en-US" sz="3600" b="1">
                <a:solidFill>
                  <a:schemeClr val="bg1"/>
                </a:solidFill>
                <a:latin typeface="Arial" panose="020B0604020202020204" pitchFamily="34" charset="0"/>
                <a:ea typeface="Times New Roman" panose="02020603050405020304" pitchFamily="18" charset="0"/>
                <a:cs typeface="Arial Unicode MS" pitchFamily="34" charset="-128"/>
              </a:rPr>
            </a:br>
            <a:r>
              <a:rPr lang="en-US" altLang="en-US" sz="3600" b="1">
                <a:solidFill>
                  <a:schemeClr val="bg1"/>
                </a:solidFill>
                <a:latin typeface="Arial" panose="020B0604020202020204" pitchFamily="34" charset="0"/>
                <a:ea typeface="Times New Roman" panose="02020603050405020304" pitchFamily="18" charset="0"/>
                <a:cs typeface="Arial Unicode MS" pitchFamily="34" charset="-128"/>
              </a:rPr>
              <a:t>Companion Seats and Designated Aisle Seats (802)</a:t>
            </a:r>
            <a:br>
              <a:rPr lang="en-US" altLang="en-US" b="1">
                <a:latin typeface="Arial" panose="020B0604020202020204" pitchFamily="34" charset="0"/>
                <a:ea typeface="Times New Roman" panose="02020603050405020304" pitchFamily="18" charset="0"/>
                <a:cs typeface="Arial Unicode MS" pitchFamily="34" charset="-128"/>
              </a:rPr>
            </a:br>
            <a:endParaRPr lang="en-US" altLang="en-US">
              <a:ea typeface="Times New Roman" panose="02020603050405020304" pitchFamily="18" charset="0"/>
              <a:cs typeface="Arial Unicode MS" pitchFamily="34" charset="-128"/>
            </a:endParaRPr>
          </a:p>
        </p:txBody>
      </p:sp>
      <p:sp>
        <p:nvSpPr>
          <p:cNvPr id="157699" name="Content Placeholder 2">
            <a:extLst>
              <a:ext uri="{FF2B5EF4-FFF2-40B4-BE49-F238E27FC236}">
                <a16:creationId xmlns:a16="http://schemas.microsoft.com/office/drawing/2014/main" id="{49670FC5-5A35-C2DC-C4E1-FA76A8737935}"/>
              </a:ext>
            </a:extLst>
          </p:cNvPr>
          <p:cNvSpPr>
            <a:spLocks noGrp="1"/>
          </p:cNvSpPr>
          <p:nvPr>
            <p:ph idx="1"/>
          </p:nvPr>
        </p:nvSpPr>
        <p:spPr/>
        <p:txBody>
          <a:bodyPr/>
          <a:lstStyle/>
          <a:p>
            <a:pPr>
              <a:buFont typeface="Arial" panose="020B0604020202020204" pitchFamily="34" charset="0"/>
              <a:buNone/>
            </a:pPr>
            <a:r>
              <a:rPr lang="en-US" altLang="en-US">
                <a:latin typeface="Arial" panose="020B0604020202020204" pitchFamily="34" charset="0"/>
                <a:ea typeface="Times New Roman" panose="02020603050405020304" pitchFamily="18" charset="0"/>
                <a:cs typeface="Arial" panose="020B0604020202020204" pitchFamily="34" charset="0"/>
              </a:rPr>
              <a:t>Companion Seats</a:t>
            </a:r>
          </a:p>
          <a:p>
            <a:pPr lvl="1">
              <a:buFontTx/>
              <a:buChar char="–"/>
            </a:pPr>
            <a:r>
              <a:rPr lang="en-US" altLang="en-US" sz="3200">
                <a:latin typeface="Arial" panose="020B0604020202020204" pitchFamily="34" charset="0"/>
                <a:ea typeface="Times New Roman" panose="02020603050405020304" pitchFamily="18" charset="0"/>
                <a:cs typeface="Arial" panose="020B0604020202020204" pitchFamily="34" charset="0"/>
              </a:rPr>
              <a:t>Alignment</a:t>
            </a:r>
          </a:p>
          <a:p>
            <a:pPr lvl="1">
              <a:buFontTx/>
              <a:buChar char="–"/>
            </a:pPr>
            <a:r>
              <a:rPr lang="en-US" altLang="en-US" sz="3200">
                <a:latin typeface="Arial" panose="020B0604020202020204" pitchFamily="34" charset="0"/>
                <a:ea typeface="Times New Roman" panose="02020603050405020304" pitchFamily="18" charset="0"/>
                <a:cs typeface="Arial" panose="020B0604020202020204" pitchFamily="34" charset="0"/>
              </a:rPr>
              <a:t>Type</a:t>
            </a:r>
          </a:p>
          <a:p>
            <a:pPr lvl="1"/>
            <a:endParaRPr lang="en-US" altLang="en-US" sz="3200">
              <a:latin typeface="Arial" panose="020B0604020202020204" pitchFamily="34" charset="0"/>
              <a:ea typeface="Times New Roman" panose="02020603050405020304" pitchFamily="18" charset="0"/>
              <a:cs typeface="Arial" panose="020B0604020202020204" pitchFamily="34" charset="0"/>
            </a:endParaRPr>
          </a:p>
          <a:p>
            <a:pPr>
              <a:buFont typeface="Arial" panose="020B0604020202020204" pitchFamily="34" charset="0"/>
              <a:buNone/>
            </a:pPr>
            <a:r>
              <a:rPr lang="en-US" altLang="en-US">
                <a:latin typeface="Arial" panose="020B0604020202020204" pitchFamily="34" charset="0"/>
                <a:ea typeface="Times New Roman" panose="02020603050405020304" pitchFamily="18" charset="0"/>
                <a:cs typeface="Arial" panose="020B0604020202020204" pitchFamily="34" charset="0"/>
              </a:rPr>
              <a:t>Designated Aisle Seats</a:t>
            </a:r>
          </a:p>
          <a:p>
            <a:pPr lvl="1">
              <a:buFontTx/>
              <a:buChar char="–"/>
            </a:pPr>
            <a:r>
              <a:rPr lang="en-US" altLang="en-US" sz="3200">
                <a:latin typeface="Arial" panose="020B0604020202020204" pitchFamily="34" charset="0"/>
                <a:ea typeface="Times New Roman" panose="02020603050405020304" pitchFamily="18" charset="0"/>
                <a:cs typeface="Arial" panose="020B0604020202020204" pitchFamily="34" charset="0"/>
              </a:rPr>
              <a:t>Armrest</a:t>
            </a:r>
          </a:p>
          <a:p>
            <a:pPr lvl="1">
              <a:buFontTx/>
              <a:buChar char="–"/>
            </a:pPr>
            <a:r>
              <a:rPr lang="en-US" altLang="en-US" sz="3200">
                <a:latin typeface="Arial" panose="020B0604020202020204" pitchFamily="34" charset="0"/>
                <a:ea typeface="Times New Roman" panose="02020603050405020304" pitchFamily="18" charset="0"/>
                <a:cs typeface="Arial" panose="020B0604020202020204" pitchFamily="34" charset="0"/>
              </a:rPr>
              <a:t>Identification</a:t>
            </a:r>
          </a:p>
          <a:p>
            <a:endParaRPr lang="en-US" altLang="en-US">
              <a:ea typeface="ＭＳ Ｐゴシック" panose="020B0600070205080204" pitchFamily="34" charset="-128"/>
            </a:endParaRPr>
          </a:p>
        </p:txBody>
      </p:sp>
      <p:grpSp>
        <p:nvGrpSpPr>
          <p:cNvPr id="157700" name="Group 7" descr="wheelchair seating space diagram">
            <a:extLst>
              <a:ext uri="{FF2B5EF4-FFF2-40B4-BE49-F238E27FC236}">
                <a16:creationId xmlns:a16="http://schemas.microsoft.com/office/drawing/2014/main" id="{B7F59AD1-0E7F-0374-3260-70A04DA0B95C}"/>
              </a:ext>
            </a:extLst>
          </p:cNvPr>
          <p:cNvGrpSpPr>
            <a:grpSpLocks/>
          </p:cNvGrpSpPr>
          <p:nvPr/>
        </p:nvGrpSpPr>
        <p:grpSpPr bwMode="auto">
          <a:xfrm>
            <a:off x="5029200" y="2014538"/>
            <a:ext cx="3733800" cy="2759075"/>
            <a:chOff x="3264" y="1296"/>
            <a:chExt cx="2352" cy="1738"/>
          </a:xfrm>
        </p:grpSpPr>
        <p:pic>
          <p:nvPicPr>
            <p:cNvPr id="157701" name="Picture 8" descr="WC-Comp2">
              <a:extLst>
                <a:ext uri="{FF2B5EF4-FFF2-40B4-BE49-F238E27FC236}">
                  <a16:creationId xmlns:a16="http://schemas.microsoft.com/office/drawing/2014/main" id="{CF50460B-0334-A096-C8AA-6DFA9FC68A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147" r="41846" b="36861"/>
            <a:stretch>
              <a:fillRect/>
            </a:stretch>
          </p:blipFill>
          <p:spPr bwMode="auto">
            <a:xfrm>
              <a:off x="3264" y="1296"/>
              <a:ext cx="2352" cy="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2" name="Text Box 9">
              <a:extLst>
                <a:ext uri="{FF2B5EF4-FFF2-40B4-BE49-F238E27FC236}">
                  <a16:creationId xmlns:a16="http://schemas.microsoft.com/office/drawing/2014/main" id="{31A13F4E-501E-8C4E-8982-E163E238238D}"/>
                </a:ext>
              </a:extLst>
            </p:cNvPr>
            <p:cNvSpPr txBox="1">
              <a:spLocks noChangeArrowheads="1"/>
            </p:cNvSpPr>
            <p:nvPr/>
          </p:nvSpPr>
          <p:spPr bwMode="auto">
            <a:xfrm>
              <a:off x="3924" y="2471"/>
              <a:ext cx="494"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latin typeface="Arial" panose="020B0604020202020204" pitchFamily="34" charset="0"/>
                </a:rPr>
                <a:t>1:48</a:t>
              </a:r>
            </a:p>
          </p:txBody>
        </p:sp>
      </p:gr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itle 1">
            <a:extLst>
              <a:ext uri="{FF2B5EF4-FFF2-40B4-BE49-F238E27FC236}">
                <a16:creationId xmlns:a16="http://schemas.microsoft.com/office/drawing/2014/main" id="{4E8FA494-3C49-1320-CD36-EF42D46178C8}"/>
              </a:ext>
            </a:extLst>
          </p:cNvPr>
          <p:cNvSpPr>
            <a:spLocks noGrp="1"/>
          </p:cNvSpPr>
          <p:nvPr>
            <p:ph type="title"/>
          </p:nvPr>
        </p:nvSpPr>
        <p:spPr>
          <a:xfrm>
            <a:off x="457200" y="0"/>
            <a:ext cx="8229600" cy="1143000"/>
          </a:xfrm>
        </p:spPr>
        <p:txBody>
          <a:bodyPr/>
          <a:lstStyle/>
          <a:p>
            <a:r>
              <a:rPr lang="en-US" altLang="en-US" sz="3600" b="1">
                <a:solidFill>
                  <a:schemeClr val="bg1"/>
                </a:solidFill>
                <a:latin typeface="Arial" panose="020B0604020202020204" pitchFamily="34" charset="0"/>
                <a:ea typeface="Times New Roman" panose="02020603050405020304" pitchFamily="18" charset="0"/>
                <a:cs typeface="Arial" panose="020B0604020202020204" pitchFamily="34" charset="0"/>
              </a:rPr>
              <a:t>Dressing, Fitting, &amp; Locker Rooms (222)</a:t>
            </a:r>
            <a:endParaRPr lang="en-US" altLang="en-US" sz="3600">
              <a:solidFill>
                <a:schemeClr val="bg1"/>
              </a:solidFill>
              <a:ea typeface="Times New Roman" panose="02020603050405020304" pitchFamily="18" charset="0"/>
              <a:cs typeface="Arial" panose="020B0604020202020204" pitchFamily="34" charset="0"/>
            </a:endParaRPr>
          </a:p>
        </p:txBody>
      </p:sp>
      <p:sp>
        <p:nvSpPr>
          <p:cNvPr id="158723" name="Content Placeholder 2">
            <a:extLst>
              <a:ext uri="{FF2B5EF4-FFF2-40B4-BE49-F238E27FC236}">
                <a16:creationId xmlns:a16="http://schemas.microsoft.com/office/drawing/2014/main" id="{36B56FCD-FCD7-C3B8-B9B5-C4FA5FC2C9F1}"/>
              </a:ext>
            </a:extLst>
          </p:cNvPr>
          <p:cNvSpPr>
            <a:spLocks noGrp="1"/>
          </p:cNvSpPr>
          <p:nvPr>
            <p:ph idx="1"/>
          </p:nvPr>
        </p:nvSpPr>
        <p:spPr>
          <a:xfrm>
            <a:off x="457200" y="1924050"/>
            <a:ext cx="4629150" cy="4525963"/>
          </a:xfrm>
        </p:spPr>
        <p:txBody>
          <a:bodyPr/>
          <a:lstStyle/>
          <a:p>
            <a:pPr eaLnBrk="1" hangingPunct="1">
              <a:buFontTx/>
              <a:buNone/>
            </a:pPr>
            <a:r>
              <a:rPr lang="en-US" altLang="en-US">
                <a:latin typeface="Arial" panose="020B0604020202020204" pitchFamily="34" charset="0"/>
                <a:ea typeface="Times New Roman" panose="02020603050405020304" pitchFamily="18" charset="0"/>
                <a:cs typeface="Arial" panose="020B0604020202020204" pitchFamily="34" charset="0"/>
              </a:rPr>
              <a:t>Access to at least 5% of each type of use in each cluster</a:t>
            </a:r>
          </a:p>
          <a:p>
            <a:pPr eaLnBrk="1" hangingPunct="1">
              <a:buFontTx/>
              <a:buNone/>
            </a:pPr>
            <a:endParaRPr lang="en-US" altLang="en-US">
              <a:latin typeface="Arial" panose="020B0604020202020204" pitchFamily="34" charset="0"/>
              <a:ea typeface="Times New Roman" panose="02020603050405020304" pitchFamily="18" charset="0"/>
              <a:cs typeface="Arial" panose="020B0604020202020204" pitchFamily="34" charset="0"/>
            </a:endParaRPr>
          </a:p>
          <a:p>
            <a:pPr eaLnBrk="1" hangingPunct="1">
              <a:buFontTx/>
              <a:buNone/>
            </a:pPr>
            <a:r>
              <a:rPr lang="en-US" altLang="en-US">
                <a:latin typeface="Arial" panose="020B0604020202020204" pitchFamily="34" charset="0"/>
                <a:ea typeface="Times New Roman" panose="02020603050405020304" pitchFamily="18" charset="0"/>
                <a:cs typeface="Arial" panose="020B0604020202020204" pitchFamily="34" charset="0"/>
              </a:rPr>
              <a:t>   (no change from original ADAAG)</a:t>
            </a:r>
          </a:p>
          <a:p>
            <a:endParaRPr lang="en-US" altLang="en-US">
              <a:ea typeface="Times New Roman" panose="02020603050405020304" pitchFamily="18" charset="0"/>
              <a:cs typeface="Arial" panose="020B0604020202020204" pitchFamily="34" charset="0"/>
            </a:endParaRPr>
          </a:p>
        </p:txBody>
      </p:sp>
      <p:pic>
        <p:nvPicPr>
          <p:cNvPr id="158724" name="Picture 8" descr="accessible lockers">
            <a:extLst>
              <a:ext uri="{FF2B5EF4-FFF2-40B4-BE49-F238E27FC236}">
                <a16:creationId xmlns:a16="http://schemas.microsoft.com/office/drawing/2014/main" id="{7EAD6EDE-8006-CAB7-9CB0-73E5F868EF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752600"/>
            <a:ext cx="27940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1">
            <a:extLst>
              <a:ext uri="{FF2B5EF4-FFF2-40B4-BE49-F238E27FC236}">
                <a16:creationId xmlns:a16="http://schemas.microsoft.com/office/drawing/2014/main" id="{14EA28D8-1EF1-826D-2614-3754CA2AD338}"/>
              </a:ext>
            </a:extLst>
          </p:cNvPr>
          <p:cNvSpPr>
            <a:spLocks noGrp="1"/>
          </p:cNvSpPr>
          <p:nvPr>
            <p:ph type="title"/>
          </p:nvPr>
        </p:nvSpPr>
        <p:spPr>
          <a:xfrm>
            <a:off x="457200" y="0"/>
            <a:ext cx="8229600" cy="1143000"/>
          </a:xfrm>
        </p:spPr>
        <p:txBody>
          <a:bodyPr/>
          <a:lstStyle/>
          <a:p>
            <a:r>
              <a:rPr lang="en-US" altLang="en-US" sz="3600" b="1">
                <a:solidFill>
                  <a:schemeClr val="bg1"/>
                </a:solidFill>
                <a:latin typeface="Arial" panose="020B0604020202020204" pitchFamily="34" charset="0"/>
                <a:ea typeface="Times New Roman" panose="02020603050405020304" pitchFamily="18" charset="0"/>
                <a:cs typeface="Arial" panose="020B0604020202020204" pitchFamily="34" charset="0"/>
              </a:rPr>
              <a:t>Dressing … &amp; Locker Rooms (803)</a:t>
            </a:r>
            <a:endParaRPr lang="en-US" altLang="en-US" sz="360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sp>
        <p:nvSpPr>
          <p:cNvPr id="159747" name="Content Placeholder 2">
            <a:extLst>
              <a:ext uri="{FF2B5EF4-FFF2-40B4-BE49-F238E27FC236}">
                <a16:creationId xmlns:a16="http://schemas.microsoft.com/office/drawing/2014/main" id="{85B6CB78-95E8-B9D3-D978-743BBE4F96F2}"/>
              </a:ext>
            </a:extLst>
          </p:cNvPr>
          <p:cNvSpPr>
            <a:spLocks noGrp="1"/>
          </p:cNvSpPr>
          <p:nvPr>
            <p:ph idx="1"/>
          </p:nvPr>
        </p:nvSpPr>
        <p:spPr>
          <a:xfrm>
            <a:off x="457200" y="4872038"/>
            <a:ext cx="8229600" cy="1254125"/>
          </a:xfrm>
        </p:spPr>
        <p:txBody>
          <a:bodyPr/>
          <a:lstStyle/>
          <a:p>
            <a:pPr eaLnBrk="1" hangingPunct="1">
              <a:lnSpc>
                <a:spcPct val="90000"/>
              </a:lnSpc>
            </a:pPr>
            <a:r>
              <a:rPr lang="en-US" altLang="en-US" sz="2400" b="1">
                <a:latin typeface="Arial" panose="020B0604020202020204" pitchFamily="34" charset="0"/>
                <a:ea typeface="ＭＳ Ｐゴシック" panose="020B0600070205080204" pitchFamily="34" charset="-128"/>
              </a:rPr>
              <a:t>Door swing into turning space (if wheelchair space beyond swing)</a:t>
            </a:r>
          </a:p>
          <a:p>
            <a:pPr eaLnBrk="1" hangingPunct="1">
              <a:lnSpc>
                <a:spcPct val="90000"/>
              </a:lnSpc>
            </a:pPr>
            <a:r>
              <a:rPr lang="en-US" altLang="en-US" sz="2400" b="1">
                <a:latin typeface="Arial" panose="020B0604020202020204" pitchFamily="34" charset="0"/>
                <a:ea typeface="ＭＳ Ｐゴシック" panose="020B0600070205080204" pitchFamily="34" charset="-128"/>
              </a:rPr>
              <a:t>A bench complying with 903 is required </a:t>
            </a:r>
          </a:p>
          <a:p>
            <a:endParaRPr lang="en-US" altLang="en-US" sz="2400">
              <a:ea typeface="ＭＳ Ｐゴシック" panose="020B0600070205080204" pitchFamily="34" charset="-128"/>
            </a:endParaRPr>
          </a:p>
        </p:txBody>
      </p:sp>
      <p:pic>
        <p:nvPicPr>
          <p:cNvPr id="159748" name="Picture 4" descr="turning space and side transfer space in dressing room with a bench.">
            <a:extLst>
              <a:ext uri="{FF2B5EF4-FFF2-40B4-BE49-F238E27FC236}">
                <a16:creationId xmlns:a16="http://schemas.microsoft.com/office/drawing/2014/main" id="{114F0AE1-44A4-FF5B-EDA5-64916C88DA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328738"/>
            <a:ext cx="640080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le 1">
            <a:extLst>
              <a:ext uri="{FF2B5EF4-FFF2-40B4-BE49-F238E27FC236}">
                <a16:creationId xmlns:a16="http://schemas.microsoft.com/office/drawing/2014/main" id="{B7617871-BDAC-3E04-FBA8-EFBA87E10E89}"/>
              </a:ext>
            </a:extLst>
          </p:cNvPr>
          <p:cNvSpPr>
            <a:spLocks noGrp="1"/>
          </p:cNvSpPr>
          <p:nvPr>
            <p:ph type="title"/>
          </p:nvPr>
        </p:nvSpPr>
        <p:spPr>
          <a:xfrm>
            <a:off x="457200" y="0"/>
            <a:ext cx="8229600" cy="1143000"/>
          </a:xfrm>
        </p:spPr>
        <p:txBody>
          <a:bodyPr/>
          <a:lstStyle/>
          <a:p>
            <a:r>
              <a:rPr lang="en-US" altLang="en-US" sz="3200" b="1">
                <a:solidFill>
                  <a:schemeClr val="bg1"/>
                </a:solidFill>
                <a:latin typeface="Arial" panose="020B0604020202020204" pitchFamily="34" charset="0"/>
                <a:ea typeface="ＭＳ Ｐゴシック" panose="020B0600070205080204" pitchFamily="34" charset="-128"/>
              </a:rPr>
              <a:t>Holding and Housing Cells </a:t>
            </a:r>
            <a:br>
              <a:rPr lang="en-US" altLang="en-US" sz="3200" b="1">
                <a:solidFill>
                  <a:schemeClr val="bg1"/>
                </a:solidFill>
                <a:latin typeface="Arial" panose="020B0604020202020204" pitchFamily="34" charset="0"/>
                <a:ea typeface="ＭＳ Ｐゴシック" panose="020B0600070205080204" pitchFamily="34" charset="-128"/>
              </a:rPr>
            </a:br>
            <a:r>
              <a:rPr lang="en-US" altLang="en-US" sz="2400" b="1">
                <a:solidFill>
                  <a:schemeClr val="bg1"/>
                </a:solidFill>
                <a:latin typeface="Arial" panose="020B0604020202020204" pitchFamily="34" charset="0"/>
                <a:ea typeface="ＭＳ Ｐゴシック" panose="020B0600070205080204" pitchFamily="34" charset="-128"/>
              </a:rPr>
              <a:t>Judicial (231)</a:t>
            </a:r>
            <a:br>
              <a:rPr lang="en-US" altLang="en-US" sz="2400" b="1">
                <a:solidFill>
                  <a:schemeClr val="bg1"/>
                </a:solidFill>
                <a:latin typeface="Arial" panose="020B0604020202020204" pitchFamily="34" charset="0"/>
                <a:ea typeface="ＭＳ Ｐゴシック" panose="020B0600070205080204" pitchFamily="34" charset="-128"/>
              </a:rPr>
            </a:br>
            <a:r>
              <a:rPr lang="en-US" altLang="en-US" sz="2400" b="1">
                <a:solidFill>
                  <a:schemeClr val="bg1"/>
                </a:solidFill>
                <a:latin typeface="Arial" panose="020B0604020202020204" pitchFamily="34" charset="0"/>
                <a:ea typeface="ＭＳ Ｐゴシック" panose="020B0600070205080204" pitchFamily="34" charset="-128"/>
              </a:rPr>
              <a:t>Detention/Correctional  (232)</a:t>
            </a:r>
            <a:endParaRPr lang="en-US" altLang="en-US" sz="3200">
              <a:solidFill>
                <a:schemeClr val="bg1"/>
              </a:solidFill>
              <a:ea typeface="ＭＳ Ｐゴシック" panose="020B0600070205080204" pitchFamily="34" charset="-128"/>
            </a:endParaRPr>
          </a:p>
        </p:txBody>
      </p:sp>
      <p:sp>
        <p:nvSpPr>
          <p:cNvPr id="201731" name="Content Placeholder 2">
            <a:extLst>
              <a:ext uri="{FF2B5EF4-FFF2-40B4-BE49-F238E27FC236}">
                <a16:creationId xmlns:a16="http://schemas.microsoft.com/office/drawing/2014/main" id="{5637DA6B-7A9F-5B9A-9D6B-EE949B798C06}"/>
              </a:ext>
            </a:extLst>
          </p:cNvPr>
          <p:cNvSpPr>
            <a:spLocks noGrp="1"/>
          </p:cNvSpPr>
          <p:nvPr>
            <p:ph idx="1"/>
          </p:nvPr>
        </p:nvSpPr>
        <p:spPr/>
        <p:txBody>
          <a:bodyPr/>
          <a:lstStyle/>
          <a:p>
            <a:pPr>
              <a:defRPr/>
            </a:pPr>
            <a:r>
              <a:rPr lang="en-US" sz="2400" dirty="0">
                <a:latin typeface="Arial" pitchFamily="34" charset="0"/>
                <a:ea typeface="ＭＳ Ｐゴシック" pitchFamily="34" charset="-128"/>
              </a:rPr>
              <a:t>Judicial Facility</a:t>
            </a:r>
          </a:p>
          <a:p>
            <a:pPr>
              <a:buFontTx/>
              <a:buChar char="•"/>
              <a:defRPr/>
            </a:pPr>
            <a:r>
              <a:rPr lang="en-US" sz="2400" dirty="0">
                <a:latin typeface="Arial" pitchFamily="34" charset="0"/>
                <a:ea typeface="ＭＳ Ｐゴシック" pitchFamily="34" charset="-128"/>
              </a:rPr>
              <a:t> Central Holding</a:t>
            </a:r>
          </a:p>
          <a:p>
            <a:pPr>
              <a:buFontTx/>
              <a:buChar char="•"/>
              <a:defRPr/>
            </a:pPr>
            <a:r>
              <a:rPr lang="en-US" sz="2400" dirty="0">
                <a:latin typeface="Arial" pitchFamily="34" charset="0"/>
                <a:ea typeface="ＭＳ Ｐゴシック" pitchFamily="34" charset="-128"/>
              </a:rPr>
              <a:t> Court-Floor Holding</a:t>
            </a:r>
          </a:p>
          <a:p>
            <a:pPr>
              <a:defRPr/>
            </a:pPr>
            <a:endParaRPr lang="en-US" sz="800" dirty="0">
              <a:latin typeface="Arial" pitchFamily="34" charset="0"/>
              <a:ea typeface="ＭＳ Ｐゴシック" pitchFamily="34" charset="-128"/>
            </a:endParaRPr>
          </a:p>
          <a:p>
            <a:pPr>
              <a:defRPr/>
            </a:pPr>
            <a:r>
              <a:rPr lang="en-US" sz="2400" dirty="0">
                <a:latin typeface="Arial" pitchFamily="34" charset="0"/>
                <a:ea typeface="ＭＳ Ｐゴシック" pitchFamily="34" charset="-128"/>
              </a:rPr>
              <a:t>Detention/Correctional</a:t>
            </a:r>
          </a:p>
          <a:p>
            <a:pPr>
              <a:buFontTx/>
              <a:buChar char="•"/>
              <a:defRPr/>
            </a:pPr>
            <a:r>
              <a:rPr lang="en-US" sz="2400" dirty="0">
                <a:latin typeface="Arial" pitchFamily="34" charset="0"/>
                <a:ea typeface="ＭＳ Ｐゴシック" pitchFamily="34" charset="-128"/>
              </a:rPr>
              <a:t>General Holding/Housing</a:t>
            </a:r>
          </a:p>
          <a:p>
            <a:pPr lvl="1">
              <a:defRPr/>
            </a:pPr>
            <a:r>
              <a:rPr lang="en-US" sz="2400" dirty="0">
                <a:latin typeface="Arial" pitchFamily="34" charset="0"/>
                <a:ea typeface="ＭＳ Ｐゴシック" pitchFamily="34" charset="-128"/>
              </a:rPr>
              <a:t>- Mobility 3%*</a:t>
            </a:r>
          </a:p>
          <a:p>
            <a:pPr lvl="1">
              <a:defRPr/>
            </a:pPr>
            <a:r>
              <a:rPr lang="en-US" sz="2400" dirty="0">
                <a:latin typeface="Arial" pitchFamily="34" charset="0"/>
                <a:ea typeface="ＭＳ Ｐゴシック" pitchFamily="34" charset="-128"/>
              </a:rPr>
              <a:t>- </a:t>
            </a:r>
            <a:r>
              <a:rPr lang="en-US" sz="2400" dirty="0" err="1">
                <a:latin typeface="Arial" pitchFamily="34" charset="0"/>
                <a:ea typeface="ＭＳ Ｐゴシック" pitchFamily="34" charset="-128"/>
              </a:rPr>
              <a:t>Comms</a:t>
            </a:r>
            <a:r>
              <a:rPr lang="en-US" sz="2400" dirty="0">
                <a:latin typeface="Arial" pitchFamily="34" charset="0"/>
                <a:ea typeface="ＭＳ Ｐゴシック" pitchFamily="34" charset="-128"/>
              </a:rPr>
              <a:t>. 2%</a:t>
            </a:r>
          </a:p>
          <a:p>
            <a:pPr>
              <a:buFontTx/>
              <a:buChar char="•"/>
              <a:defRPr/>
            </a:pPr>
            <a:r>
              <a:rPr lang="en-US" sz="2400" dirty="0">
                <a:latin typeface="Arial" pitchFamily="34" charset="0"/>
                <a:ea typeface="ＭＳ Ｐゴシック" pitchFamily="34" charset="-128"/>
              </a:rPr>
              <a:t> Special and Medical</a:t>
            </a:r>
            <a:endParaRPr lang="en-US" sz="2000" dirty="0">
              <a:latin typeface="Arial" pitchFamily="34" charset="0"/>
              <a:ea typeface="ＭＳ Ｐゴシック" pitchFamily="34" charset="-128"/>
            </a:endParaRPr>
          </a:p>
          <a:p>
            <a:pPr>
              <a:defRPr/>
            </a:pPr>
            <a:endParaRPr lang="en-US" sz="800" dirty="0">
              <a:latin typeface="Arial" pitchFamily="34" charset="0"/>
              <a:ea typeface="ＭＳ Ｐゴシック" pitchFamily="34" charset="-128"/>
            </a:endParaRPr>
          </a:p>
          <a:p>
            <a:pPr>
              <a:defRPr/>
            </a:pPr>
            <a:r>
              <a:rPr lang="en-US" sz="2400" dirty="0">
                <a:latin typeface="Arial" pitchFamily="34" charset="0"/>
                <a:ea typeface="ＭＳ Ｐゴシック" pitchFamily="34" charset="-128"/>
              </a:rPr>
              <a:t>Visiting Areas       Alterations</a:t>
            </a:r>
          </a:p>
          <a:p>
            <a:pPr marL="0" indent="0">
              <a:buFont typeface="Arial" panose="020B0604020202020204" pitchFamily="34" charset="0"/>
              <a:buNone/>
              <a:defRPr/>
            </a:pPr>
            <a:r>
              <a:rPr lang="en-US" sz="2400" dirty="0">
                <a:latin typeface="Arial" pitchFamily="34" charset="0"/>
                <a:ea typeface="ＭＳ Ｐゴシック" pitchFamily="34" charset="-128"/>
              </a:rPr>
              <a:t>*</a:t>
            </a:r>
            <a:r>
              <a:rPr lang="en-US" sz="1600" dirty="0">
                <a:latin typeface="Arial" pitchFamily="34" charset="0"/>
                <a:ea typeface="ＭＳ Ｐゴシック" pitchFamily="34" charset="-128"/>
              </a:rPr>
              <a:t>as per DOJ regulation</a:t>
            </a:r>
          </a:p>
          <a:p>
            <a:pPr>
              <a:defRPr/>
            </a:pPr>
            <a:endParaRPr lang="en-US" dirty="0">
              <a:ea typeface="ＭＳ Ｐゴシック" pitchFamily="34" charset="-128"/>
            </a:endParaRPr>
          </a:p>
        </p:txBody>
      </p:sp>
      <p:pic>
        <p:nvPicPr>
          <p:cNvPr id="160772" name="Picture 8" descr="jail cell">
            <a:extLst>
              <a:ext uri="{FF2B5EF4-FFF2-40B4-BE49-F238E27FC236}">
                <a16:creationId xmlns:a16="http://schemas.microsoft.com/office/drawing/2014/main" id="{2275041C-C11C-9A02-6FCC-4A1075C983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785938"/>
            <a:ext cx="4191000" cy="277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itle 1">
            <a:extLst>
              <a:ext uri="{FF2B5EF4-FFF2-40B4-BE49-F238E27FC236}">
                <a16:creationId xmlns:a16="http://schemas.microsoft.com/office/drawing/2014/main" id="{18FD0ADF-FD94-76C2-DC97-E534C877AB18}"/>
              </a:ext>
            </a:extLst>
          </p:cNvPr>
          <p:cNvSpPr>
            <a:spLocks noGrp="1"/>
          </p:cNvSpPr>
          <p:nvPr>
            <p:ph type="title"/>
          </p:nvPr>
        </p:nvSpPr>
        <p:spPr>
          <a:xfrm>
            <a:off x="457200" y="0"/>
            <a:ext cx="8229600" cy="1143000"/>
          </a:xfrm>
        </p:spPr>
        <p:txBody>
          <a:bodyPr/>
          <a:lstStyle/>
          <a:p>
            <a:br>
              <a:rPr lang="en-US" altLang="en-US" b="1">
                <a:latin typeface="Arial" panose="020B0604020202020204" pitchFamily="34" charset="0"/>
                <a:ea typeface="Times New Roman" panose="02020603050405020304" pitchFamily="18" charset="0"/>
                <a:cs typeface="Arial" panose="020B0604020202020204" pitchFamily="34" charset="0"/>
              </a:rPr>
            </a:br>
            <a:r>
              <a:rPr lang="en-US" altLang="en-US" sz="3600" b="1">
                <a:solidFill>
                  <a:schemeClr val="bg1"/>
                </a:solidFill>
                <a:latin typeface="Arial" panose="020B0604020202020204" pitchFamily="34" charset="0"/>
                <a:ea typeface="Times New Roman" panose="02020603050405020304" pitchFamily="18" charset="0"/>
                <a:cs typeface="Arial" panose="020B0604020202020204" pitchFamily="34" charset="0"/>
              </a:rPr>
              <a:t>Holding and Housing Cells (807)</a:t>
            </a:r>
            <a:br>
              <a:rPr lang="en-US" altLang="en-US" b="1">
                <a:latin typeface="Arial" panose="020B0604020202020204" pitchFamily="34" charset="0"/>
                <a:ea typeface="Times New Roman" panose="02020603050405020304" pitchFamily="18" charset="0"/>
                <a:cs typeface="Arial" panose="020B0604020202020204" pitchFamily="34" charset="0"/>
              </a:rPr>
            </a:br>
            <a:endParaRPr lang="en-US" altLang="en-US">
              <a:ea typeface="Times New Roman" panose="02020603050405020304" pitchFamily="18" charset="0"/>
              <a:cs typeface="Arial" panose="020B0604020202020204" pitchFamily="34" charset="0"/>
            </a:endParaRPr>
          </a:p>
        </p:txBody>
      </p:sp>
      <p:sp>
        <p:nvSpPr>
          <p:cNvPr id="161795" name="Content Placeholder 2">
            <a:extLst>
              <a:ext uri="{FF2B5EF4-FFF2-40B4-BE49-F238E27FC236}">
                <a16:creationId xmlns:a16="http://schemas.microsoft.com/office/drawing/2014/main" id="{1E95DAED-6BC2-7F1D-A528-A5F46B6E4573}"/>
              </a:ext>
            </a:extLst>
          </p:cNvPr>
          <p:cNvSpPr>
            <a:spLocks noGrp="1"/>
          </p:cNvSpPr>
          <p:nvPr>
            <p:ph idx="1"/>
          </p:nvPr>
        </p:nvSpPr>
        <p:spPr/>
        <p:txBody>
          <a:bodyPr/>
          <a:lstStyle/>
          <a:p>
            <a:r>
              <a:rPr lang="en-US" altLang="en-US" sz="2700">
                <a:latin typeface="Arial" panose="020B0604020202020204" pitchFamily="34" charset="0"/>
                <a:ea typeface="ＭＳ Ｐゴシック" panose="020B0600070205080204" pitchFamily="34" charset="-128"/>
              </a:rPr>
              <a:t>Mobility Features</a:t>
            </a:r>
          </a:p>
          <a:p>
            <a:r>
              <a:rPr lang="en-US" altLang="en-US" sz="2700">
                <a:latin typeface="Arial" panose="020B0604020202020204" pitchFamily="34" charset="0"/>
                <a:ea typeface="ＭＳ Ｐゴシック" panose="020B0600070205080204" pitchFamily="34" charset="-128"/>
              </a:rPr>
              <a:t>  - turning space</a:t>
            </a:r>
          </a:p>
          <a:p>
            <a:r>
              <a:rPr lang="en-US" altLang="en-US" sz="2700">
                <a:latin typeface="Arial" panose="020B0604020202020204" pitchFamily="34" charset="0"/>
                <a:ea typeface="ＭＳ Ｐゴシック" panose="020B0600070205080204" pitchFamily="34" charset="-128"/>
              </a:rPr>
              <a:t>  - benches </a:t>
            </a:r>
          </a:p>
          <a:p>
            <a:r>
              <a:rPr lang="en-US" altLang="en-US" sz="2700">
                <a:latin typeface="Arial" panose="020B0604020202020204" pitchFamily="34" charset="0"/>
                <a:ea typeface="ＭＳ Ｐゴシック" panose="020B0600070205080204" pitchFamily="34" charset="-128"/>
              </a:rPr>
              <a:t>  - beds </a:t>
            </a:r>
          </a:p>
          <a:p>
            <a:r>
              <a:rPr lang="en-US" altLang="en-US" sz="2700">
                <a:latin typeface="Arial" panose="020B0604020202020204" pitchFamily="34" charset="0"/>
                <a:ea typeface="ＭＳ Ｐゴシック" panose="020B0600070205080204" pitchFamily="34" charset="-128"/>
              </a:rPr>
              <a:t>  - toilet and bathing</a:t>
            </a:r>
          </a:p>
          <a:p>
            <a:endParaRPr lang="en-US" altLang="en-US" sz="2700">
              <a:latin typeface="Arial" panose="020B0604020202020204" pitchFamily="34" charset="0"/>
              <a:ea typeface="ＭＳ Ｐゴシック" panose="020B0600070205080204" pitchFamily="34" charset="-128"/>
            </a:endParaRPr>
          </a:p>
          <a:p>
            <a:r>
              <a:rPr lang="en-US" altLang="en-US" sz="2700">
                <a:latin typeface="Arial" panose="020B0604020202020204" pitchFamily="34" charset="0"/>
                <a:ea typeface="ＭＳ Ｐゴシック" panose="020B0600070205080204" pitchFamily="34" charset="-128"/>
              </a:rPr>
              <a:t>Communication Features</a:t>
            </a:r>
          </a:p>
          <a:p>
            <a:r>
              <a:rPr lang="en-US" altLang="en-US" sz="2700">
                <a:latin typeface="Arial" panose="020B0604020202020204" pitchFamily="34" charset="0"/>
                <a:ea typeface="ＭＳ Ｐゴシック" panose="020B0600070205080204" pitchFamily="34" charset="-128"/>
              </a:rPr>
              <a:t>  - alarms</a:t>
            </a:r>
          </a:p>
          <a:p>
            <a:r>
              <a:rPr lang="en-US" altLang="en-US" sz="2700">
                <a:latin typeface="Arial" panose="020B0604020202020204" pitchFamily="34" charset="0"/>
                <a:ea typeface="ＭＳ Ｐゴシック" panose="020B0600070205080204" pitchFamily="34" charset="-128"/>
              </a:rPr>
              <a:t>  - telephones</a:t>
            </a:r>
            <a:endParaRPr lang="en-US" altLang="en-US" sz="2700">
              <a:ea typeface="ＭＳ Ｐゴシック" panose="020B0600070205080204" pitchFamily="34" charset="-128"/>
            </a:endParaRPr>
          </a:p>
        </p:txBody>
      </p:sp>
      <p:pic>
        <p:nvPicPr>
          <p:cNvPr id="161796" name="Picture 9" descr="inside of prison cell with bed and toilet">
            <a:extLst>
              <a:ext uri="{FF2B5EF4-FFF2-40B4-BE49-F238E27FC236}">
                <a16:creationId xmlns:a16="http://schemas.microsoft.com/office/drawing/2014/main" id="{8AEB7097-34B0-0F04-121B-007C07F6E3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3025" y="1600200"/>
            <a:ext cx="32004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a:extLst>
              <a:ext uri="{FF2B5EF4-FFF2-40B4-BE49-F238E27FC236}">
                <a16:creationId xmlns:a16="http://schemas.microsoft.com/office/drawing/2014/main" id="{FA11F523-3867-F287-1064-96C5E5B4444D}"/>
              </a:ext>
            </a:extLst>
          </p:cNvPr>
          <p:cNvSpPr>
            <a:spLocks noGrp="1"/>
          </p:cNvSpPr>
          <p:nvPr>
            <p:ph type="title"/>
          </p:nvPr>
        </p:nvSpPr>
        <p:spPr>
          <a:xfrm>
            <a:off x="457200" y="0"/>
            <a:ext cx="8229600" cy="1143000"/>
          </a:xfrm>
        </p:spPr>
        <p:txBody>
          <a:bodyPr/>
          <a:lstStyle/>
          <a:p>
            <a:r>
              <a:rPr lang="en-US" altLang="en-US" sz="3600" b="1">
                <a:solidFill>
                  <a:schemeClr val="bg1"/>
                </a:solidFill>
                <a:latin typeface="Arial" panose="020B0604020202020204" pitchFamily="34" charset="0"/>
                <a:ea typeface="Times New Roman" panose="02020603050405020304" pitchFamily="18" charset="0"/>
                <a:cs typeface="Arial" panose="020B0604020202020204" pitchFamily="34" charset="0"/>
              </a:rPr>
              <a:t>Courtrooms </a:t>
            </a:r>
            <a:br>
              <a:rPr lang="en-US" altLang="en-US" sz="3600" b="1">
                <a:solidFill>
                  <a:schemeClr val="bg1"/>
                </a:solidFill>
                <a:latin typeface="Arial" panose="020B0604020202020204" pitchFamily="34" charset="0"/>
                <a:ea typeface="Times New Roman" panose="02020603050405020304" pitchFamily="18" charset="0"/>
                <a:cs typeface="Arial" panose="020B0604020202020204" pitchFamily="34" charset="0"/>
              </a:rPr>
            </a:br>
            <a:r>
              <a:rPr lang="en-US" altLang="en-US" sz="3600" b="1">
                <a:solidFill>
                  <a:schemeClr val="bg1"/>
                </a:solidFill>
                <a:latin typeface="Arial" panose="020B0604020202020204" pitchFamily="34" charset="0"/>
                <a:ea typeface="Times New Roman" panose="02020603050405020304" pitchFamily="18" charset="0"/>
                <a:cs typeface="Arial" panose="020B0604020202020204" pitchFamily="34" charset="0"/>
              </a:rPr>
              <a:t>Judicial Facilities (231.2)</a:t>
            </a:r>
            <a:endParaRPr lang="en-US" altLang="en-US" sz="3600">
              <a:solidFill>
                <a:schemeClr val="bg1"/>
              </a:solidFill>
              <a:ea typeface="Times New Roman" panose="02020603050405020304" pitchFamily="18" charset="0"/>
              <a:cs typeface="Arial" panose="020B0604020202020204" pitchFamily="34" charset="0"/>
            </a:endParaRPr>
          </a:p>
        </p:txBody>
      </p:sp>
      <p:sp>
        <p:nvSpPr>
          <p:cNvPr id="162819" name="Content Placeholder 2">
            <a:extLst>
              <a:ext uri="{FF2B5EF4-FFF2-40B4-BE49-F238E27FC236}">
                <a16:creationId xmlns:a16="http://schemas.microsoft.com/office/drawing/2014/main" id="{50FFE5CC-E5CA-801C-4FAA-35E453BCA1CB}"/>
              </a:ext>
            </a:extLst>
          </p:cNvPr>
          <p:cNvSpPr>
            <a:spLocks noGrp="1"/>
          </p:cNvSpPr>
          <p:nvPr>
            <p:ph idx="1"/>
          </p:nvPr>
        </p:nvSpPr>
        <p:spPr/>
        <p:txBody>
          <a:bodyPr/>
          <a:lstStyle/>
          <a:p>
            <a:pPr>
              <a:buFontTx/>
              <a:buNone/>
            </a:pPr>
            <a:r>
              <a:rPr lang="en-US" altLang="en-US">
                <a:latin typeface="Arial" panose="020B0604020202020204" pitchFamily="34" charset="0"/>
                <a:ea typeface="ＭＳ Ｐゴシック" panose="020B0600070205080204" pitchFamily="34" charset="-128"/>
              </a:rPr>
              <a:t>Scoping</a:t>
            </a:r>
          </a:p>
          <a:p>
            <a:r>
              <a:rPr lang="en-US" altLang="en-US">
                <a:latin typeface="Arial" panose="020B0604020202020204" pitchFamily="34" charset="0"/>
                <a:ea typeface="ＭＳ Ｐゴシック" panose="020B0600070205080204" pitchFamily="34" charset="-128"/>
              </a:rPr>
              <a:t>Each court room</a:t>
            </a:r>
          </a:p>
          <a:p>
            <a:pPr>
              <a:buFontTx/>
              <a:buNone/>
            </a:pPr>
            <a:endParaRPr lang="en-US" altLang="en-US">
              <a:latin typeface="Arial" panose="020B0604020202020204" pitchFamily="34" charset="0"/>
              <a:ea typeface="ＭＳ Ｐゴシック" panose="020B0600070205080204" pitchFamily="34" charset="-128"/>
            </a:endParaRPr>
          </a:p>
          <a:p>
            <a:pPr>
              <a:buFontTx/>
              <a:buNone/>
            </a:pPr>
            <a:r>
              <a:rPr lang="en-US" altLang="en-US">
                <a:latin typeface="Arial" panose="020B0604020202020204" pitchFamily="34" charset="0"/>
                <a:ea typeface="ＭＳ Ｐゴシック" panose="020B0600070205080204" pitchFamily="34" charset="-128"/>
              </a:rPr>
              <a:t>Technical (808)</a:t>
            </a:r>
          </a:p>
          <a:p>
            <a:r>
              <a:rPr lang="en-US" altLang="en-US">
                <a:latin typeface="Arial" panose="020B0604020202020204" pitchFamily="34" charset="0"/>
                <a:ea typeface="ＭＳ Ｐゴシック" panose="020B0600070205080204" pitchFamily="34" charset="-128"/>
              </a:rPr>
              <a:t>turning space</a:t>
            </a:r>
          </a:p>
          <a:p>
            <a:r>
              <a:rPr lang="en-US" altLang="en-US">
                <a:latin typeface="Arial" panose="020B0604020202020204" pitchFamily="34" charset="0"/>
                <a:ea typeface="ＭＳ Ｐゴシック" panose="020B0600070205080204" pitchFamily="34" charset="-128"/>
              </a:rPr>
              <a:t>clear floor spaces</a:t>
            </a:r>
          </a:p>
          <a:p>
            <a:r>
              <a:rPr lang="en-US" altLang="en-US">
                <a:latin typeface="Arial" panose="020B0604020202020204" pitchFamily="34" charset="0"/>
                <a:ea typeface="ＭＳ Ｐゴシック" panose="020B0600070205080204" pitchFamily="34" charset="-128"/>
              </a:rPr>
              <a:t>counters/tables</a:t>
            </a:r>
          </a:p>
          <a:p>
            <a:endParaRPr lang="en-US" altLang="en-US">
              <a:ea typeface="ＭＳ Ｐゴシック" panose="020B0600070205080204" pitchFamily="34" charset="-128"/>
            </a:endParaRPr>
          </a:p>
        </p:txBody>
      </p:sp>
      <p:pic>
        <p:nvPicPr>
          <p:cNvPr id="162820" name="Picture 12" descr="stairs to jury box">
            <a:extLst>
              <a:ext uri="{FF2B5EF4-FFF2-40B4-BE49-F238E27FC236}">
                <a16:creationId xmlns:a16="http://schemas.microsoft.com/office/drawing/2014/main" id="{5863DEDB-7B21-850A-2528-BEC9B9AED4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0138" y="4114800"/>
            <a:ext cx="2781300" cy="186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1" name="Picture 13" descr="courtroom">
            <a:extLst>
              <a:ext uri="{FF2B5EF4-FFF2-40B4-BE49-F238E27FC236}">
                <a16:creationId xmlns:a16="http://schemas.microsoft.com/office/drawing/2014/main" id="{B5B8804C-400E-C2EC-32F8-7DCFA5DCF7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0138" y="1600200"/>
            <a:ext cx="3467100"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1">
            <a:extLst>
              <a:ext uri="{FF2B5EF4-FFF2-40B4-BE49-F238E27FC236}">
                <a16:creationId xmlns:a16="http://schemas.microsoft.com/office/drawing/2014/main" id="{06E6CFB0-6ABA-7BDE-BA11-CB4B37A41F33}"/>
              </a:ext>
            </a:extLst>
          </p:cNvPr>
          <p:cNvSpPr>
            <a:spLocks noGrp="1"/>
          </p:cNvSpPr>
          <p:nvPr>
            <p:ph type="title"/>
          </p:nvPr>
        </p:nvSpPr>
        <p:spPr>
          <a:xfrm>
            <a:off x="457200" y="0"/>
            <a:ext cx="8229600" cy="1143000"/>
          </a:xfrm>
        </p:spPr>
        <p:txBody>
          <a:bodyPr/>
          <a:lstStyle/>
          <a:p>
            <a:r>
              <a:rPr lang="en-US" altLang="en-US" sz="3600" b="1">
                <a:solidFill>
                  <a:schemeClr val="bg1"/>
                </a:solidFill>
                <a:latin typeface="Arial" panose="020B0604020202020204" pitchFamily="34" charset="0"/>
                <a:ea typeface="Times New Roman" panose="02020603050405020304" pitchFamily="18" charset="0"/>
                <a:cs typeface="Arial" panose="020B0604020202020204" pitchFamily="34" charset="0"/>
              </a:rPr>
              <a:t>Transportation Facilities (218)</a:t>
            </a:r>
            <a:endParaRPr lang="en-US" altLang="en-US" sz="3600">
              <a:solidFill>
                <a:schemeClr val="bg1"/>
              </a:solidFill>
              <a:ea typeface="Times New Roman" panose="02020603050405020304" pitchFamily="18" charset="0"/>
              <a:cs typeface="Arial" panose="020B0604020202020204" pitchFamily="34" charset="0"/>
            </a:endParaRPr>
          </a:p>
        </p:txBody>
      </p:sp>
      <p:sp>
        <p:nvSpPr>
          <p:cNvPr id="163843" name="Content Placeholder 2">
            <a:extLst>
              <a:ext uri="{FF2B5EF4-FFF2-40B4-BE49-F238E27FC236}">
                <a16:creationId xmlns:a16="http://schemas.microsoft.com/office/drawing/2014/main" id="{57789438-E7F9-CA26-8A11-ED046386D92A}"/>
              </a:ext>
            </a:extLst>
          </p:cNvPr>
          <p:cNvSpPr>
            <a:spLocks noGrp="1"/>
          </p:cNvSpPr>
          <p:nvPr>
            <p:ph idx="1"/>
          </p:nvPr>
        </p:nvSpPr>
        <p:spPr>
          <a:xfrm>
            <a:off x="457200" y="1600200"/>
            <a:ext cx="4043363" cy="4525963"/>
          </a:xfrm>
        </p:spPr>
        <p:txBody>
          <a:bodyPr/>
          <a:lstStyle/>
          <a:p>
            <a:pPr>
              <a:buFontTx/>
              <a:buNone/>
            </a:pPr>
            <a:r>
              <a:rPr lang="en-US" altLang="en-US">
                <a:latin typeface="Arial" panose="020B0604020202020204" pitchFamily="34" charset="0"/>
                <a:ea typeface="ＭＳ Ｐゴシック" panose="020B0600070205080204" pitchFamily="34" charset="-128"/>
              </a:rPr>
              <a:t>Scoping (each)</a:t>
            </a:r>
          </a:p>
          <a:p>
            <a:r>
              <a:rPr lang="en-US" altLang="en-US">
                <a:latin typeface="Arial" panose="020B0604020202020204" pitchFamily="34" charset="0"/>
                <a:ea typeface="ＭＳ Ｐゴシック" panose="020B0600070205080204" pitchFamily="34" charset="-128"/>
              </a:rPr>
              <a:t>Rail stations</a:t>
            </a:r>
          </a:p>
          <a:p>
            <a:r>
              <a:rPr lang="en-US" altLang="en-US">
                <a:latin typeface="Arial" panose="020B0604020202020204" pitchFamily="34" charset="0"/>
                <a:ea typeface="ＭＳ Ｐゴシック" panose="020B0600070205080204" pitchFamily="34" charset="-128"/>
              </a:rPr>
              <a:t>Bus shelters</a:t>
            </a:r>
          </a:p>
          <a:p>
            <a:r>
              <a:rPr lang="en-US" altLang="en-US">
                <a:latin typeface="Arial" panose="020B0604020202020204" pitchFamily="34" charset="0"/>
                <a:ea typeface="ＭＳ Ｐゴシック" panose="020B0600070205080204" pitchFamily="34" charset="-128"/>
              </a:rPr>
              <a:t>Other </a:t>
            </a:r>
          </a:p>
          <a:p>
            <a:pPr lvl="1"/>
            <a:r>
              <a:rPr lang="en-US" altLang="en-US">
                <a:latin typeface="Arial" panose="020B0604020202020204" pitchFamily="34" charset="0"/>
                <a:ea typeface="ＭＳ Ｐゴシック" panose="020B0600070205080204" pitchFamily="34" charset="-128"/>
              </a:rPr>
              <a:t>public address systems</a:t>
            </a:r>
          </a:p>
          <a:p>
            <a:pPr lvl="1"/>
            <a:r>
              <a:rPr lang="en-US" altLang="en-US">
                <a:latin typeface="Arial" panose="020B0604020202020204" pitchFamily="34" charset="0"/>
                <a:ea typeface="ＭＳ Ｐゴシック" panose="020B0600070205080204" pitchFamily="34" charset="-128"/>
              </a:rPr>
              <a:t>clocks</a:t>
            </a:r>
          </a:p>
          <a:p>
            <a:endParaRPr lang="en-US" altLang="en-US">
              <a:ea typeface="ＭＳ Ｐゴシック" panose="020B0600070205080204" pitchFamily="34" charset="-128"/>
            </a:endParaRPr>
          </a:p>
        </p:txBody>
      </p:sp>
      <p:pic>
        <p:nvPicPr>
          <p:cNvPr id="163844" name="Picture 9" descr="train platform">
            <a:extLst>
              <a:ext uri="{FF2B5EF4-FFF2-40B4-BE49-F238E27FC236}">
                <a16:creationId xmlns:a16="http://schemas.microsoft.com/office/drawing/2014/main" id="{1EDF8323-DEBA-A86D-1C5D-9310DDE978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2900" y="1885950"/>
            <a:ext cx="4533900" cy="305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itle 1">
            <a:extLst>
              <a:ext uri="{FF2B5EF4-FFF2-40B4-BE49-F238E27FC236}">
                <a16:creationId xmlns:a16="http://schemas.microsoft.com/office/drawing/2014/main" id="{7FB75213-F727-ECF6-A737-C8997658CAE6}"/>
              </a:ext>
            </a:extLst>
          </p:cNvPr>
          <p:cNvSpPr>
            <a:spLocks noGrp="1"/>
          </p:cNvSpPr>
          <p:nvPr>
            <p:ph type="title"/>
          </p:nvPr>
        </p:nvSpPr>
        <p:spPr>
          <a:xfrm>
            <a:off x="457200" y="0"/>
            <a:ext cx="8229600" cy="1143000"/>
          </a:xfrm>
        </p:spPr>
        <p:txBody>
          <a:bodyPr/>
          <a:lstStyle/>
          <a:p>
            <a:br>
              <a:rPr lang="en-US" altLang="en-US" sz="3600" b="1">
                <a:solidFill>
                  <a:schemeClr val="bg1"/>
                </a:solidFill>
                <a:latin typeface="Arial" panose="020B0604020202020204" pitchFamily="34" charset="0"/>
                <a:ea typeface="Times New Roman" panose="02020603050405020304" pitchFamily="18" charset="0"/>
                <a:cs typeface="Arial" panose="020B0604020202020204" pitchFamily="34" charset="0"/>
              </a:rPr>
            </a:br>
            <a:r>
              <a:rPr lang="en-US" altLang="en-US" sz="3600" b="1">
                <a:solidFill>
                  <a:schemeClr val="bg1"/>
                </a:solidFill>
                <a:latin typeface="Arial" panose="020B0604020202020204" pitchFamily="34" charset="0"/>
                <a:ea typeface="Times New Roman" panose="02020603050405020304" pitchFamily="18" charset="0"/>
                <a:cs typeface="Arial" panose="020B0604020202020204" pitchFamily="34" charset="0"/>
              </a:rPr>
              <a:t>Transportation Facilities (810)</a:t>
            </a:r>
            <a:br>
              <a:rPr lang="en-US" altLang="en-US" sz="3600" b="1">
                <a:solidFill>
                  <a:schemeClr val="bg1"/>
                </a:solidFill>
                <a:latin typeface="Arial" panose="020B0604020202020204" pitchFamily="34" charset="0"/>
                <a:ea typeface="Times New Roman" panose="02020603050405020304" pitchFamily="18" charset="0"/>
                <a:cs typeface="Arial" panose="020B0604020202020204" pitchFamily="34" charset="0"/>
              </a:rPr>
            </a:br>
            <a:endParaRPr lang="en-US" altLang="en-US" sz="3600">
              <a:solidFill>
                <a:schemeClr val="bg1"/>
              </a:solidFill>
              <a:ea typeface="Times New Roman" panose="02020603050405020304" pitchFamily="18" charset="0"/>
              <a:cs typeface="Arial" panose="020B0604020202020204" pitchFamily="34" charset="0"/>
            </a:endParaRPr>
          </a:p>
        </p:txBody>
      </p:sp>
      <p:sp>
        <p:nvSpPr>
          <p:cNvPr id="164867" name="Content Placeholder 2">
            <a:extLst>
              <a:ext uri="{FF2B5EF4-FFF2-40B4-BE49-F238E27FC236}">
                <a16:creationId xmlns:a16="http://schemas.microsoft.com/office/drawing/2014/main" id="{649BBF6C-8F0E-D7FB-3361-E469143EB3D1}"/>
              </a:ext>
            </a:extLst>
          </p:cNvPr>
          <p:cNvSpPr>
            <a:spLocks noGrp="1"/>
          </p:cNvSpPr>
          <p:nvPr>
            <p:ph idx="1"/>
          </p:nvPr>
        </p:nvSpPr>
        <p:spPr/>
        <p:txBody>
          <a:bodyPr/>
          <a:lstStyle/>
          <a:p>
            <a:pPr>
              <a:buFont typeface="Arial" panose="020B0604020202020204" pitchFamily="34" charset="0"/>
              <a:buNone/>
            </a:pPr>
            <a:r>
              <a:rPr lang="en-US" altLang="en-US">
                <a:latin typeface="Arial" panose="020B0604020202020204" pitchFamily="34" charset="0"/>
                <a:ea typeface="ＭＳ Ｐゴシック" panose="020B0600070205080204" pitchFamily="34" charset="-128"/>
              </a:rPr>
              <a:t>Bus Boarding Area</a:t>
            </a:r>
          </a:p>
          <a:p>
            <a:pPr>
              <a:buFontTx/>
              <a:buChar char="•"/>
            </a:pPr>
            <a:r>
              <a:rPr lang="en-US" altLang="en-US">
                <a:latin typeface="Arial" panose="020B0604020202020204" pitchFamily="34" charset="0"/>
                <a:ea typeface="ＭＳ Ｐゴシック" panose="020B0600070205080204" pitchFamily="34" charset="-128"/>
              </a:rPr>
              <a:t> Surface</a:t>
            </a:r>
          </a:p>
          <a:p>
            <a:pPr>
              <a:buFontTx/>
              <a:buChar char="•"/>
            </a:pPr>
            <a:r>
              <a:rPr lang="en-US" altLang="en-US">
                <a:latin typeface="Arial" panose="020B0604020202020204" pitchFamily="34" charset="0"/>
                <a:ea typeface="ＭＳ Ｐゴシック" panose="020B0600070205080204" pitchFamily="34" charset="-128"/>
              </a:rPr>
              <a:t> Dimensions </a:t>
            </a:r>
          </a:p>
          <a:p>
            <a:pPr>
              <a:buFontTx/>
              <a:buChar char="•"/>
            </a:pPr>
            <a:r>
              <a:rPr lang="en-US" altLang="en-US">
                <a:latin typeface="Arial" panose="020B0604020202020204" pitchFamily="34" charset="0"/>
                <a:ea typeface="ＭＳ Ｐゴシック" panose="020B0600070205080204" pitchFamily="34" charset="-128"/>
              </a:rPr>
              <a:t> Connection</a:t>
            </a:r>
          </a:p>
          <a:p>
            <a:pPr>
              <a:buFontTx/>
              <a:buChar char="•"/>
            </a:pPr>
            <a:r>
              <a:rPr lang="en-US" altLang="en-US">
                <a:latin typeface="Arial" panose="020B0604020202020204" pitchFamily="34" charset="0"/>
                <a:ea typeface="ＭＳ Ｐゴシック" panose="020B0600070205080204" pitchFamily="34" charset="-128"/>
              </a:rPr>
              <a:t> Slope</a:t>
            </a:r>
          </a:p>
          <a:p>
            <a:endParaRPr lang="en-US" altLang="en-US" sz="300">
              <a:latin typeface="Arial" panose="020B0604020202020204" pitchFamily="34" charset="0"/>
              <a:ea typeface="ＭＳ Ｐゴシック" panose="020B0600070205080204" pitchFamily="34" charset="-128"/>
            </a:endParaRPr>
          </a:p>
          <a:p>
            <a:pPr>
              <a:buFont typeface="Arial" panose="020B0604020202020204" pitchFamily="34" charset="0"/>
              <a:buNone/>
            </a:pPr>
            <a:r>
              <a:rPr lang="en-US" altLang="en-US">
                <a:latin typeface="Arial" panose="020B0604020202020204" pitchFamily="34" charset="0"/>
                <a:ea typeface="ＭＳ Ｐゴシック" panose="020B0600070205080204" pitchFamily="34" charset="-128"/>
              </a:rPr>
              <a:t>Shelters</a:t>
            </a:r>
          </a:p>
          <a:p>
            <a:endParaRPr lang="en-US" altLang="en-US" sz="100">
              <a:latin typeface="Arial" panose="020B0604020202020204" pitchFamily="34" charset="0"/>
              <a:ea typeface="ＭＳ Ｐゴシック" panose="020B0600070205080204" pitchFamily="34" charset="-128"/>
            </a:endParaRPr>
          </a:p>
          <a:p>
            <a:pPr>
              <a:buFont typeface="Arial" panose="020B0604020202020204" pitchFamily="34" charset="0"/>
              <a:buNone/>
            </a:pPr>
            <a:r>
              <a:rPr lang="en-US" altLang="en-US">
                <a:latin typeface="Arial" panose="020B0604020202020204" pitchFamily="34" charset="0"/>
                <a:ea typeface="ＭＳ Ｐゴシック" panose="020B0600070205080204" pitchFamily="34" charset="-128"/>
              </a:rPr>
              <a:t>Bus Signs</a:t>
            </a:r>
          </a:p>
          <a:p>
            <a:endParaRPr lang="en-US" altLang="en-US">
              <a:ea typeface="ＭＳ Ｐゴシック" panose="020B0600070205080204" pitchFamily="34" charset="-128"/>
            </a:endParaRPr>
          </a:p>
        </p:txBody>
      </p:sp>
      <p:pic>
        <p:nvPicPr>
          <p:cNvPr id="164868" name="Picture 11" descr="bus stop with no curb cut">
            <a:extLst>
              <a:ext uri="{FF2B5EF4-FFF2-40B4-BE49-F238E27FC236}">
                <a16:creationId xmlns:a16="http://schemas.microsoft.com/office/drawing/2014/main" id="{60066F7D-DADD-3650-9C91-8FBEF49F2C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3113" y="1414463"/>
            <a:ext cx="4375150" cy="291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69" name="Picture 12" descr="bus schedule sign">
            <a:extLst>
              <a:ext uri="{FF2B5EF4-FFF2-40B4-BE49-F238E27FC236}">
                <a16:creationId xmlns:a16="http://schemas.microsoft.com/office/drawing/2014/main" id="{10B612A7-46EA-0FBA-2E39-2D09AE81B3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3300" y="3886200"/>
            <a:ext cx="8540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62F52AC2-C4D2-05D1-1789-A7613D622EA9}"/>
              </a:ext>
            </a:extLst>
          </p:cNvPr>
          <p:cNvSpPr>
            <a:spLocks noGrp="1"/>
          </p:cNvSpPr>
          <p:nvPr>
            <p:ph type="title"/>
          </p:nvPr>
        </p:nvSpPr>
        <p:spPr>
          <a:xfrm>
            <a:off x="457200" y="0"/>
            <a:ext cx="8229600" cy="1143000"/>
          </a:xfrm>
        </p:spPr>
        <p:txBody>
          <a:bodyPr/>
          <a:lstStyle/>
          <a:p>
            <a:r>
              <a:rPr lang="en-US" altLang="en-US" sz="3600" b="1">
                <a:solidFill>
                  <a:schemeClr val="bg1"/>
                </a:solidFill>
                <a:latin typeface="Arial" panose="020B0604020202020204" pitchFamily="34" charset="0"/>
                <a:ea typeface="ＭＳ Ｐゴシック" panose="020B0600070205080204" pitchFamily="34" charset="-128"/>
              </a:rPr>
              <a:t>CHAPTER 1</a:t>
            </a:r>
            <a:endParaRPr lang="en-US" altLang="en-US" sz="3600">
              <a:ea typeface="ＭＳ Ｐゴシック" panose="020B0600070205080204" pitchFamily="34" charset="-128"/>
            </a:endParaRPr>
          </a:p>
        </p:txBody>
      </p:sp>
      <p:sp>
        <p:nvSpPr>
          <p:cNvPr id="25603" name="Content Placeholder 2">
            <a:extLst>
              <a:ext uri="{FF2B5EF4-FFF2-40B4-BE49-F238E27FC236}">
                <a16:creationId xmlns:a16="http://schemas.microsoft.com/office/drawing/2014/main" id="{796E4F1D-97EB-F54C-5A88-E83487B7AA3A}"/>
              </a:ext>
            </a:extLst>
          </p:cNvPr>
          <p:cNvSpPr>
            <a:spLocks noGrp="1"/>
          </p:cNvSpPr>
          <p:nvPr>
            <p:ph idx="1"/>
          </p:nvPr>
        </p:nvSpPr>
        <p:spPr/>
        <p:txBody>
          <a:bodyPr/>
          <a:lstStyle/>
          <a:p>
            <a:pPr>
              <a:buFont typeface="Arial" panose="020B0604020202020204" pitchFamily="34" charset="0"/>
              <a:buNone/>
            </a:pPr>
            <a:r>
              <a:rPr lang="en-US" altLang="en-US" b="1">
                <a:latin typeface="Arial" panose="020B0604020202020204" pitchFamily="34" charset="0"/>
                <a:ea typeface="Times New Roman" panose="02020603050405020304" pitchFamily="18" charset="0"/>
                <a:cs typeface="Arial" panose="020B0604020202020204" pitchFamily="34" charset="0"/>
              </a:rPr>
              <a:t>	      Application and Administration</a:t>
            </a:r>
          </a:p>
          <a:p>
            <a:pPr>
              <a:buFont typeface="Arial" panose="020B0604020202020204" pitchFamily="34" charset="0"/>
              <a:buNone/>
            </a:pPr>
            <a:r>
              <a:rPr lang="en-US" altLang="en-US" b="1">
                <a:latin typeface="Arial" panose="020B0604020202020204" pitchFamily="34" charset="0"/>
                <a:ea typeface="Times New Roman" panose="02020603050405020304" pitchFamily="18" charset="0"/>
                <a:cs typeface="Arial" panose="020B0604020202020204" pitchFamily="34" charset="0"/>
              </a:rPr>
              <a:t>101 – Purpose</a:t>
            </a:r>
          </a:p>
          <a:p>
            <a:pPr>
              <a:buFont typeface="Arial" panose="020B0604020202020204" pitchFamily="34" charset="0"/>
              <a:buNone/>
            </a:pPr>
            <a:r>
              <a:rPr lang="en-US" altLang="en-US" b="1">
                <a:latin typeface="Arial" panose="020B0604020202020204" pitchFamily="34" charset="0"/>
                <a:ea typeface="Times New Roman" panose="02020603050405020304" pitchFamily="18" charset="0"/>
                <a:cs typeface="Arial" panose="020B0604020202020204" pitchFamily="34" charset="0"/>
              </a:rPr>
              <a:t>102 – Dimensions for Adults and Children</a:t>
            </a:r>
          </a:p>
          <a:p>
            <a:pPr>
              <a:buFont typeface="Arial" panose="020B0604020202020204" pitchFamily="34" charset="0"/>
              <a:buNone/>
            </a:pPr>
            <a:r>
              <a:rPr lang="en-US" altLang="en-US" b="1">
                <a:latin typeface="Arial" panose="020B0604020202020204" pitchFamily="34" charset="0"/>
                <a:ea typeface="Times New Roman" panose="02020603050405020304" pitchFamily="18" charset="0"/>
                <a:cs typeface="Arial" panose="020B0604020202020204" pitchFamily="34" charset="0"/>
              </a:rPr>
              <a:t>103 – Equivalent Facilitation</a:t>
            </a:r>
          </a:p>
          <a:p>
            <a:pPr>
              <a:buFont typeface="Arial" panose="020B0604020202020204" pitchFamily="34" charset="0"/>
              <a:buNone/>
            </a:pPr>
            <a:r>
              <a:rPr lang="en-US" altLang="en-US" b="1">
                <a:latin typeface="Arial" panose="020B0604020202020204" pitchFamily="34" charset="0"/>
                <a:ea typeface="Times New Roman" panose="02020603050405020304" pitchFamily="18" charset="0"/>
                <a:cs typeface="Arial" panose="020B0604020202020204" pitchFamily="34" charset="0"/>
              </a:rPr>
              <a:t>104 – Conventions</a:t>
            </a:r>
          </a:p>
          <a:p>
            <a:pPr>
              <a:buFont typeface="Arial" panose="020B0604020202020204" pitchFamily="34" charset="0"/>
              <a:buNone/>
            </a:pPr>
            <a:r>
              <a:rPr lang="en-US" altLang="en-US" b="1">
                <a:latin typeface="Arial" panose="020B0604020202020204" pitchFamily="34" charset="0"/>
                <a:ea typeface="Times New Roman" panose="02020603050405020304" pitchFamily="18" charset="0"/>
                <a:cs typeface="Arial" panose="020B0604020202020204" pitchFamily="34" charset="0"/>
              </a:rPr>
              <a:t>105 – Referenced Standards</a:t>
            </a:r>
          </a:p>
          <a:p>
            <a:pPr>
              <a:buFont typeface="Arial" panose="020B0604020202020204" pitchFamily="34" charset="0"/>
              <a:buNone/>
            </a:pPr>
            <a:r>
              <a:rPr lang="en-US" altLang="en-US" b="1">
                <a:latin typeface="Arial" panose="020B0604020202020204" pitchFamily="34" charset="0"/>
                <a:ea typeface="Times New Roman" panose="02020603050405020304" pitchFamily="18" charset="0"/>
                <a:cs typeface="Arial" panose="020B0604020202020204" pitchFamily="34" charset="0"/>
              </a:rPr>
              <a:t>106 – Definitions</a:t>
            </a:r>
          </a:p>
          <a:p>
            <a:endParaRPr lang="en-US" altLang="en-US">
              <a:ea typeface="Times New Roman" panose="02020603050405020304" pitchFamily="18" charset="0"/>
              <a:cs typeface="Arial" panose="020B0604020202020204" pitchFamily="34" charset="0"/>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itle 1">
            <a:extLst>
              <a:ext uri="{FF2B5EF4-FFF2-40B4-BE49-F238E27FC236}">
                <a16:creationId xmlns:a16="http://schemas.microsoft.com/office/drawing/2014/main" id="{450A9121-0BF0-91FB-422A-0E343A7F0E82}"/>
              </a:ext>
            </a:extLst>
          </p:cNvPr>
          <p:cNvSpPr>
            <a:spLocks noGrp="1"/>
          </p:cNvSpPr>
          <p:nvPr>
            <p:ph type="title"/>
          </p:nvPr>
        </p:nvSpPr>
        <p:spPr>
          <a:xfrm>
            <a:off x="457200" y="0"/>
            <a:ext cx="8229600" cy="1143000"/>
          </a:xfrm>
        </p:spPr>
        <p:txBody>
          <a:bodyPr/>
          <a:lstStyle/>
          <a:p>
            <a:r>
              <a:rPr lang="en-US" altLang="en-US" sz="3600" b="1">
                <a:solidFill>
                  <a:schemeClr val="bg1"/>
                </a:solidFill>
                <a:latin typeface="Arial" panose="020B0604020202020204" pitchFamily="34" charset="0"/>
                <a:ea typeface="Times New Roman" panose="02020603050405020304" pitchFamily="18" charset="0"/>
                <a:cs typeface="Arial" panose="020B0604020202020204" pitchFamily="34" charset="0"/>
              </a:rPr>
              <a:t>Built-In Elements (Chapter 9)</a:t>
            </a:r>
            <a:endParaRPr lang="en-US" altLang="en-US" sz="3600">
              <a:solidFill>
                <a:schemeClr val="bg1"/>
              </a:solidFill>
              <a:ea typeface="Times New Roman" panose="02020603050405020304" pitchFamily="18" charset="0"/>
              <a:cs typeface="Arial" panose="020B0604020202020204" pitchFamily="34" charset="0"/>
            </a:endParaRPr>
          </a:p>
        </p:txBody>
      </p:sp>
      <p:sp>
        <p:nvSpPr>
          <p:cNvPr id="165891" name="Content Placeholder 2">
            <a:extLst>
              <a:ext uri="{FF2B5EF4-FFF2-40B4-BE49-F238E27FC236}">
                <a16:creationId xmlns:a16="http://schemas.microsoft.com/office/drawing/2014/main" id="{A1693185-749D-A7B4-0BFB-5EA42C1BD7F1}"/>
              </a:ext>
            </a:extLst>
          </p:cNvPr>
          <p:cNvSpPr>
            <a:spLocks noGrp="1"/>
          </p:cNvSpPr>
          <p:nvPr>
            <p:ph idx="1"/>
          </p:nvPr>
        </p:nvSpPr>
        <p:spPr>
          <a:xfrm>
            <a:off x="457200" y="1933575"/>
            <a:ext cx="4414838" cy="4192588"/>
          </a:xfrm>
        </p:spPr>
        <p:txBody>
          <a:bodyPr/>
          <a:lstStyle/>
          <a:p>
            <a:pPr eaLnBrk="1" hangingPunct="1"/>
            <a:r>
              <a:rPr lang="en-US" altLang="en-US">
                <a:latin typeface="Arial" panose="020B0604020202020204" pitchFamily="34" charset="0"/>
                <a:ea typeface="Times New Roman" panose="02020603050405020304" pitchFamily="18" charset="0"/>
                <a:cs typeface="Arial" panose="020B0604020202020204" pitchFamily="34" charset="0"/>
              </a:rPr>
              <a:t>Dining &amp; Work Surfaces</a:t>
            </a:r>
          </a:p>
          <a:p>
            <a:pPr eaLnBrk="1" hangingPunct="1"/>
            <a:r>
              <a:rPr lang="en-US" altLang="en-US">
                <a:latin typeface="Arial" panose="020B0604020202020204" pitchFamily="34" charset="0"/>
                <a:ea typeface="Times New Roman" panose="02020603050405020304" pitchFamily="18" charset="0"/>
                <a:cs typeface="Arial" panose="020B0604020202020204" pitchFamily="34" charset="0"/>
              </a:rPr>
              <a:t>Benches</a:t>
            </a:r>
          </a:p>
          <a:p>
            <a:pPr eaLnBrk="1" hangingPunct="1"/>
            <a:r>
              <a:rPr lang="en-US" altLang="en-US">
                <a:latin typeface="Arial" panose="020B0604020202020204" pitchFamily="34" charset="0"/>
                <a:ea typeface="Times New Roman" panose="02020603050405020304" pitchFamily="18" charset="0"/>
                <a:cs typeface="Arial" panose="020B0604020202020204" pitchFamily="34" charset="0"/>
              </a:rPr>
              <a:t>Check-Out Aisles &amp; Service Counters</a:t>
            </a:r>
          </a:p>
          <a:p>
            <a:endParaRPr lang="en-US" altLang="en-US">
              <a:ea typeface="Times New Roman" panose="02020603050405020304" pitchFamily="18" charset="0"/>
              <a:cs typeface="Arial" panose="020B0604020202020204" pitchFamily="34" charset="0"/>
            </a:endParaRPr>
          </a:p>
        </p:txBody>
      </p:sp>
      <p:pic>
        <p:nvPicPr>
          <p:cNvPr id="165892" name="Picture 9" descr="service counter">
            <a:extLst>
              <a:ext uri="{FF2B5EF4-FFF2-40B4-BE49-F238E27FC236}">
                <a16:creationId xmlns:a16="http://schemas.microsoft.com/office/drawing/2014/main" id="{3F0090FC-2469-1818-AD53-07D57EE590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647825"/>
            <a:ext cx="3886200"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a:extLst>
              <a:ext uri="{FF2B5EF4-FFF2-40B4-BE49-F238E27FC236}">
                <a16:creationId xmlns:a16="http://schemas.microsoft.com/office/drawing/2014/main" id="{0228ED4A-6ADC-B78B-D085-961BC5C1DF35}"/>
              </a:ext>
            </a:extLst>
          </p:cNvPr>
          <p:cNvSpPr>
            <a:spLocks noGrp="1"/>
          </p:cNvSpPr>
          <p:nvPr>
            <p:ph type="title"/>
          </p:nvPr>
        </p:nvSpPr>
        <p:spPr>
          <a:xfrm>
            <a:off x="457200" y="0"/>
            <a:ext cx="8229600" cy="1143000"/>
          </a:xfrm>
        </p:spPr>
        <p:txBody>
          <a:bodyPr/>
          <a:lstStyle/>
          <a:p>
            <a:r>
              <a:rPr lang="en-US" altLang="en-US" sz="3600" b="1">
                <a:solidFill>
                  <a:schemeClr val="bg1"/>
                </a:solidFill>
                <a:latin typeface="Arial" panose="020B0604020202020204" pitchFamily="34" charset="0"/>
                <a:ea typeface="Times New Roman" panose="02020603050405020304" pitchFamily="18" charset="0"/>
                <a:cs typeface="Arial" panose="020B0604020202020204" pitchFamily="34" charset="0"/>
              </a:rPr>
              <a:t>Dining &amp; Work Surfaces (226)</a:t>
            </a:r>
            <a:endParaRPr lang="en-US" altLang="en-US" sz="3600">
              <a:solidFill>
                <a:schemeClr val="bg1"/>
              </a:solidFill>
              <a:ea typeface="Times New Roman" panose="02020603050405020304" pitchFamily="18" charset="0"/>
              <a:cs typeface="Arial" panose="020B0604020202020204" pitchFamily="34" charset="0"/>
            </a:endParaRPr>
          </a:p>
        </p:txBody>
      </p:sp>
      <p:sp>
        <p:nvSpPr>
          <p:cNvPr id="166915" name="Content Placeholder 2">
            <a:extLst>
              <a:ext uri="{FF2B5EF4-FFF2-40B4-BE49-F238E27FC236}">
                <a16:creationId xmlns:a16="http://schemas.microsoft.com/office/drawing/2014/main" id="{4F06F9F4-E77F-45EF-7094-4355D650ACAE}"/>
              </a:ext>
            </a:extLst>
          </p:cNvPr>
          <p:cNvSpPr>
            <a:spLocks noGrp="1"/>
          </p:cNvSpPr>
          <p:nvPr>
            <p:ph idx="1"/>
          </p:nvPr>
        </p:nvSpPr>
        <p:spPr/>
        <p:txBody>
          <a:bodyPr/>
          <a:lstStyle/>
          <a:p>
            <a:pPr algn="ctr" eaLnBrk="1" hangingPunct="1">
              <a:buFontTx/>
              <a:buNone/>
            </a:pPr>
            <a:r>
              <a:rPr lang="en-US" altLang="en-US">
                <a:latin typeface="Arial" panose="020B0604020202020204" pitchFamily="34" charset="0"/>
                <a:ea typeface="Times New Roman" panose="02020603050405020304" pitchFamily="18" charset="0"/>
                <a:cs typeface="Arial" panose="020B0604020202020204" pitchFamily="34" charset="0"/>
              </a:rPr>
              <a:t>Access to at least 5%, not fewer than 1</a:t>
            </a:r>
          </a:p>
          <a:p>
            <a:pPr algn="ctr" eaLnBrk="1" hangingPunct="1">
              <a:buFontTx/>
              <a:buNone/>
            </a:pPr>
            <a:r>
              <a:rPr lang="en-US" altLang="en-US">
                <a:latin typeface="Arial" panose="020B0604020202020204" pitchFamily="34" charset="0"/>
                <a:ea typeface="Times New Roman" panose="02020603050405020304" pitchFamily="18" charset="0"/>
                <a:cs typeface="Arial" panose="020B0604020202020204" pitchFamily="34" charset="0"/>
              </a:rPr>
              <a:t>[no change from UFAS and original ADAAG]</a:t>
            </a:r>
          </a:p>
          <a:p>
            <a:endParaRPr lang="en-US" altLang="en-US">
              <a:ea typeface="Times New Roman" panose="02020603050405020304" pitchFamily="18" charset="0"/>
              <a:cs typeface="Arial" panose="020B0604020202020204" pitchFamily="34" charset="0"/>
            </a:endParaRPr>
          </a:p>
        </p:txBody>
      </p:sp>
      <p:pic>
        <p:nvPicPr>
          <p:cNvPr id="166916" name="Picture 9" descr="A group of tables and umbrellas&#10;&#10;">
            <a:extLst>
              <a:ext uri="{FF2B5EF4-FFF2-40B4-BE49-F238E27FC236}">
                <a16:creationId xmlns:a16="http://schemas.microsoft.com/office/drawing/2014/main" id="{5029E3F4-A4B0-3FD8-BF6D-3FA5C65F74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250" y="2947988"/>
            <a:ext cx="4457700"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itle 1">
            <a:extLst>
              <a:ext uri="{FF2B5EF4-FFF2-40B4-BE49-F238E27FC236}">
                <a16:creationId xmlns:a16="http://schemas.microsoft.com/office/drawing/2014/main" id="{681A1FA8-8840-70FF-E0AB-99584FDA25A4}"/>
              </a:ext>
            </a:extLst>
          </p:cNvPr>
          <p:cNvSpPr>
            <a:spLocks noGrp="1"/>
          </p:cNvSpPr>
          <p:nvPr>
            <p:ph type="title"/>
          </p:nvPr>
        </p:nvSpPr>
        <p:spPr>
          <a:xfrm>
            <a:off x="457200" y="0"/>
            <a:ext cx="8229600" cy="1143000"/>
          </a:xfrm>
        </p:spPr>
        <p:txBody>
          <a:bodyPr/>
          <a:lstStyle/>
          <a:p>
            <a:r>
              <a:rPr lang="en-US" altLang="en-US" sz="3600" b="1">
                <a:solidFill>
                  <a:schemeClr val="bg1"/>
                </a:solidFill>
                <a:latin typeface="Arial" panose="020B0604020202020204" pitchFamily="34" charset="0"/>
                <a:ea typeface="ＭＳ Ｐゴシック" panose="020B0600070205080204" pitchFamily="34" charset="-128"/>
              </a:rPr>
              <a:t>Sales &amp; Service (227 and 904.4)</a:t>
            </a:r>
            <a:endParaRPr lang="en-US" altLang="en-US" sz="3600">
              <a:ea typeface="ＭＳ Ｐゴシック" panose="020B0600070205080204" pitchFamily="34" charset="-128"/>
            </a:endParaRPr>
          </a:p>
        </p:txBody>
      </p:sp>
      <p:sp>
        <p:nvSpPr>
          <p:cNvPr id="167939" name="Content Placeholder 2">
            <a:extLst>
              <a:ext uri="{FF2B5EF4-FFF2-40B4-BE49-F238E27FC236}">
                <a16:creationId xmlns:a16="http://schemas.microsoft.com/office/drawing/2014/main" id="{4D630CB6-40B9-56F2-76FD-2310D49672C7}"/>
              </a:ext>
            </a:extLst>
          </p:cNvPr>
          <p:cNvSpPr>
            <a:spLocks noGrp="1"/>
          </p:cNvSpPr>
          <p:nvPr>
            <p:ph idx="1"/>
          </p:nvPr>
        </p:nvSpPr>
        <p:spPr/>
        <p:txBody>
          <a:bodyPr/>
          <a:lstStyle/>
          <a:p>
            <a:pPr eaLnBrk="1" hangingPunct="1">
              <a:lnSpc>
                <a:spcPct val="80000"/>
              </a:lnSpc>
              <a:buFontTx/>
              <a:buNone/>
            </a:pPr>
            <a:r>
              <a:rPr lang="en-US" altLang="en-US" sz="2800">
                <a:latin typeface="Arial" panose="020B0604020202020204" pitchFamily="34" charset="0"/>
                <a:ea typeface="Times New Roman" panose="02020603050405020304" pitchFamily="18" charset="0"/>
                <a:cs typeface="Arial" panose="020B0604020202020204" pitchFamily="34" charset="0"/>
              </a:rPr>
              <a:t>227 Scoping</a:t>
            </a:r>
          </a:p>
          <a:p>
            <a:pPr eaLnBrk="1" hangingPunct="1">
              <a:lnSpc>
                <a:spcPct val="80000"/>
              </a:lnSpc>
            </a:pPr>
            <a:r>
              <a:rPr lang="en-US" altLang="en-US" sz="2800">
                <a:latin typeface="Arial" panose="020B0604020202020204" pitchFamily="34" charset="0"/>
                <a:ea typeface="Times New Roman" panose="02020603050405020304" pitchFamily="18" charset="0"/>
                <a:cs typeface="Arial" panose="020B0604020202020204" pitchFamily="34" charset="0"/>
              </a:rPr>
              <a:t>Counters – 1 of each type</a:t>
            </a:r>
          </a:p>
          <a:p>
            <a:pPr eaLnBrk="1" hangingPunct="1">
              <a:lnSpc>
                <a:spcPct val="80000"/>
              </a:lnSpc>
            </a:pPr>
            <a:r>
              <a:rPr lang="en-US" altLang="en-US" sz="2800">
                <a:latin typeface="Arial" panose="020B0604020202020204" pitchFamily="34" charset="0"/>
                <a:ea typeface="Times New Roman" panose="02020603050405020304" pitchFamily="18" charset="0"/>
                <a:cs typeface="Arial" panose="020B0604020202020204" pitchFamily="34" charset="0"/>
              </a:rPr>
              <a:t>Cash register not factor</a:t>
            </a:r>
          </a:p>
          <a:p>
            <a:pPr eaLnBrk="1" hangingPunct="1">
              <a:lnSpc>
                <a:spcPct val="80000"/>
              </a:lnSpc>
              <a:buFontTx/>
              <a:buNone/>
            </a:pPr>
            <a:endParaRPr lang="en-US" altLang="en-US" sz="1000">
              <a:latin typeface="Arial" panose="020B0604020202020204" pitchFamily="34" charset="0"/>
              <a:ea typeface="Times New Roman" panose="02020603050405020304" pitchFamily="18" charset="0"/>
              <a:cs typeface="Arial" panose="020B0604020202020204" pitchFamily="34" charset="0"/>
            </a:endParaRPr>
          </a:p>
          <a:p>
            <a:pPr eaLnBrk="1" hangingPunct="1">
              <a:lnSpc>
                <a:spcPct val="80000"/>
              </a:lnSpc>
              <a:buFontTx/>
              <a:buNone/>
            </a:pPr>
            <a:r>
              <a:rPr lang="en-US" altLang="en-US" sz="2800">
                <a:latin typeface="Arial" panose="020B0604020202020204" pitchFamily="34" charset="0"/>
                <a:ea typeface="Times New Roman" panose="02020603050405020304" pitchFamily="18" charset="0"/>
                <a:cs typeface="Arial" panose="020B0604020202020204" pitchFamily="34" charset="0"/>
              </a:rPr>
              <a:t>904.4 Technical</a:t>
            </a:r>
          </a:p>
          <a:p>
            <a:pPr eaLnBrk="1" hangingPunct="1">
              <a:lnSpc>
                <a:spcPct val="80000"/>
              </a:lnSpc>
            </a:pPr>
            <a:r>
              <a:rPr lang="en-US" altLang="en-US" sz="2800">
                <a:latin typeface="Arial" panose="020B0604020202020204" pitchFamily="34" charset="0"/>
                <a:ea typeface="Times New Roman" panose="02020603050405020304" pitchFamily="18" charset="0"/>
                <a:cs typeface="Arial" panose="020B0604020202020204" pitchFamily="34" charset="0"/>
              </a:rPr>
              <a:t>Accessible part same depth</a:t>
            </a:r>
          </a:p>
          <a:p>
            <a:pPr eaLnBrk="1" hangingPunct="1">
              <a:lnSpc>
                <a:spcPct val="80000"/>
              </a:lnSpc>
            </a:pPr>
            <a:r>
              <a:rPr lang="en-US" altLang="en-US" sz="2800">
                <a:latin typeface="Arial" panose="020B0604020202020204" pitchFamily="34" charset="0"/>
                <a:ea typeface="Times New Roman" panose="02020603050405020304" pitchFamily="18" charset="0"/>
                <a:cs typeface="Arial" panose="020B0604020202020204" pitchFamily="34" charset="0"/>
              </a:rPr>
              <a:t>Parallel or forward approach</a:t>
            </a:r>
          </a:p>
          <a:p>
            <a:pPr eaLnBrk="1" hangingPunct="1">
              <a:lnSpc>
                <a:spcPct val="80000"/>
              </a:lnSpc>
            </a:pPr>
            <a:r>
              <a:rPr lang="en-US" altLang="en-US" sz="2800">
                <a:latin typeface="Arial" panose="020B0604020202020204" pitchFamily="34" charset="0"/>
                <a:ea typeface="Times New Roman" panose="02020603050405020304" pitchFamily="18" charset="0"/>
                <a:cs typeface="Arial" panose="020B0604020202020204" pitchFamily="34" charset="0"/>
              </a:rPr>
              <a:t>No alternatives</a:t>
            </a:r>
          </a:p>
          <a:p>
            <a:pPr eaLnBrk="1" hangingPunct="1">
              <a:lnSpc>
                <a:spcPct val="80000"/>
              </a:lnSpc>
            </a:pPr>
            <a:r>
              <a:rPr lang="en-US" altLang="en-US" sz="2800">
                <a:latin typeface="Arial" panose="020B0604020202020204" pitchFamily="34" charset="0"/>
                <a:ea typeface="Times New Roman" panose="02020603050405020304" pitchFamily="18" charset="0"/>
                <a:cs typeface="Arial" panose="020B0604020202020204" pitchFamily="34" charset="0"/>
              </a:rPr>
              <a:t>Exception for alterations </a:t>
            </a:r>
          </a:p>
          <a:p>
            <a:pPr eaLnBrk="1" hangingPunct="1">
              <a:lnSpc>
                <a:spcPct val="80000"/>
              </a:lnSpc>
            </a:pPr>
            <a:r>
              <a:rPr lang="en-US" altLang="en-US" sz="2800">
                <a:latin typeface="Arial" panose="020B0604020202020204" pitchFamily="34" charset="0"/>
                <a:ea typeface="Times New Roman" panose="02020603050405020304" pitchFamily="18" charset="0"/>
                <a:cs typeface="Arial" panose="020B0604020202020204" pitchFamily="34" charset="0"/>
              </a:rPr>
              <a:t>Security glazing –  voice communication</a:t>
            </a:r>
          </a:p>
          <a:p>
            <a:endParaRPr lang="en-US" altLang="en-US">
              <a:ea typeface="Times New Roman" panose="02020603050405020304" pitchFamily="18" charset="0"/>
              <a:cs typeface="Arial" panose="020B0604020202020204" pitchFamily="34" charset="0"/>
            </a:endParaRPr>
          </a:p>
        </p:txBody>
      </p:sp>
      <p:pic>
        <p:nvPicPr>
          <p:cNvPr id="167940" name="Picture 10" descr="A person in a wheelchair at a service counter">
            <a:extLst>
              <a:ext uri="{FF2B5EF4-FFF2-40B4-BE49-F238E27FC236}">
                <a16:creationId xmlns:a16="http://schemas.microsoft.com/office/drawing/2014/main" id="{A94E6A89-9C55-52DE-34E4-45DBD63513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2450" y="1600200"/>
            <a:ext cx="3225800"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itle 1">
            <a:extLst>
              <a:ext uri="{FF2B5EF4-FFF2-40B4-BE49-F238E27FC236}">
                <a16:creationId xmlns:a16="http://schemas.microsoft.com/office/drawing/2014/main" id="{A11BD6D7-1AC5-94A9-A64F-77E6EB917BEE}"/>
              </a:ext>
            </a:extLst>
          </p:cNvPr>
          <p:cNvSpPr>
            <a:spLocks noGrp="1"/>
          </p:cNvSpPr>
          <p:nvPr>
            <p:ph type="title"/>
          </p:nvPr>
        </p:nvSpPr>
        <p:spPr>
          <a:xfrm>
            <a:off x="457200" y="771525"/>
            <a:ext cx="8229600" cy="646113"/>
          </a:xfrm>
        </p:spPr>
        <p:txBody>
          <a:bodyPr/>
          <a:lstStyle/>
          <a:p>
            <a:pPr algn="l"/>
            <a:br>
              <a:rPr lang="en-US" altLang="en-US" sz="3600" b="1" dirty="0">
                <a:solidFill>
                  <a:schemeClr val="bg1"/>
                </a:solidFill>
                <a:latin typeface="Arial Unicode MS" pitchFamily="34" charset="-128"/>
                <a:ea typeface="ＭＳ Ｐゴシック" panose="020B0600070205080204" pitchFamily="34" charset="-128"/>
              </a:rPr>
            </a:br>
            <a:r>
              <a:rPr lang="en-US" altLang="en-US" sz="2800" b="1" dirty="0">
                <a:solidFill>
                  <a:schemeClr val="bg1"/>
                </a:solidFill>
                <a:latin typeface="Arial Unicode MS" pitchFamily="34" charset="-128"/>
                <a:ea typeface="ＭＳ Ｐゴシック" panose="020B0600070205080204" pitchFamily="34" charset="-128"/>
              </a:rPr>
              <a:t>Work Surface (902)</a:t>
            </a:r>
            <a:r>
              <a:rPr lang="en-US" altLang="en-US" sz="3600" b="1" dirty="0">
                <a:solidFill>
                  <a:schemeClr val="accent2"/>
                </a:solidFill>
                <a:latin typeface="Arial Unicode MS" pitchFamily="34" charset="-128"/>
                <a:ea typeface="ＭＳ Ｐゴシック" panose="020B0600070205080204" pitchFamily="34" charset="-128"/>
              </a:rPr>
              <a:t>           </a:t>
            </a:r>
            <a:r>
              <a:rPr lang="en-US" altLang="en-US" sz="2800" b="1" dirty="0">
                <a:solidFill>
                  <a:schemeClr val="bg1"/>
                </a:solidFill>
                <a:latin typeface="Arial Unicode MS" pitchFamily="34" charset="-128"/>
                <a:ea typeface="ＭＳ Ｐゴシック" panose="020B0600070205080204" pitchFamily="34" charset="-128"/>
              </a:rPr>
              <a:t>Service Counter (904)</a:t>
            </a:r>
            <a:br>
              <a:rPr lang="en-US" altLang="en-US" sz="4800" b="1" dirty="0">
                <a:solidFill>
                  <a:schemeClr val="accent2"/>
                </a:solidFill>
                <a:latin typeface="Arial Unicode MS" pitchFamily="34" charset="-128"/>
                <a:ea typeface="ＭＳ Ｐゴシック" panose="020B0600070205080204" pitchFamily="34" charset="-128"/>
              </a:rPr>
            </a:br>
            <a:br>
              <a:rPr lang="en-US" altLang="en-US" b="1" dirty="0">
                <a:solidFill>
                  <a:schemeClr val="accent2"/>
                </a:solidFill>
                <a:latin typeface="Arial Unicode MS" pitchFamily="34" charset="-128"/>
                <a:ea typeface="ＭＳ Ｐゴシック" panose="020B0600070205080204" pitchFamily="34" charset="-128"/>
              </a:rPr>
            </a:br>
            <a:endParaRPr lang="en-US" altLang="en-US" dirty="0">
              <a:ea typeface="ＭＳ Ｐゴシック" panose="020B0600070205080204" pitchFamily="34" charset="-128"/>
            </a:endParaRPr>
          </a:p>
        </p:txBody>
      </p:sp>
      <p:sp>
        <p:nvSpPr>
          <p:cNvPr id="168964" name="AutoShape 5" descr="34' max">
            <a:extLst>
              <a:ext uri="{FF2B5EF4-FFF2-40B4-BE49-F238E27FC236}">
                <a16:creationId xmlns:a16="http://schemas.microsoft.com/office/drawing/2014/main" id="{A79B5C19-E558-8238-446B-9B704318E3F6}"/>
              </a:ext>
            </a:extLst>
          </p:cNvPr>
          <p:cNvSpPr>
            <a:spLocks noChangeArrowheads="1"/>
          </p:cNvSpPr>
          <p:nvPr/>
        </p:nvSpPr>
        <p:spPr bwMode="auto">
          <a:xfrm>
            <a:off x="990600" y="1851025"/>
            <a:ext cx="1752600" cy="533400"/>
          </a:xfrm>
          <a:prstGeom prst="wedgeRectCallout">
            <a:avLst>
              <a:gd name="adj1" fmla="val 50907"/>
              <a:gd name="adj2" fmla="val -149704"/>
            </a:avLst>
          </a:prstGeom>
          <a:solidFill>
            <a:srgbClr val="00B0F0"/>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dirty="0">
                <a:latin typeface="Arial Unicode MS" pitchFamily="34" charset="-128"/>
              </a:rPr>
              <a:t>34” max</a:t>
            </a:r>
          </a:p>
        </p:txBody>
      </p:sp>
      <p:grpSp>
        <p:nvGrpSpPr>
          <p:cNvPr id="168963" name="Group 2" descr="forward approach to work serface and service counter">
            <a:extLst>
              <a:ext uri="{FF2B5EF4-FFF2-40B4-BE49-F238E27FC236}">
                <a16:creationId xmlns:a16="http://schemas.microsoft.com/office/drawing/2014/main" id="{69152609-670C-2435-BE68-8C853C879EE2}"/>
              </a:ext>
            </a:extLst>
          </p:cNvPr>
          <p:cNvGrpSpPr>
            <a:grpSpLocks/>
          </p:cNvGrpSpPr>
          <p:nvPr/>
        </p:nvGrpSpPr>
        <p:grpSpPr bwMode="auto">
          <a:xfrm>
            <a:off x="2151063" y="1241425"/>
            <a:ext cx="3910012" cy="2259013"/>
            <a:chOff x="720" y="624"/>
            <a:chExt cx="3840" cy="2352"/>
          </a:xfrm>
        </p:grpSpPr>
        <p:graphicFrame>
          <p:nvGraphicFramePr>
            <p:cNvPr id="168971" name="Object 4">
              <a:extLst>
                <a:ext uri="{FF2B5EF4-FFF2-40B4-BE49-F238E27FC236}">
                  <a16:creationId xmlns:a16="http://schemas.microsoft.com/office/drawing/2014/main" id="{F4A4C486-1A70-E29A-560E-36ACCB604FDF}"/>
                </a:ext>
              </a:extLst>
            </p:cNvPr>
            <p:cNvGraphicFramePr>
              <a:graphicFrameLocks noChangeAspect="1"/>
            </p:cNvGraphicFramePr>
            <p:nvPr/>
          </p:nvGraphicFramePr>
          <p:xfrm>
            <a:off x="720" y="672"/>
            <a:ext cx="1843" cy="2256"/>
          </p:xfrm>
          <a:graphic>
            <a:graphicData uri="http://schemas.openxmlformats.org/presentationml/2006/ole">
              <mc:AlternateContent xmlns:mc="http://schemas.openxmlformats.org/markup-compatibility/2006">
                <mc:Choice xmlns:v="urn:schemas-microsoft-com:vml" Requires="v">
                  <p:oleObj name="Bitmap Image" r:id="rId2" imgW="1743318" imgH="2133898" progId="Paint.Picture">
                    <p:embed/>
                  </p:oleObj>
                </mc:Choice>
                <mc:Fallback>
                  <p:oleObj name="Bitmap Image" r:id="rId2" imgW="1743318" imgH="2133898" progId="Paint.Picture">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 y="672"/>
                          <a:ext cx="1843" cy="2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8972" name="Object 5">
              <a:extLst>
                <a:ext uri="{FF2B5EF4-FFF2-40B4-BE49-F238E27FC236}">
                  <a16:creationId xmlns:a16="http://schemas.microsoft.com/office/drawing/2014/main" id="{6FC8B9C1-2E69-B3E7-7AD8-7D8ACDCA0173}"/>
                </a:ext>
              </a:extLst>
            </p:cNvPr>
            <p:cNvGraphicFramePr>
              <a:graphicFrameLocks noChangeAspect="1"/>
            </p:cNvGraphicFramePr>
            <p:nvPr/>
          </p:nvGraphicFramePr>
          <p:xfrm>
            <a:off x="2666" y="624"/>
            <a:ext cx="1894" cy="2352"/>
          </p:xfrm>
          <a:graphic>
            <a:graphicData uri="http://schemas.openxmlformats.org/presentationml/2006/ole">
              <mc:AlternateContent xmlns:mc="http://schemas.openxmlformats.org/markup-compatibility/2006">
                <mc:Choice xmlns:v="urn:schemas-microsoft-com:vml" Requires="v">
                  <p:oleObj name="Bitmap Image" r:id="rId4" imgW="1771429" imgH="2200582" progId="Paint.Picture">
                    <p:embed/>
                  </p:oleObj>
                </mc:Choice>
                <mc:Fallback>
                  <p:oleObj name="Bitmap Image" r:id="rId4" imgW="1771429" imgH="2200582" progId="Paint.Picture">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6" y="624"/>
                          <a:ext cx="1894" cy="2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68965" name="AutoShape 6" descr="36&quot; max">
            <a:extLst>
              <a:ext uri="{FF2B5EF4-FFF2-40B4-BE49-F238E27FC236}">
                <a16:creationId xmlns:a16="http://schemas.microsoft.com/office/drawing/2014/main" id="{9AE6DD55-BBF6-3EE1-97CC-00CB6700DA73}"/>
              </a:ext>
            </a:extLst>
          </p:cNvPr>
          <p:cNvSpPr>
            <a:spLocks noChangeArrowheads="1"/>
          </p:cNvSpPr>
          <p:nvPr/>
        </p:nvSpPr>
        <p:spPr bwMode="auto">
          <a:xfrm>
            <a:off x="5294313" y="1646238"/>
            <a:ext cx="1563687" cy="411162"/>
          </a:xfrm>
          <a:prstGeom prst="wedgeRectCallout">
            <a:avLst>
              <a:gd name="adj1" fmla="val -60593"/>
              <a:gd name="adj2" fmla="val -144046"/>
            </a:avLst>
          </a:prstGeom>
          <a:solidFill>
            <a:srgbClr val="00B0F0"/>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dirty="0">
                <a:latin typeface="Arial Unicode MS" pitchFamily="34" charset="-128"/>
              </a:rPr>
              <a:t>36” max</a:t>
            </a:r>
          </a:p>
        </p:txBody>
      </p:sp>
      <p:sp>
        <p:nvSpPr>
          <p:cNvPr id="168968" name="AutoShape 13" descr="34' max">
            <a:extLst>
              <a:ext uri="{FF2B5EF4-FFF2-40B4-BE49-F238E27FC236}">
                <a16:creationId xmlns:a16="http://schemas.microsoft.com/office/drawing/2014/main" id="{13BA5369-09A5-0DF9-686F-C6A78F416A97}"/>
              </a:ext>
            </a:extLst>
          </p:cNvPr>
          <p:cNvSpPr>
            <a:spLocks noChangeArrowheads="1"/>
          </p:cNvSpPr>
          <p:nvPr/>
        </p:nvSpPr>
        <p:spPr bwMode="auto">
          <a:xfrm>
            <a:off x="990600" y="4689475"/>
            <a:ext cx="1752600" cy="600075"/>
          </a:xfrm>
          <a:prstGeom prst="wedgeRectCallout">
            <a:avLst>
              <a:gd name="adj1" fmla="val 58880"/>
              <a:gd name="adj2" fmla="val -105356"/>
            </a:avLst>
          </a:prstGeom>
          <a:solidFill>
            <a:srgbClr val="00B0F0"/>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dirty="0">
                <a:latin typeface="Arial Unicode MS" pitchFamily="34" charset="-128"/>
              </a:rPr>
              <a:t>34” max</a:t>
            </a:r>
          </a:p>
        </p:txBody>
      </p:sp>
      <p:grpSp>
        <p:nvGrpSpPr>
          <p:cNvPr id="168966" name="Group 9" descr="side approach to service counter and forward approach to work surface">
            <a:extLst>
              <a:ext uri="{FF2B5EF4-FFF2-40B4-BE49-F238E27FC236}">
                <a16:creationId xmlns:a16="http://schemas.microsoft.com/office/drawing/2014/main" id="{BAC19AC1-3581-31DF-36E5-3B281B7B267D}"/>
              </a:ext>
            </a:extLst>
          </p:cNvPr>
          <p:cNvGrpSpPr>
            <a:grpSpLocks/>
          </p:cNvGrpSpPr>
          <p:nvPr/>
        </p:nvGrpSpPr>
        <p:grpSpPr bwMode="auto">
          <a:xfrm>
            <a:off x="2403475" y="3454400"/>
            <a:ext cx="4814888" cy="2471738"/>
            <a:chOff x="2160" y="1872"/>
            <a:chExt cx="3408" cy="2016"/>
          </a:xfrm>
        </p:grpSpPr>
        <p:graphicFrame>
          <p:nvGraphicFramePr>
            <p:cNvPr id="168969" name="Object 2">
              <a:extLst>
                <a:ext uri="{FF2B5EF4-FFF2-40B4-BE49-F238E27FC236}">
                  <a16:creationId xmlns:a16="http://schemas.microsoft.com/office/drawing/2014/main" id="{6BCC6BB9-F36F-EB71-D0FE-9D8F94F32274}"/>
                </a:ext>
              </a:extLst>
            </p:cNvPr>
            <p:cNvGraphicFramePr>
              <a:graphicFrameLocks noChangeAspect="1"/>
            </p:cNvGraphicFramePr>
            <p:nvPr/>
          </p:nvGraphicFramePr>
          <p:xfrm>
            <a:off x="2160" y="2544"/>
            <a:ext cx="1098" cy="1344"/>
          </p:xfrm>
          <a:graphic>
            <a:graphicData uri="http://schemas.openxmlformats.org/presentationml/2006/ole">
              <mc:AlternateContent xmlns:mc="http://schemas.openxmlformats.org/markup-compatibility/2006">
                <mc:Choice xmlns:v="urn:schemas-microsoft-com:vml" Requires="v">
                  <p:oleObj name="Bitmap Image" r:id="rId2" imgW="1743318" imgH="2133898" progId="Paint.Picture">
                    <p:embed/>
                  </p:oleObj>
                </mc:Choice>
                <mc:Fallback>
                  <p:oleObj name="Bitmap Image" r:id="rId2" imgW="1743318" imgH="2133898" progId="Paint.Picture">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0" y="2544"/>
                          <a:ext cx="1098" cy="1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8970" name="Object 3">
              <a:extLst>
                <a:ext uri="{FF2B5EF4-FFF2-40B4-BE49-F238E27FC236}">
                  <a16:creationId xmlns:a16="http://schemas.microsoft.com/office/drawing/2014/main" id="{FD0BF8DB-5978-A789-CD38-B5A271044249}"/>
                </a:ext>
              </a:extLst>
            </p:cNvPr>
            <p:cNvGraphicFramePr>
              <a:graphicFrameLocks noChangeAspect="1"/>
            </p:cNvGraphicFramePr>
            <p:nvPr/>
          </p:nvGraphicFramePr>
          <p:xfrm>
            <a:off x="3264" y="1872"/>
            <a:ext cx="2304" cy="2016"/>
          </p:xfrm>
          <a:graphic>
            <a:graphicData uri="http://schemas.openxmlformats.org/presentationml/2006/ole">
              <mc:AlternateContent xmlns:mc="http://schemas.openxmlformats.org/markup-compatibility/2006">
                <mc:Choice xmlns:v="urn:schemas-microsoft-com:vml" Requires="v">
                  <p:oleObj name="Bitmap Image" r:id="rId6" imgW="1324160" imgH="1400000" progId="Paint.Picture">
                    <p:embed/>
                  </p:oleObj>
                </mc:Choice>
                <mc:Fallback>
                  <p:oleObj name="Bitmap Image" r:id="rId6" imgW="1324160" imgH="1400000" progId="Paint.Picture">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t="7843" r="432" b="9804"/>
                        <a:stretch>
                          <a:fillRect/>
                        </a:stretch>
                      </p:blipFill>
                      <p:spPr bwMode="auto">
                        <a:xfrm>
                          <a:off x="3264" y="1872"/>
                          <a:ext cx="2304" cy="2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68967" name="AutoShape 12" descr="36'' max">
            <a:extLst>
              <a:ext uri="{FF2B5EF4-FFF2-40B4-BE49-F238E27FC236}">
                <a16:creationId xmlns:a16="http://schemas.microsoft.com/office/drawing/2014/main" id="{EC537280-7042-9334-A02E-6B1A1F474731}"/>
              </a:ext>
            </a:extLst>
          </p:cNvPr>
          <p:cNvSpPr>
            <a:spLocks noChangeArrowheads="1"/>
          </p:cNvSpPr>
          <p:nvPr/>
        </p:nvSpPr>
        <p:spPr bwMode="auto">
          <a:xfrm>
            <a:off x="6515100" y="3462338"/>
            <a:ext cx="1828800" cy="533400"/>
          </a:xfrm>
          <a:prstGeom prst="wedgeRectCallout">
            <a:avLst>
              <a:gd name="adj1" fmla="val -122569"/>
              <a:gd name="adj2" fmla="val 108630"/>
            </a:avLst>
          </a:prstGeom>
          <a:solidFill>
            <a:srgbClr val="00B0F0"/>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dirty="0">
                <a:latin typeface="Arial Unicode MS" pitchFamily="34" charset="-128"/>
              </a:rPr>
              <a:t>36” max</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itle 1">
            <a:extLst>
              <a:ext uri="{FF2B5EF4-FFF2-40B4-BE49-F238E27FC236}">
                <a16:creationId xmlns:a16="http://schemas.microsoft.com/office/drawing/2014/main" id="{04C4114A-7299-28D8-3EC7-E218FED5C9EB}"/>
              </a:ext>
            </a:extLst>
          </p:cNvPr>
          <p:cNvSpPr>
            <a:spLocks noGrp="1"/>
          </p:cNvSpPr>
          <p:nvPr>
            <p:ph type="title"/>
          </p:nvPr>
        </p:nvSpPr>
        <p:spPr>
          <a:xfrm>
            <a:off x="457200" y="0"/>
            <a:ext cx="8229600" cy="1143000"/>
          </a:xfrm>
        </p:spPr>
        <p:txBody>
          <a:bodyPr/>
          <a:lstStyle/>
          <a:p>
            <a:br>
              <a:rPr lang="en-US" altLang="en-US" sz="3600" b="1">
                <a:solidFill>
                  <a:schemeClr val="bg1"/>
                </a:solidFill>
                <a:latin typeface="Arial" panose="020B0604020202020204" pitchFamily="34" charset="0"/>
                <a:ea typeface="Times New Roman" panose="02020603050405020304" pitchFamily="18" charset="0"/>
                <a:cs typeface="Arial" panose="020B0604020202020204" pitchFamily="34" charset="0"/>
              </a:rPr>
            </a:br>
            <a:r>
              <a:rPr lang="en-US" altLang="en-US" sz="3600" b="1">
                <a:solidFill>
                  <a:schemeClr val="bg1"/>
                </a:solidFill>
                <a:latin typeface="Arial" panose="020B0604020202020204" pitchFamily="34" charset="0"/>
                <a:ea typeface="Times New Roman" panose="02020603050405020304" pitchFamily="18" charset="0"/>
                <a:cs typeface="Arial" panose="020B0604020202020204" pitchFamily="34" charset="0"/>
              </a:rPr>
              <a:t>[changing] Benches (903)</a:t>
            </a:r>
            <a:br>
              <a:rPr lang="en-US" altLang="en-US" b="1">
                <a:solidFill>
                  <a:schemeClr val="accent2"/>
                </a:solidFill>
                <a:ea typeface="Times New Roman" panose="02020603050405020304" pitchFamily="18" charset="0"/>
                <a:cs typeface="Arial Unicode MS" pitchFamily="34" charset="-128"/>
              </a:rPr>
            </a:br>
            <a:endParaRPr lang="en-US" altLang="en-US">
              <a:ea typeface="ＭＳ Ｐゴシック" panose="020B0600070205080204" pitchFamily="34" charset="-128"/>
            </a:endParaRPr>
          </a:p>
        </p:txBody>
      </p:sp>
      <p:grpSp>
        <p:nvGrpSpPr>
          <p:cNvPr id="169988" name="Group 4" descr="transfer space at bench">
            <a:extLst>
              <a:ext uri="{FF2B5EF4-FFF2-40B4-BE49-F238E27FC236}">
                <a16:creationId xmlns:a16="http://schemas.microsoft.com/office/drawing/2014/main" id="{F8890A45-6C36-F625-67EC-17C8666CE0AA}"/>
              </a:ext>
            </a:extLst>
          </p:cNvPr>
          <p:cNvGrpSpPr>
            <a:grpSpLocks/>
          </p:cNvGrpSpPr>
          <p:nvPr/>
        </p:nvGrpSpPr>
        <p:grpSpPr bwMode="auto">
          <a:xfrm>
            <a:off x="1067695" y="1447800"/>
            <a:ext cx="6436418" cy="3785246"/>
            <a:chOff x="561" y="672"/>
            <a:chExt cx="4239" cy="2646"/>
          </a:xfrm>
        </p:grpSpPr>
        <p:grpSp>
          <p:nvGrpSpPr>
            <p:cNvPr id="169991" name="Group 5">
              <a:extLst>
                <a:ext uri="{FF2B5EF4-FFF2-40B4-BE49-F238E27FC236}">
                  <a16:creationId xmlns:a16="http://schemas.microsoft.com/office/drawing/2014/main" id="{FE2043F0-C6D1-55FF-B731-619E28A9DEAF}"/>
                </a:ext>
              </a:extLst>
            </p:cNvPr>
            <p:cNvGrpSpPr>
              <a:grpSpLocks/>
            </p:cNvGrpSpPr>
            <p:nvPr/>
          </p:nvGrpSpPr>
          <p:grpSpPr bwMode="auto">
            <a:xfrm>
              <a:off x="561" y="672"/>
              <a:ext cx="4239" cy="2646"/>
              <a:chOff x="561" y="672"/>
              <a:chExt cx="4239" cy="2646"/>
            </a:xfrm>
          </p:grpSpPr>
          <p:pic>
            <p:nvPicPr>
              <p:cNvPr id="169993" name="Picture 6" descr="bench">
                <a:extLst>
                  <a:ext uri="{FF2B5EF4-FFF2-40B4-BE49-F238E27FC236}">
                    <a16:creationId xmlns:a16="http://schemas.microsoft.com/office/drawing/2014/main" id="{278340A1-B29A-E645-6F2C-989F8A236D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 y="687"/>
                <a:ext cx="3888" cy="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94" name="Rectangle 7">
                <a:extLst>
                  <a:ext uri="{FF2B5EF4-FFF2-40B4-BE49-F238E27FC236}">
                    <a16:creationId xmlns:a16="http://schemas.microsoft.com/office/drawing/2014/main" id="{AD04453B-DD9C-B03F-85FB-2BD2A95151FE}"/>
                  </a:ext>
                </a:extLst>
              </p:cNvPr>
              <p:cNvSpPr>
                <a:spLocks noChangeArrowheads="1"/>
              </p:cNvSpPr>
              <p:nvPr/>
            </p:nvSpPr>
            <p:spPr bwMode="auto">
              <a:xfrm>
                <a:off x="4416" y="816"/>
                <a:ext cx="384" cy="2496"/>
              </a:xfrm>
              <a:prstGeom prst="rect">
                <a:avLst/>
              </a:prstGeom>
              <a:solidFill>
                <a:schemeClr val="bg1"/>
              </a:solidFill>
              <a:ln w="9525">
                <a:solidFill>
                  <a:schemeClr val="bg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sp>
            <p:nvSpPr>
              <p:cNvPr id="169995" name="Rectangle 8">
                <a:extLst>
                  <a:ext uri="{FF2B5EF4-FFF2-40B4-BE49-F238E27FC236}">
                    <a16:creationId xmlns:a16="http://schemas.microsoft.com/office/drawing/2014/main" id="{35EE7064-B458-A75B-5476-37FB33ADECA7}"/>
                  </a:ext>
                </a:extLst>
              </p:cNvPr>
              <p:cNvSpPr>
                <a:spLocks noChangeArrowheads="1"/>
              </p:cNvSpPr>
              <p:nvPr/>
            </p:nvSpPr>
            <p:spPr bwMode="auto">
              <a:xfrm>
                <a:off x="4416" y="672"/>
                <a:ext cx="384" cy="144"/>
              </a:xfrm>
              <a:prstGeom prst="rect">
                <a:avLst/>
              </a:prstGeom>
              <a:solidFill>
                <a:schemeClr val="tx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grpSp>
        <p:sp>
          <p:nvSpPr>
            <p:cNvPr id="169992" name="Line 9">
              <a:extLst>
                <a:ext uri="{FF2B5EF4-FFF2-40B4-BE49-F238E27FC236}">
                  <a16:creationId xmlns:a16="http://schemas.microsoft.com/office/drawing/2014/main" id="{A03BC9F7-70BA-3400-A51E-6D895FA89BF9}"/>
                </a:ext>
              </a:extLst>
            </p:cNvPr>
            <p:cNvSpPr>
              <a:spLocks noChangeShapeType="1"/>
            </p:cNvSpPr>
            <p:nvPr/>
          </p:nvSpPr>
          <p:spPr bwMode="auto">
            <a:xfrm>
              <a:off x="4416" y="816"/>
              <a:ext cx="0" cy="1152"/>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69989" name="AutoShape 10">
            <a:extLst>
              <a:ext uri="{FF2B5EF4-FFF2-40B4-BE49-F238E27FC236}">
                <a16:creationId xmlns:a16="http://schemas.microsoft.com/office/drawing/2014/main" id="{592CA290-CA30-C598-AF58-224C3030BB9A}"/>
              </a:ext>
            </a:extLst>
          </p:cNvPr>
          <p:cNvSpPr>
            <a:spLocks noChangeArrowheads="1"/>
          </p:cNvSpPr>
          <p:nvPr/>
        </p:nvSpPr>
        <p:spPr bwMode="auto">
          <a:xfrm>
            <a:off x="3471863" y="4800600"/>
            <a:ext cx="3498850" cy="1098550"/>
          </a:xfrm>
          <a:prstGeom prst="wedgeRectCallout">
            <a:avLst>
              <a:gd name="adj1" fmla="val -50435"/>
              <a:gd name="adj2" fmla="val -221616"/>
            </a:avLst>
          </a:prstGeom>
          <a:solidFill>
            <a:srgbClr val="00B0F0"/>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a:latin typeface="Arial Unicode MS" pitchFamily="34" charset="-128"/>
                <a:ea typeface="Times New Roman" panose="02020603050405020304" pitchFamily="18" charset="0"/>
                <a:cs typeface="Arial Unicode MS" pitchFamily="34" charset="-128"/>
              </a:rPr>
              <a:t>clear floor space (parallel-short axis</a:t>
            </a:r>
          </a:p>
        </p:txBody>
      </p:sp>
      <p:sp>
        <p:nvSpPr>
          <p:cNvPr id="169990" name="AutoShape 11">
            <a:extLst>
              <a:ext uri="{FF2B5EF4-FFF2-40B4-BE49-F238E27FC236}">
                <a16:creationId xmlns:a16="http://schemas.microsoft.com/office/drawing/2014/main" id="{AF35FF42-50FB-A2DD-D35A-A367CAF7C6E7}"/>
              </a:ext>
            </a:extLst>
          </p:cNvPr>
          <p:cNvSpPr>
            <a:spLocks noChangeArrowheads="1"/>
          </p:cNvSpPr>
          <p:nvPr/>
        </p:nvSpPr>
        <p:spPr bwMode="auto">
          <a:xfrm>
            <a:off x="5235575" y="3124200"/>
            <a:ext cx="3908425" cy="892175"/>
          </a:xfrm>
          <a:prstGeom prst="wedgeRectCallout">
            <a:avLst>
              <a:gd name="adj1" fmla="val -50532"/>
              <a:gd name="adj2" fmla="val -188782"/>
            </a:avLst>
          </a:prstGeom>
          <a:solidFill>
            <a:srgbClr val="00B0F0"/>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lnSpc>
                <a:spcPct val="90000"/>
              </a:lnSpc>
              <a:buFontTx/>
              <a:buNone/>
            </a:pPr>
            <a:r>
              <a:rPr lang="en-US" altLang="en-US">
                <a:latin typeface="Arial Unicode MS" pitchFamily="34" charset="-128"/>
                <a:ea typeface="Times New Roman" panose="02020603050405020304" pitchFamily="18" charset="0"/>
                <a:cs typeface="Arial Unicode MS" pitchFamily="34" charset="-128"/>
              </a:rPr>
              <a:t>Size: (42” min. long, 20” – 24” deep)</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le 1">
            <a:extLst>
              <a:ext uri="{FF2B5EF4-FFF2-40B4-BE49-F238E27FC236}">
                <a16:creationId xmlns:a16="http://schemas.microsoft.com/office/drawing/2014/main" id="{F175C083-7841-1563-1019-41EE88815FF2}"/>
              </a:ext>
            </a:extLst>
          </p:cNvPr>
          <p:cNvSpPr>
            <a:spLocks noGrp="1"/>
          </p:cNvSpPr>
          <p:nvPr>
            <p:ph type="title"/>
          </p:nvPr>
        </p:nvSpPr>
        <p:spPr>
          <a:xfrm>
            <a:off x="457200" y="0"/>
            <a:ext cx="8229600" cy="1143000"/>
          </a:xfrm>
        </p:spPr>
        <p:txBody>
          <a:bodyPr/>
          <a:lstStyle/>
          <a:p>
            <a:r>
              <a:rPr lang="en-US" altLang="en-US" sz="3600" b="1" dirty="0">
                <a:solidFill>
                  <a:schemeClr val="bg1"/>
                </a:solidFill>
                <a:latin typeface="Arial" panose="020B0604020202020204" pitchFamily="34" charset="0"/>
                <a:ea typeface="Times New Roman" panose="02020603050405020304" pitchFamily="18" charset="0"/>
                <a:cs typeface="Arial" panose="020B0604020202020204" pitchFamily="34" charset="0"/>
              </a:rPr>
              <a:t>Recreation Facilities (Chapter 10)</a:t>
            </a:r>
            <a:endParaRPr lang="en-US" altLang="en-US" sz="3600" dirty="0">
              <a:ea typeface="Times New Roman" panose="02020603050405020304" pitchFamily="18" charset="0"/>
              <a:cs typeface="Arial" panose="020B0604020202020204" pitchFamily="34" charset="0"/>
            </a:endParaRPr>
          </a:p>
        </p:txBody>
      </p:sp>
      <p:pic>
        <p:nvPicPr>
          <p:cNvPr id="171011" name="Picture 6" descr="photo of boy using wheelchair catching a fish">
            <a:extLst>
              <a:ext uri="{FF2B5EF4-FFF2-40B4-BE49-F238E27FC236}">
                <a16:creationId xmlns:a16="http://schemas.microsoft.com/office/drawing/2014/main" id="{9B1056D3-C966-766C-80C9-0BE25CF108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1905000"/>
            <a:ext cx="206375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3" name="Picture 8" descr="photo of player putting from single rider adaptive cart">
            <a:extLst>
              <a:ext uri="{FF2B5EF4-FFF2-40B4-BE49-F238E27FC236}">
                <a16:creationId xmlns:a16="http://schemas.microsoft.com/office/drawing/2014/main" id="{80E3C9F4-4C8A-9C98-3B83-2344BC2870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0325" y="1752600"/>
            <a:ext cx="4162425"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2" name="Picture 7" descr="boy in wheelchair shooting basketball on court">
            <a:extLst>
              <a:ext uri="{FF2B5EF4-FFF2-40B4-BE49-F238E27FC236}">
                <a16:creationId xmlns:a16="http://schemas.microsoft.com/office/drawing/2014/main" id="{DD69ED9C-951B-FB3A-79B9-EA9EDB1E64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4125" y="1828800"/>
            <a:ext cx="20955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5" name="Picture 10" descr="photo of man in wheelchair on finger pier">
            <a:extLst>
              <a:ext uri="{FF2B5EF4-FFF2-40B4-BE49-F238E27FC236}">
                <a16:creationId xmlns:a16="http://schemas.microsoft.com/office/drawing/2014/main" id="{51625D22-685E-E65B-1F4A-05E4EFC395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00325" y="3657600"/>
            <a:ext cx="2124075"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4" name="Picture 9" descr="photo of man in wheelchair on a miniature golf course">
            <a:extLst>
              <a:ext uri="{FF2B5EF4-FFF2-40B4-BE49-F238E27FC236}">
                <a16:creationId xmlns:a16="http://schemas.microsoft.com/office/drawing/2014/main" id="{FDCB4F74-C32F-AA64-01BA-4B69D41F04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9125" y="3657600"/>
            <a:ext cx="2124075"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itle 1">
            <a:extLst>
              <a:ext uri="{FF2B5EF4-FFF2-40B4-BE49-F238E27FC236}">
                <a16:creationId xmlns:a16="http://schemas.microsoft.com/office/drawing/2014/main" id="{F3EC2134-5E76-9FE6-73CE-094074F9C929}"/>
              </a:ext>
            </a:extLst>
          </p:cNvPr>
          <p:cNvSpPr>
            <a:spLocks noGrp="1"/>
          </p:cNvSpPr>
          <p:nvPr>
            <p:ph type="title"/>
          </p:nvPr>
        </p:nvSpPr>
        <p:spPr>
          <a:xfrm>
            <a:off x="457200" y="0"/>
            <a:ext cx="8229600" cy="1143000"/>
          </a:xfrm>
        </p:spPr>
        <p:txBody>
          <a:bodyPr/>
          <a:lstStyle/>
          <a:p>
            <a:r>
              <a:rPr lang="en-US" altLang="en-US" sz="3600" b="1">
                <a:solidFill>
                  <a:schemeClr val="bg1"/>
                </a:solidFill>
                <a:latin typeface="Arial" panose="020B0604020202020204" pitchFamily="34" charset="0"/>
                <a:ea typeface="ＭＳ Ｐゴシック" panose="020B0600070205080204" pitchFamily="34" charset="-128"/>
              </a:rPr>
              <a:t>Sports Facilities</a:t>
            </a:r>
            <a:endParaRPr lang="en-US" altLang="en-US" sz="3600">
              <a:ea typeface="ＭＳ Ｐゴシック" panose="020B0600070205080204" pitchFamily="34" charset="-128"/>
            </a:endParaRPr>
          </a:p>
        </p:txBody>
      </p:sp>
      <p:sp>
        <p:nvSpPr>
          <p:cNvPr id="172035" name="Content Placeholder 2">
            <a:extLst>
              <a:ext uri="{FF2B5EF4-FFF2-40B4-BE49-F238E27FC236}">
                <a16:creationId xmlns:a16="http://schemas.microsoft.com/office/drawing/2014/main" id="{5D81FE0E-7108-31F1-F14F-F3BD671C2AF7}"/>
              </a:ext>
            </a:extLst>
          </p:cNvPr>
          <p:cNvSpPr>
            <a:spLocks noGrp="1"/>
          </p:cNvSpPr>
          <p:nvPr>
            <p:ph idx="1"/>
          </p:nvPr>
        </p:nvSpPr>
        <p:spPr>
          <a:xfrm>
            <a:off x="271463" y="1304925"/>
            <a:ext cx="5172075" cy="4821238"/>
          </a:xfrm>
        </p:spPr>
        <p:txBody>
          <a:bodyPr/>
          <a:lstStyle/>
          <a:p>
            <a:pPr eaLnBrk="1" hangingPunct="1">
              <a:lnSpc>
                <a:spcPct val="90000"/>
              </a:lnSpc>
            </a:pPr>
            <a:r>
              <a:rPr lang="en-US" altLang="en-US" sz="2400" b="1">
                <a:latin typeface="Arial" panose="020B0604020202020204" pitchFamily="34" charset="0"/>
                <a:ea typeface="ＭＳ Ｐゴシック" panose="020B0600070205080204" pitchFamily="34" charset="-128"/>
                <a:cs typeface="Arial" panose="020B0604020202020204" pitchFamily="34" charset="0"/>
              </a:rPr>
              <a:t>Area of sport activity defined as:</a:t>
            </a:r>
          </a:p>
          <a:p>
            <a:pPr eaLnBrk="1" hangingPunct="1">
              <a:lnSpc>
                <a:spcPct val="90000"/>
              </a:lnSpc>
            </a:pPr>
            <a:endParaRPr lang="en-US" altLang="en-US" sz="2400" b="1">
              <a:latin typeface="Arial" panose="020B0604020202020204" pitchFamily="34" charset="0"/>
              <a:ea typeface="ＭＳ Ｐゴシック" panose="020B0600070205080204" pitchFamily="34" charset="-128"/>
              <a:cs typeface="Arial" panose="020B0604020202020204" pitchFamily="34" charset="0"/>
            </a:endParaRPr>
          </a:p>
          <a:p>
            <a:pPr eaLnBrk="1" hangingPunct="1">
              <a:lnSpc>
                <a:spcPct val="90000"/>
              </a:lnSpc>
              <a:buFontTx/>
              <a:buNone/>
            </a:pPr>
            <a:r>
              <a:rPr lang="en-US" altLang="en-US" sz="2400" b="1">
                <a:latin typeface="Arial" panose="020B0604020202020204" pitchFamily="34" charset="0"/>
                <a:ea typeface="ＭＳ Ｐゴシック" panose="020B0600070205080204" pitchFamily="34" charset="-128"/>
                <a:cs typeface="Arial" panose="020B0604020202020204" pitchFamily="34" charset="0"/>
              </a:rPr>
              <a:t>   “That portion of a room or space where the play or practice of sport occurs”</a:t>
            </a:r>
          </a:p>
          <a:p>
            <a:pPr eaLnBrk="1" hangingPunct="1">
              <a:lnSpc>
                <a:spcPct val="90000"/>
              </a:lnSpc>
              <a:buFontTx/>
              <a:buNone/>
            </a:pPr>
            <a:endParaRPr lang="en-US" altLang="en-US" sz="2400" b="1">
              <a:latin typeface="Arial" panose="020B0604020202020204" pitchFamily="34" charset="0"/>
              <a:ea typeface="ＭＳ Ｐゴシック" panose="020B0600070205080204" pitchFamily="34" charset="-128"/>
              <a:cs typeface="Arial" panose="020B0604020202020204" pitchFamily="34" charset="0"/>
            </a:endParaRPr>
          </a:p>
          <a:p>
            <a:pPr eaLnBrk="1" hangingPunct="1">
              <a:lnSpc>
                <a:spcPct val="90000"/>
              </a:lnSpc>
            </a:pPr>
            <a:r>
              <a:rPr lang="en-US" altLang="en-US" sz="2400" b="1">
                <a:latin typeface="Arial" panose="020B0604020202020204" pitchFamily="34" charset="0"/>
                <a:ea typeface="ＭＳ Ｐゴシック" panose="020B0600070205080204" pitchFamily="34" charset="-128"/>
                <a:cs typeface="Arial" panose="020B0604020202020204" pitchFamily="34" charset="0"/>
              </a:rPr>
              <a:t>Accessible route to each “area of sport activity”</a:t>
            </a:r>
          </a:p>
          <a:p>
            <a:pPr eaLnBrk="1" hangingPunct="1">
              <a:lnSpc>
                <a:spcPct val="90000"/>
              </a:lnSpc>
            </a:pPr>
            <a:r>
              <a:rPr lang="en-US" altLang="en-US" sz="2400" b="1">
                <a:latin typeface="Arial" panose="020B0604020202020204" pitchFamily="34" charset="0"/>
                <a:ea typeface="ＭＳ Ｐゴシック" panose="020B0600070205080204" pitchFamily="34" charset="-128"/>
                <a:cs typeface="Arial" panose="020B0604020202020204" pitchFamily="34" charset="0"/>
              </a:rPr>
              <a:t>Exempt from firm, stable, and slip resistant surface provision (302.1 EX2)</a:t>
            </a:r>
          </a:p>
          <a:p>
            <a:endParaRPr lang="en-US" altLang="en-US">
              <a:ea typeface="ＭＳ Ｐゴシック" panose="020B0600070205080204" pitchFamily="34" charset="-128"/>
            </a:endParaRPr>
          </a:p>
        </p:txBody>
      </p:sp>
      <p:graphicFrame>
        <p:nvGraphicFramePr>
          <p:cNvPr id="172036" name="Object 2" descr="accessible racketball court">
            <a:extLst>
              <a:ext uri="{FF2B5EF4-FFF2-40B4-BE49-F238E27FC236}">
                <a16:creationId xmlns:a16="http://schemas.microsoft.com/office/drawing/2014/main" id="{206248E5-399C-8E35-0571-AEE8A5712B42}"/>
              </a:ext>
            </a:extLst>
          </p:cNvPr>
          <p:cNvGraphicFramePr>
            <a:graphicFrameLocks noChangeAspect="1"/>
          </p:cNvGraphicFramePr>
          <p:nvPr>
            <p:extLst>
              <p:ext uri="{D42A27DB-BD31-4B8C-83A1-F6EECF244321}">
                <p14:modId xmlns:p14="http://schemas.microsoft.com/office/powerpoint/2010/main" val="694980988"/>
              </p:ext>
            </p:extLst>
          </p:nvPr>
        </p:nvGraphicFramePr>
        <p:xfrm>
          <a:off x="6553200" y="1304925"/>
          <a:ext cx="2300288" cy="2200275"/>
        </p:xfrm>
        <a:graphic>
          <a:graphicData uri="http://schemas.openxmlformats.org/presentationml/2006/ole">
            <mc:AlternateContent xmlns:mc="http://schemas.openxmlformats.org/markup-compatibility/2006">
              <mc:Choice xmlns:v="urn:schemas-microsoft-com:vml" Requires="v">
                <p:oleObj name="Drawing" r:id="rId2" imgW="3495515" imgH="3343536" progId="">
                  <p:embed/>
                </p:oleObj>
              </mc:Choice>
              <mc:Fallback>
                <p:oleObj name="Drawing" r:id="rId2" imgW="3495515" imgH="3343536" progId="">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1304925"/>
                        <a:ext cx="2300288" cy="220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2037" name="Object 3" descr="accessible path to baseball field">
            <a:extLst>
              <a:ext uri="{FF2B5EF4-FFF2-40B4-BE49-F238E27FC236}">
                <a16:creationId xmlns:a16="http://schemas.microsoft.com/office/drawing/2014/main" id="{E967C28C-0C02-7300-2E52-DED3427D960D}"/>
              </a:ext>
            </a:extLst>
          </p:cNvPr>
          <p:cNvGraphicFramePr>
            <a:graphicFrameLocks noChangeAspect="1"/>
          </p:cNvGraphicFramePr>
          <p:nvPr>
            <p:extLst>
              <p:ext uri="{D42A27DB-BD31-4B8C-83A1-F6EECF244321}">
                <p14:modId xmlns:p14="http://schemas.microsoft.com/office/powerpoint/2010/main" val="3074764705"/>
              </p:ext>
            </p:extLst>
          </p:nvPr>
        </p:nvGraphicFramePr>
        <p:xfrm>
          <a:off x="5443538" y="3713163"/>
          <a:ext cx="2657475" cy="1979612"/>
        </p:xfrm>
        <a:graphic>
          <a:graphicData uri="http://schemas.openxmlformats.org/presentationml/2006/ole">
            <mc:AlternateContent xmlns:mc="http://schemas.openxmlformats.org/markup-compatibility/2006">
              <mc:Choice xmlns:v="urn:schemas-microsoft-com:vml" Requires="v">
                <p:oleObj name="Drawing" r:id="rId4" imgW="3733967" imgH="2781646" progId="">
                  <p:embed/>
                </p:oleObj>
              </mc:Choice>
              <mc:Fallback>
                <p:oleObj name="Drawing" r:id="rId4" imgW="3733967" imgH="2781646" progId="">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3538" y="3713163"/>
                        <a:ext cx="2657475" cy="197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itle 1">
            <a:extLst>
              <a:ext uri="{FF2B5EF4-FFF2-40B4-BE49-F238E27FC236}">
                <a16:creationId xmlns:a16="http://schemas.microsoft.com/office/drawing/2014/main" id="{6BA9417C-3667-D3AA-960A-48D1C3AB87F4}"/>
              </a:ext>
            </a:extLst>
          </p:cNvPr>
          <p:cNvSpPr>
            <a:spLocks noGrp="1"/>
          </p:cNvSpPr>
          <p:nvPr>
            <p:ph type="title"/>
          </p:nvPr>
        </p:nvSpPr>
        <p:spPr>
          <a:xfrm>
            <a:off x="457200" y="0"/>
            <a:ext cx="8229600" cy="1143000"/>
          </a:xfrm>
        </p:spPr>
        <p:txBody>
          <a:bodyPr/>
          <a:lstStyle/>
          <a:p>
            <a:br>
              <a:rPr lang="en-US" altLang="en-US" b="1">
                <a:latin typeface="Arial Unicode MS" pitchFamily="34" charset="-128"/>
                <a:ea typeface="ＭＳ Ｐゴシック" panose="020B0600070205080204" pitchFamily="34" charset="-128"/>
              </a:rPr>
            </a:br>
            <a:r>
              <a:rPr lang="en-US" altLang="en-US" sz="3600" b="1">
                <a:solidFill>
                  <a:schemeClr val="bg1"/>
                </a:solidFill>
                <a:latin typeface="Arial Unicode MS" pitchFamily="34" charset="-128"/>
                <a:ea typeface="ＭＳ Ｐゴシック" panose="020B0600070205080204" pitchFamily="34" charset="-128"/>
              </a:rPr>
              <a:t>Exercise Equipment and Machines </a:t>
            </a:r>
            <a:br>
              <a:rPr lang="en-US" altLang="en-US" b="1">
                <a:latin typeface="Arial Unicode MS" pitchFamily="34" charset="-128"/>
                <a:ea typeface="ＭＳ Ｐゴシック" panose="020B0600070205080204" pitchFamily="34" charset="-128"/>
              </a:rPr>
            </a:br>
            <a:endParaRPr lang="en-US" altLang="en-US">
              <a:ea typeface="ＭＳ Ｐゴシック" panose="020B0600070205080204" pitchFamily="34" charset="-128"/>
            </a:endParaRPr>
          </a:p>
        </p:txBody>
      </p:sp>
      <p:pic>
        <p:nvPicPr>
          <p:cNvPr id="173059" name="Picture 11" descr="accessible route in gym">
            <a:extLst>
              <a:ext uri="{FF2B5EF4-FFF2-40B4-BE49-F238E27FC236}">
                <a16:creationId xmlns:a16="http://schemas.microsoft.com/office/drawing/2014/main" id="{79B5F2E2-7C53-55C3-09B3-C4AC34866C9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71675" y="1400175"/>
            <a:ext cx="5200650" cy="4525963"/>
          </a:xfrm>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4" name="Text Box 6">
            <a:extLst>
              <a:ext uri="{FF2B5EF4-FFF2-40B4-BE49-F238E27FC236}">
                <a16:creationId xmlns:a16="http://schemas.microsoft.com/office/drawing/2014/main" id="{D15B2190-B576-92D2-A54E-5FB85CD7E38B}"/>
              </a:ext>
            </a:extLst>
          </p:cNvPr>
          <p:cNvSpPr txBox="1">
            <a:spLocks noGrp="1" noChangeArrowheads="1"/>
          </p:cNvSpPr>
          <p:nvPr>
            <p:ph type="title" idx="4294967295"/>
          </p:nvPr>
        </p:nvSpPr>
        <p:spPr bwMode="auto">
          <a:xfrm>
            <a:off x="457200" y="457200"/>
            <a:ext cx="8153400" cy="7620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en-US" altLang="en-US" sz="4400" b="0" i="0" u="none" strike="noStrike" kern="120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34" charset="-128"/>
                <a:cs typeface="+mn-cs"/>
              </a:rPr>
              <a:t>Team player seating areas</a:t>
            </a:r>
          </a:p>
        </p:txBody>
      </p:sp>
      <p:sp>
        <p:nvSpPr>
          <p:cNvPr id="174086" name="Rectangle 7">
            <a:extLst>
              <a:ext uri="{FF2B5EF4-FFF2-40B4-BE49-F238E27FC236}">
                <a16:creationId xmlns:a16="http://schemas.microsoft.com/office/drawing/2014/main" id="{0F892264-8710-CC08-1CF1-7F869CCA48A3}"/>
              </a:ext>
            </a:extLst>
          </p:cNvPr>
          <p:cNvSpPr>
            <a:spLocks noGrp="1" noChangeArrowheads="1"/>
          </p:cNvSpPr>
          <p:nvPr>
            <p:ph type="body" sz="half" idx="4294967295"/>
          </p:nvPr>
        </p:nvSpPr>
        <p:spPr>
          <a:xfrm>
            <a:off x="0" y="1600200"/>
            <a:ext cx="4033838" cy="4525963"/>
          </a:xfrm>
        </p:spPr>
        <p:txBody>
          <a:bodyPr/>
          <a:lstStyle/>
          <a:p>
            <a:r>
              <a:rPr lang="en-US" altLang="en-US" b="1">
                <a:ea typeface="ＭＳ Ｐゴシック" panose="020B0600070205080204" pitchFamily="34" charset="-128"/>
              </a:rPr>
              <a:t>Team player seating areas</a:t>
            </a:r>
          </a:p>
          <a:p>
            <a:pPr lvl="1"/>
            <a:r>
              <a:rPr lang="en-US" altLang="en-US" sz="3200" b="1">
                <a:ea typeface="ＭＳ Ｐゴシック" panose="020B0600070205080204" pitchFamily="34" charset="-128"/>
              </a:rPr>
              <a:t>Platform lift permitted</a:t>
            </a:r>
          </a:p>
        </p:txBody>
      </p:sp>
      <p:graphicFrame>
        <p:nvGraphicFramePr>
          <p:cNvPr id="174085" name="Object 2" descr="baseball dugout">
            <a:extLst>
              <a:ext uri="{FF2B5EF4-FFF2-40B4-BE49-F238E27FC236}">
                <a16:creationId xmlns:a16="http://schemas.microsoft.com/office/drawing/2014/main" id="{2626B840-1CAE-0DD0-CF6A-974203490C79}"/>
              </a:ext>
            </a:extLst>
          </p:cNvPr>
          <p:cNvGraphicFramePr>
            <a:graphicFrameLocks noGrp="1" noChangeAspect="1"/>
          </p:cNvGraphicFramePr>
          <p:nvPr>
            <p:ph idx="1"/>
            <p:extLst>
              <p:ext uri="{D42A27DB-BD31-4B8C-83A1-F6EECF244321}">
                <p14:modId xmlns:p14="http://schemas.microsoft.com/office/powerpoint/2010/main" val="657785305"/>
              </p:ext>
            </p:extLst>
          </p:nvPr>
        </p:nvGraphicFramePr>
        <p:xfrm>
          <a:off x="4687888" y="1504950"/>
          <a:ext cx="3298825" cy="4210050"/>
        </p:xfrm>
        <a:graphic>
          <a:graphicData uri="http://schemas.openxmlformats.org/presentationml/2006/ole">
            <mc:AlternateContent xmlns:mc="http://schemas.openxmlformats.org/markup-compatibility/2006">
              <mc:Choice xmlns:v="urn:schemas-microsoft-com:vml" Requires="v">
                <p:oleObj name="Drawing" r:id="rId2" imgW="2276680" imgH="2905063" progId="">
                  <p:embed/>
                </p:oleObj>
              </mc:Choice>
              <mc:Fallback>
                <p:oleObj name="Drawing" r:id="rId2" imgW="2276680" imgH="2905063" progId="">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7888" y="1504950"/>
                        <a:ext cx="3298825" cy="421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4">
            <a:extLst>
              <a:ext uri="{FF2B5EF4-FFF2-40B4-BE49-F238E27FC236}">
                <a16:creationId xmlns:a16="http://schemas.microsoft.com/office/drawing/2014/main" id="{A9489548-E056-8D5D-D974-1526BD5F97E6}"/>
              </a:ext>
            </a:extLst>
          </p:cNvPr>
          <p:cNvSpPr>
            <a:spLocks noGrp="1" noChangeArrowheads="1"/>
          </p:cNvSpPr>
          <p:nvPr>
            <p:ph type="title"/>
          </p:nvPr>
        </p:nvSpPr>
        <p:spPr/>
        <p:txBody>
          <a:bodyPr/>
          <a:lstStyle/>
          <a:p>
            <a:r>
              <a:rPr lang="en-US" altLang="en-US" b="1">
                <a:solidFill>
                  <a:schemeClr val="bg1"/>
                </a:solidFill>
                <a:ea typeface="ＭＳ Ｐゴシック" panose="020B0600070205080204" pitchFamily="34" charset="-128"/>
              </a:rPr>
              <a:t>Area of sport activity</a:t>
            </a:r>
          </a:p>
        </p:txBody>
      </p:sp>
      <p:sp>
        <p:nvSpPr>
          <p:cNvPr id="175107" name="Rectangle 5">
            <a:extLst>
              <a:ext uri="{FF2B5EF4-FFF2-40B4-BE49-F238E27FC236}">
                <a16:creationId xmlns:a16="http://schemas.microsoft.com/office/drawing/2014/main" id="{005E0890-7086-3831-892F-18FFC7B9EA58}"/>
              </a:ext>
            </a:extLst>
          </p:cNvPr>
          <p:cNvSpPr>
            <a:spLocks noGrp="1" noChangeArrowheads="1"/>
          </p:cNvSpPr>
          <p:nvPr>
            <p:ph idx="1"/>
          </p:nvPr>
        </p:nvSpPr>
        <p:spPr>
          <a:xfrm>
            <a:off x="207963" y="1600200"/>
            <a:ext cx="8229600" cy="4525963"/>
          </a:xfrm>
        </p:spPr>
        <p:txBody>
          <a:bodyPr/>
          <a:lstStyle/>
          <a:p>
            <a:r>
              <a:rPr lang="en-US" altLang="en-US" b="1">
                <a:ea typeface="ＭＳ Ｐゴシック" panose="020B0600070205080204" pitchFamily="34" charset="-128"/>
              </a:rPr>
              <a:t>Court Sports - </a:t>
            </a:r>
          </a:p>
          <a:p>
            <a:pPr>
              <a:buFontTx/>
              <a:buNone/>
            </a:pPr>
            <a:r>
              <a:rPr lang="en-US" altLang="en-US" b="1">
                <a:ea typeface="ＭＳ Ｐゴシック" panose="020B0600070205080204" pitchFamily="34" charset="-128"/>
              </a:rPr>
              <a:t>	Accessible route to directly connect both sides of the court</a:t>
            </a:r>
          </a:p>
          <a:p>
            <a:pPr>
              <a:buFontTx/>
              <a:buNone/>
            </a:pPr>
            <a:endParaRPr lang="en-US" altLang="en-US" b="1">
              <a:solidFill>
                <a:schemeClr val="bg1"/>
              </a:solidFill>
              <a:ea typeface="ＭＳ Ｐゴシック" panose="020B0600070205080204" pitchFamily="34" charset="-128"/>
            </a:endParaRPr>
          </a:p>
        </p:txBody>
      </p:sp>
      <p:pic>
        <p:nvPicPr>
          <p:cNvPr id="175108" name="Picture 6" descr="tennis-courts1-sm">
            <a:hlinkClick r:id="rId2"/>
            <a:extLst>
              <a:ext uri="{FF2B5EF4-FFF2-40B4-BE49-F238E27FC236}">
                <a16:creationId xmlns:a16="http://schemas.microsoft.com/office/drawing/2014/main" id="{1390E5E9-F627-36C2-A2CA-333A093C47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6550" y="2884488"/>
            <a:ext cx="4668838" cy="333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D22AEA0F-0E50-840A-E18A-5A2CDB73B342}"/>
              </a:ext>
            </a:extLst>
          </p:cNvPr>
          <p:cNvSpPr>
            <a:spLocks noGrp="1"/>
          </p:cNvSpPr>
          <p:nvPr>
            <p:ph type="title"/>
          </p:nvPr>
        </p:nvSpPr>
        <p:spPr>
          <a:xfrm>
            <a:off x="457200" y="0"/>
            <a:ext cx="8229600" cy="1143000"/>
          </a:xfrm>
        </p:spPr>
        <p:txBody>
          <a:bodyPr/>
          <a:lstStyle/>
          <a:p>
            <a:r>
              <a:rPr lang="en-US" altLang="en-US" sz="3600" b="1">
                <a:solidFill>
                  <a:schemeClr val="bg1"/>
                </a:solidFill>
                <a:latin typeface="Arial" panose="020B0604020202020204" pitchFamily="34" charset="0"/>
                <a:ea typeface="ＭＳ Ｐゴシック" panose="020B0600070205080204" pitchFamily="34" charset="-128"/>
              </a:rPr>
              <a:t>Conventions</a:t>
            </a:r>
            <a:endParaRPr lang="en-US" altLang="en-US" sz="3600">
              <a:solidFill>
                <a:schemeClr val="bg1"/>
              </a:solidFill>
              <a:ea typeface="ＭＳ Ｐゴシック" panose="020B0600070205080204" pitchFamily="34" charset="-128"/>
            </a:endParaRPr>
          </a:p>
        </p:txBody>
      </p:sp>
      <p:sp>
        <p:nvSpPr>
          <p:cNvPr id="26627" name="Content Placeholder 2">
            <a:extLst>
              <a:ext uri="{FF2B5EF4-FFF2-40B4-BE49-F238E27FC236}">
                <a16:creationId xmlns:a16="http://schemas.microsoft.com/office/drawing/2014/main" id="{0B6ABF8B-2E97-EE24-E2A6-5786DAD19E24}"/>
              </a:ext>
            </a:extLst>
          </p:cNvPr>
          <p:cNvSpPr>
            <a:spLocks noGrp="1"/>
          </p:cNvSpPr>
          <p:nvPr>
            <p:ph idx="1"/>
          </p:nvPr>
        </p:nvSpPr>
        <p:spPr/>
        <p:txBody>
          <a:bodyPr/>
          <a:lstStyle/>
          <a:p>
            <a:pPr>
              <a:buFontTx/>
              <a:buChar char="•"/>
            </a:pPr>
            <a:r>
              <a:rPr lang="en-US" altLang="en-US" b="1">
                <a:latin typeface="Arial" panose="020B0604020202020204" pitchFamily="34" charset="0"/>
                <a:ea typeface="Times New Roman" panose="02020603050405020304" pitchFamily="18" charset="0"/>
                <a:cs typeface="Arial" panose="020B0604020202020204" pitchFamily="34" charset="0"/>
              </a:rPr>
              <a:t>Dimensions – range instead of absolute dimension where possible</a:t>
            </a:r>
          </a:p>
          <a:p>
            <a:pPr>
              <a:buFontTx/>
              <a:buChar char="•"/>
            </a:pPr>
            <a:r>
              <a:rPr lang="en-US" altLang="en-US" b="1">
                <a:latin typeface="Arial" panose="020B0604020202020204" pitchFamily="34" charset="0"/>
                <a:ea typeface="Times New Roman" panose="02020603050405020304" pitchFamily="18" charset="0"/>
                <a:cs typeface="Arial" panose="020B0604020202020204" pitchFamily="34" charset="0"/>
              </a:rPr>
              <a:t>Construction </a:t>
            </a:r>
            <a:r>
              <a:rPr lang="en-US" altLang="en-US" b="1" i="1">
                <a:latin typeface="Arial" panose="020B0604020202020204" pitchFamily="34" charset="0"/>
                <a:ea typeface="Times New Roman" panose="02020603050405020304" pitchFamily="18" charset="0"/>
                <a:cs typeface="Arial" panose="020B0604020202020204" pitchFamily="34" charset="0"/>
              </a:rPr>
              <a:t>and manufacturing</a:t>
            </a:r>
            <a:r>
              <a:rPr lang="en-US" altLang="en-US" b="1">
                <a:latin typeface="Arial" panose="020B0604020202020204" pitchFamily="34" charset="0"/>
                <a:ea typeface="Times New Roman" panose="02020603050405020304" pitchFamily="18" charset="0"/>
                <a:cs typeface="Arial" panose="020B0604020202020204" pitchFamily="34" charset="0"/>
              </a:rPr>
              <a:t> tolerances</a:t>
            </a:r>
          </a:p>
          <a:p>
            <a:pPr>
              <a:buFontTx/>
              <a:buChar char="•"/>
            </a:pPr>
            <a:r>
              <a:rPr lang="en-US" altLang="en-US" b="1">
                <a:latin typeface="Arial" panose="020B0604020202020204" pitchFamily="34" charset="0"/>
                <a:ea typeface="Times New Roman" panose="02020603050405020304" pitchFamily="18" charset="0"/>
                <a:cs typeface="Arial" panose="020B0604020202020204" pitchFamily="34" charset="0"/>
              </a:rPr>
              <a:t>Calculation of percentages </a:t>
            </a:r>
          </a:p>
          <a:p>
            <a:pPr>
              <a:buFontTx/>
              <a:buChar char="•"/>
            </a:pPr>
            <a:r>
              <a:rPr lang="en-US" altLang="en-US" b="1">
                <a:latin typeface="Arial" panose="020B0604020202020204" pitchFamily="34" charset="0"/>
                <a:ea typeface="Times New Roman" panose="02020603050405020304" pitchFamily="18" charset="0"/>
                <a:cs typeface="Arial" panose="020B0604020202020204" pitchFamily="34" charset="0"/>
              </a:rPr>
              <a:t>Figures – informational; text governs</a:t>
            </a:r>
          </a:p>
          <a:p>
            <a:endParaRPr lang="en-US" altLang="en-US">
              <a:ea typeface="Times New Roman" panose="02020603050405020304" pitchFamily="18" charset="0"/>
              <a:cs typeface="Arial" panose="020B0604020202020204" pitchFamily="34" charset="0"/>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AD5F8-9D6C-7B4D-941D-66E2484E71A7}"/>
              </a:ext>
            </a:extLst>
          </p:cNvPr>
          <p:cNvSpPr>
            <a:spLocks noGrp="1"/>
          </p:cNvSpPr>
          <p:nvPr>
            <p:ph type="title"/>
          </p:nvPr>
        </p:nvSpPr>
        <p:spPr>
          <a:xfrm>
            <a:off x="685800" y="-1143000"/>
            <a:ext cx="7772400" cy="1143000"/>
          </a:xfrm>
        </p:spPr>
        <p:txBody>
          <a:bodyPr vert="horz" wrap="square" lIns="91440" tIns="45720" rIns="91440" bIns="45720" numCol="1" anchor="b" anchorCtr="0" compatLnSpc="1">
            <a:prstTxWarp prst="textNoShape">
              <a:avLst/>
            </a:prstTxWarp>
          </a:bodyPr>
          <a:lstStyle/>
          <a:p>
            <a:r>
              <a:rPr lang="en-US" dirty="0"/>
              <a:t>Accessible route connecting various elements of a multi-use facility</a:t>
            </a:r>
          </a:p>
        </p:txBody>
      </p:sp>
      <p:pic>
        <p:nvPicPr>
          <p:cNvPr id="176130" name="Picture 2" descr="accessible route throughout sports complex">
            <a:extLst>
              <a:ext uri="{FF2B5EF4-FFF2-40B4-BE49-F238E27FC236}">
                <a16:creationId xmlns:a16="http://schemas.microsoft.com/office/drawing/2014/main" id="{36B9C2B5-9F30-F104-F615-9E6757642F85}"/>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1725613" y="0"/>
            <a:ext cx="5959475" cy="6858000"/>
          </a:xfrm>
        </p:spPr>
      </p:pic>
    </p:spTree>
  </p:cSld>
  <p:clrMapOvr>
    <a:masterClrMapping/>
  </p:clrMapOvr>
  <p:transition spd="med"/>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6" name="Text Box 7">
            <a:extLst>
              <a:ext uri="{FF2B5EF4-FFF2-40B4-BE49-F238E27FC236}">
                <a16:creationId xmlns:a16="http://schemas.microsoft.com/office/drawing/2014/main" id="{F7B4245E-2F51-22F7-9459-A2DA4ABCE540}"/>
              </a:ext>
            </a:extLst>
          </p:cNvPr>
          <p:cNvSpPr txBox="1">
            <a:spLocks noGrp="1" noChangeArrowheads="1"/>
          </p:cNvSpPr>
          <p:nvPr>
            <p:ph type="title" idx="4294967295"/>
          </p:nvPr>
        </p:nvSpPr>
        <p:spPr bwMode="auto">
          <a:xfrm>
            <a:off x="381000" y="381000"/>
            <a:ext cx="8534400" cy="7620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en-US" altLang="en-US" sz="4400" b="0" i="0" u="none" strike="noStrike" kern="120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34" charset="-128"/>
                <a:cs typeface="+mn-cs"/>
              </a:rPr>
              <a:t>Accessibility not required to or in:</a:t>
            </a:r>
          </a:p>
        </p:txBody>
      </p:sp>
      <p:pic>
        <p:nvPicPr>
          <p:cNvPr id="177157" name="Picture 12" descr="boxing ring">
            <a:hlinkClick r:id="rId2"/>
            <a:extLst>
              <a:ext uri="{FF2B5EF4-FFF2-40B4-BE49-F238E27FC236}">
                <a16:creationId xmlns:a16="http://schemas.microsoft.com/office/drawing/2014/main" id="{E200DF4D-A222-FB03-C401-50729546B7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2820988"/>
            <a:ext cx="4343400" cy="297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8" name="Rectangle 14">
            <a:extLst>
              <a:ext uri="{FF2B5EF4-FFF2-40B4-BE49-F238E27FC236}">
                <a16:creationId xmlns:a16="http://schemas.microsoft.com/office/drawing/2014/main" id="{B999E21D-92C4-CB55-B362-C8F207BA9C88}"/>
              </a:ext>
            </a:extLst>
          </p:cNvPr>
          <p:cNvSpPr>
            <a:spLocks noGrp="1" noChangeArrowheads="1"/>
          </p:cNvSpPr>
          <p:nvPr>
            <p:ph idx="1"/>
          </p:nvPr>
        </p:nvSpPr>
        <p:spPr/>
        <p:txBody>
          <a:bodyPr/>
          <a:lstStyle/>
          <a:p>
            <a:r>
              <a:rPr lang="en-US" altLang="en-US" sz="2800" b="1">
                <a:ea typeface="ＭＳ Ｐゴシック" panose="020B0600070205080204" pitchFamily="34" charset="-128"/>
              </a:rPr>
              <a:t>Raised boxing or wrestling rings</a:t>
            </a:r>
          </a:p>
          <a:p>
            <a:r>
              <a:rPr lang="en-US" altLang="en-US" sz="2800" b="1">
                <a:ea typeface="ＭＳ Ｐゴシック" panose="020B0600070205080204" pitchFamily="34" charset="-128"/>
              </a:rPr>
              <a:t>Raised structures solely for refereeing, judging, or scoring a sport.</a:t>
            </a:r>
          </a:p>
        </p:txBody>
      </p:sp>
    </p:spTree>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itle 1">
            <a:extLst>
              <a:ext uri="{FF2B5EF4-FFF2-40B4-BE49-F238E27FC236}">
                <a16:creationId xmlns:a16="http://schemas.microsoft.com/office/drawing/2014/main" id="{712E5F80-622D-0DB9-871B-E4B60FFCA36C}"/>
              </a:ext>
            </a:extLst>
          </p:cNvPr>
          <p:cNvSpPr>
            <a:spLocks noGrp="1"/>
          </p:cNvSpPr>
          <p:nvPr>
            <p:ph type="title"/>
          </p:nvPr>
        </p:nvSpPr>
        <p:spPr>
          <a:xfrm>
            <a:off x="457200" y="0"/>
            <a:ext cx="8229600" cy="1143000"/>
          </a:xfrm>
        </p:spPr>
        <p:txBody>
          <a:bodyPr/>
          <a:lstStyle/>
          <a:p>
            <a:r>
              <a:rPr lang="en-US" altLang="en-US" sz="3600" b="1">
                <a:solidFill>
                  <a:schemeClr val="bg1"/>
                </a:solidFill>
                <a:latin typeface="Arial" panose="020B0604020202020204" pitchFamily="34" charset="0"/>
                <a:ea typeface="ＭＳ Ｐゴシック" panose="020B0600070205080204" pitchFamily="34" charset="-128"/>
              </a:rPr>
              <a:t>Fishing piers and platforms</a:t>
            </a:r>
            <a:endParaRPr lang="en-US" altLang="en-US" sz="3600">
              <a:ea typeface="ＭＳ Ｐゴシック" panose="020B0600070205080204" pitchFamily="34" charset="-128"/>
            </a:endParaRPr>
          </a:p>
        </p:txBody>
      </p:sp>
      <p:sp>
        <p:nvSpPr>
          <p:cNvPr id="178179" name="Content Placeholder 2">
            <a:extLst>
              <a:ext uri="{FF2B5EF4-FFF2-40B4-BE49-F238E27FC236}">
                <a16:creationId xmlns:a16="http://schemas.microsoft.com/office/drawing/2014/main" id="{D69C2A01-83FF-C7E5-DA4D-EF6907D52646}"/>
              </a:ext>
            </a:extLst>
          </p:cNvPr>
          <p:cNvSpPr>
            <a:spLocks noGrp="1"/>
          </p:cNvSpPr>
          <p:nvPr>
            <p:ph idx="1"/>
          </p:nvPr>
        </p:nvSpPr>
        <p:spPr>
          <a:xfrm>
            <a:off x="271463" y="1600200"/>
            <a:ext cx="5810250" cy="4525963"/>
          </a:xfrm>
        </p:spPr>
        <p:txBody>
          <a:bodyPr/>
          <a:lstStyle/>
          <a:p>
            <a:r>
              <a:rPr lang="en-US" altLang="en-US" sz="2600" b="1">
                <a:latin typeface="Arial" panose="020B0604020202020204" pitchFamily="34" charset="0"/>
                <a:ea typeface="ＭＳ Ｐゴシック" panose="020B0600070205080204" pitchFamily="34" charset="-128"/>
              </a:rPr>
              <a:t>Accessible routes serving floating piers/platforms – use boating gangway exceptions</a:t>
            </a:r>
          </a:p>
          <a:p>
            <a:endParaRPr lang="en-US" altLang="en-US" sz="2600" b="1">
              <a:latin typeface="Arial" panose="020B0604020202020204" pitchFamily="34" charset="0"/>
              <a:ea typeface="ＭＳ Ｐゴシック" panose="020B0600070205080204" pitchFamily="34" charset="-128"/>
            </a:endParaRPr>
          </a:p>
          <a:p>
            <a:r>
              <a:rPr lang="en-US" altLang="en-US" sz="2600" b="1">
                <a:latin typeface="Arial" panose="020B0604020202020204" pitchFamily="34" charset="0"/>
                <a:ea typeface="ＭＳ Ｐゴシック" panose="020B0600070205080204" pitchFamily="34" charset="-128"/>
              </a:rPr>
              <a:t>Design gangway to 1:12 OR provide up to a 30 foot gangway</a:t>
            </a:r>
          </a:p>
          <a:p>
            <a:endParaRPr lang="en-US" altLang="en-US" sz="2400" b="1">
              <a:latin typeface="Arial" panose="020B0604020202020204" pitchFamily="34" charset="0"/>
              <a:ea typeface="ＭＳ Ｐゴシック" panose="020B0600070205080204" pitchFamily="34" charset="-128"/>
              <a:cs typeface="Arial" panose="020B0604020202020204" pitchFamily="34" charset="0"/>
            </a:endParaRPr>
          </a:p>
          <a:p>
            <a:r>
              <a:rPr lang="en-US" altLang="en-US" sz="2400" b="1">
                <a:latin typeface="Arial" panose="020B0604020202020204" pitchFamily="34" charset="0"/>
                <a:ea typeface="ＭＳ Ｐゴシック" panose="020B0600070205080204" pitchFamily="34" charset="-128"/>
                <a:cs typeface="Arial" panose="020B0604020202020204" pitchFamily="34" charset="0"/>
              </a:rPr>
              <a:t>At least 25 percent of the railings, guards, or handrails shall be 34 inches (865 mm) maximum above the ground or deck surface. </a:t>
            </a:r>
          </a:p>
        </p:txBody>
      </p:sp>
      <p:pic>
        <p:nvPicPr>
          <p:cNvPr id="178180" name="Picture 13" descr="Accessible fishing pier">
            <a:extLst>
              <a:ext uri="{FF2B5EF4-FFF2-40B4-BE49-F238E27FC236}">
                <a16:creationId xmlns:a16="http://schemas.microsoft.com/office/drawing/2014/main" id="{A0317B7D-AA79-F3BE-FF3E-8F8132C2AF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7763" y="4070350"/>
            <a:ext cx="2916237"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1" name="Picture 15" descr="person wheelchair fishing off a pier with no guardrails ">
            <a:extLst>
              <a:ext uri="{FF2B5EF4-FFF2-40B4-BE49-F238E27FC236}">
                <a16:creationId xmlns:a16="http://schemas.microsoft.com/office/drawing/2014/main" id="{16434870-8B6E-E02B-9184-3303D796DD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2688" y="1676400"/>
            <a:ext cx="2667000" cy="239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itle 1">
            <a:extLst>
              <a:ext uri="{FF2B5EF4-FFF2-40B4-BE49-F238E27FC236}">
                <a16:creationId xmlns:a16="http://schemas.microsoft.com/office/drawing/2014/main" id="{51FED0E1-34A5-32F4-5F57-83A260340D20}"/>
              </a:ext>
            </a:extLst>
          </p:cNvPr>
          <p:cNvSpPr>
            <a:spLocks noGrp="1"/>
          </p:cNvSpPr>
          <p:nvPr>
            <p:ph type="title"/>
          </p:nvPr>
        </p:nvSpPr>
        <p:spPr>
          <a:xfrm>
            <a:off x="457200" y="0"/>
            <a:ext cx="8229600" cy="1143000"/>
          </a:xfrm>
        </p:spPr>
        <p:txBody>
          <a:bodyPr/>
          <a:lstStyle/>
          <a:p>
            <a:r>
              <a:rPr lang="en-US" altLang="en-US" sz="3600" b="1" dirty="0">
                <a:solidFill>
                  <a:schemeClr val="bg1"/>
                </a:solidFill>
                <a:latin typeface="Arial" panose="020B0604020202020204" pitchFamily="34" charset="0"/>
                <a:ea typeface="ＭＳ Ｐゴシック" panose="020B0600070205080204" pitchFamily="34" charset="-128"/>
              </a:rPr>
              <a:t>Fishing piers and platforms </a:t>
            </a:r>
            <a:endParaRPr lang="en-US" altLang="en-US" sz="3600" dirty="0">
              <a:ea typeface="ＭＳ Ｐゴシック" panose="020B0600070205080204" pitchFamily="34" charset="-128"/>
            </a:endParaRPr>
          </a:p>
        </p:txBody>
      </p:sp>
      <p:sp>
        <p:nvSpPr>
          <p:cNvPr id="179203" name="Content Placeholder 2">
            <a:extLst>
              <a:ext uri="{FF2B5EF4-FFF2-40B4-BE49-F238E27FC236}">
                <a16:creationId xmlns:a16="http://schemas.microsoft.com/office/drawing/2014/main" id="{1F2ADC1D-5088-0D43-F1E1-7D457487C67F}"/>
              </a:ext>
            </a:extLst>
          </p:cNvPr>
          <p:cNvSpPr>
            <a:spLocks noGrp="1"/>
          </p:cNvSpPr>
          <p:nvPr>
            <p:ph idx="1"/>
          </p:nvPr>
        </p:nvSpPr>
        <p:spPr>
          <a:xfrm>
            <a:off x="457200" y="1600200"/>
            <a:ext cx="4386263" cy="4525963"/>
          </a:xfrm>
        </p:spPr>
        <p:txBody>
          <a:bodyPr/>
          <a:lstStyle/>
          <a:p>
            <a:pPr>
              <a:lnSpc>
                <a:spcPct val="90000"/>
              </a:lnSpc>
            </a:pPr>
            <a:r>
              <a:rPr lang="en-US" altLang="en-US" sz="2800" b="1">
                <a:latin typeface="Arial" panose="020B0604020202020204" pitchFamily="34" charset="0"/>
                <a:ea typeface="ＭＳ Ｐゴシック" panose="020B0600070205080204" pitchFamily="34" charset="-128"/>
              </a:rPr>
              <a:t>Railings</a:t>
            </a:r>
          </a:p>
          <a:p>
            <a:pPr lvl="1">
              <a:lnSpc>
                <a:spcPct val="90000"/>
              </a:lnSpc>
            </a:pPr>
            <a:r>
              <a:rPr lang="en-US" altLang="en-US" sz="2400" b="1">
                <a:latin typeface="Arial" panose="020B0604020202020204" pitchFamily="34" charset="0"/>
                <a:ea typeface="ＭＳ Ｐゴシック" panose="020B0600070205080204" pitchFamily="34" charset="-128"/>
              </a:rPr>
              <a:t>Where provided</a:t>
            </a:r>
          </a:p>
          <a:p>
            <a:pPr lvl="1">
              <a:lnSpc>
                <a:spcPct val="90000"/>
              </a:lnSpc>
            </a:pPr>
            <a:r>
              <a:rPr lang="en-US" altLang="en-US" sz="2400" b="1">
                <a:latin typeface="Arial" panose="020B0604020202020204" pitchFamily="34" charset="0"/>
                <a:ea typeface="ＭＳ Ｐゴシック" panose="020B0600070205080204" pitchFamily="34" charset="-128"/>
              </a:rPr>
              <a:t>Maximum 34 inch height for 25% of the railing</a:t>
            </a:r>
          </a:p>
          <a:p>
            <a:pPr lvl="1">
              <a:lnSpc>
                <a:spcPct val="90000"/>
              </a:lnSpc>
            </a:pPr>
            <a:r>
              <a:rPr lang="en-US" altLang="en-US" sz="2400" b="1">
                <a:latin typeface="Arial" panose="020B0604020202020204" pitchFamily="34" charset="0"/>
                <a:ea typeface="ＭＳ Ｐゴシック" panose="020B0600070205080204" pitchFamily="34" charset="-128"/>
              </a:rPr>
              <a:t>Lowered railing dispersed</a:t>
            </a:r>
          </a:p>
          <a:p>
            <a:pPr lvl="1">
              <a:lnSpc>
                <a:spcPct val="90000"/>
              </a:lnSpc>
            </a:pPr>
            <a:r>
              <a:rPr lang="en-US" altLang="en-US" sz="2400" b="1">
                <a:latin typeface="Arial" panose="020B0604020202020204" pitchFamily="34" charset="0"/>
                <a:ea typeface="ＭＳ Ｐゴシック" panose="020B0600070205080204" pitchFamily="34" charset="-128"/>
              </a:rPr>
              <a:t>Exception:  where a guard is provided which complies with ICC/IBC</a:t>
            </a:r>
          </a:p>
          <a:p>
            <a:endParaRPr lang="en-US" altLang="en-US">
              <a:ea typeface="ＭＳ Ｐゴシック" panose="020B0600070205080204" pitchFamily="34" charset="-128"/>
            </a:endParaRPr>
          </a:p>
        </p:txBody>
      </p:sp>
      <p:pic>
        <p:nvPicPr>
          <p:cNvPr id="179204" name="Picture 10" descr="A Universally Accessible Pier is Latest Feature at Westwood Park, NC">
            <a:hlinkClick r:id="rId2"/>
            <a:extLst>
              <a:ext uri="{FF2B5EF4-FFF2-40B4-BE49-F238E27FC236}">
                <a16:creationId xmlns:a16="http://schemas.microsoft.com/office/drawing/2014/main" id="{A7DE27EB-DBC0-9057-243D-41602C307B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057400"/>
            <a:ext cx="422592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4">
            <a:extLst>
              <a:ext uri="{FF2B5EF4-FFF2-40B4-BE49-F238E27FC236}">
                <a16:creationId xmlns:a16="http://schemas.microsoft.com/office/drawing/2014/main" id="{BF25C636-D6B0-1E0C-EB64-E5A94C4FA312}"/>
              </a:ext>
            </a:extLst>
          </p:cNvPr>
          <p:cNvSpPr>
            <a:spLocks noGrp="1" noChangeArrowheads="1"/>
          </p:cNvSpPr>
          <p:nvPr>
            <p:ph type="title"/>
          </p:nvPr>
        </p:nvSpPr>
        <p:spPr/>
        <p:txBody>
          <a:bodyPr/>
          <a:lstStyle/>
          <a:p>
            <a:r>
              <a:rPr lang="en-US" altLang="en-US" b="1" dirty="0">
                <a:solidFill>
                  <a:schemeClr val="bg1"/>
                </a:solidFill>
                <a:ea typeface="ＭＳ Ｐゴシック" panose="020B0600070205080204" pitchFamily="34" charset="-128"/>
              </a:rPr>
              <a:t>Fishing piers and platforms  </a:t>
            </a:r>
          </a:p>
        </p:txBody>
      </p:sp>
      <p:sp>
        <p:nvSpPr>
          <p:cNvPr id="180228" name="Rectangle 5">
            <a:extLst>
              <a:ext uri="{FF2B5EF4-FFF2-40B4-BE49-F238E27FC236}">
                <a16:creationId xmlns:a16="http://schemas.microsoft.com/office/drawing/2014/main" id="{2C0BCEC0-A741-FF73-6413-A77E9026F245}"/>
              </a:ext>
            </a:extLst>
          </p:cNvPr>
          <p:cNvSpPr>
            <a:spLocks noGrp="1" noChangeArrowheads="1"/>
          </p:cNvSpPr>
          <p:nvPr>
            <p:ph type="body" sz="half" idx="4294967295"/>
          </p:nvPr>
        </p:nvSpPr>
        <p:spPr>
          <a:xfrm>
            <a:off x="457200" y="1676400"/>
            <a:ext cx="3810000" cy="4114800"/>
          </a:xfrm>
        </p:spPr>
        <p:txBody>
          <a:bodyPr/>
          <a:lstStyle/>
          <a:p>
            <a:r>
              <a:rPr lang="en-US" altLang="en-US" sz="2800" b="1">
                <a:ea typeface="ＭＳ Ｐゴシック" panose="020B0600070205080204" pitchFamily="34" charset="-128"/>
              </a:rPr>
              <a:t>Edge protection – where railings are provided – 2 inch minimum</a:t>
            </a:r>
          </a:p>
          <a:p>
            <a:r>
              <a:rPr lang="en-US" altLang="en-US" sz="2800" b="1">
                <a:ea typeface="ＭＳ Ｐゴシック" panose="020B0600070205080204" pitchFamily="34" charset="-128"/>
              </a:rPr>
              <a:t>30 inches x 48 inches clear space</a:t>
            </a:r>
          </a:p>
          <a:p>
            <a:r>
              <a:rPr lang="en-US" altLang="en-US" sz="2800" b="1">
                <a:ea typeface="ＭＳ Ｐゴシック" panose="020B0600070205080204" pitchFamily="34" charset="-128"/>
              </a:rPr>
              <a:t>At least one maneuvering space</a:t>
            </a:r>
          </a:p>
        </p:txBody>
      </p:sp>
      <p:pic>
        <p:nvPicPr>
          <p:cNvPr id="180227" name="Picture 6" descr="fig62 edge protection at fishing piers">
            <a:extLst>
              <a:ext uri="{FF2B5EF4-FFF2-40B4-BE49-F238E27FC236}">
                <a16:creationId xmlns:a16="http://schemas.microsoft.com/office/drawing/2014/main" id="{DE160EF9-F47B-D064-C455-7E631B34C0F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729038" y="1458913"/>
            <a:ext cx="5414962" cy="4332287"/>
          </a:xfrm>
        </p:spPr>
      </p:pic>
    </p:spTree>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3" descr="Two-separate-play-areas">
            <a:extLst>
              <a:ext uri="{FF2B5EF4-FFF2-40B4-BE49-F238E27FC236}">
                <a16:creationId xmlns:a16="http://schemas.microsoft.com/office/drawing/2014/main" id="{9741B502-1F8D-756E-5A6F-EA76664E7A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71550"/>
            <a:ext cx="9144000" cy="532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1" name="Title 1">
            <a:extLst>
              <a:ext uri="{FF2B5EF4-FFF2-40B4-BE49-F238E27FC236}">
                <a16:creationId xmlns:a16="http://schemas.microsoft.com/office/drawing/2014/main" id="{CD0695E8-6B2A-80F4-373C-803CF7B8C351}"/>
              </a:ext>
            </a:extLst>
          </p:cNvPr>
          <p:cNvSpPr>
            <a:spLocks noGrp="1"/>
          </p:cNvSpPr>
          <p:nvPr>
            <p:ph type="title"/>
          </p:nvPr>
        </p:nvSpPr>
        <p:spPr>
          <a:xfrm>
            <a:off x="457200" y="0"/>
            <a:ext cx="8229600" cy="1143000"/>
          </a:xfrm>
        </p:spPr>
        <p:txBody>
          <a:bodyPr/>
          <a:lstStyle/>
          <a:p>
            <a:r>
              <a:rPr lang="en-US" altLang="en-US" sz="3600" b="1">
                <a:solidFill>
                  <a:schemeClr val="bg1"/>
                </a:solidFill>
                <a:latin typeface="Arial" panose="020B0604020202020204" pitchFamily="34" charset="0"/>
                <a:ea typeface="ＭＳ Ｐゴシック" panose="020B0600070205080204" pitchFamily="34" charset="-128"/>
              </a:rPr>
              <a:t>Play Areas (240 and 1008)</a:t>
            </a:r>
            <a:endParaRPr lang="en-US" altLang="en-US" sz="3600">
              <a:solidFill>
                <a:schemeClr val="bg1"/>
              </a:solidFill>
              <a:ea typeface="ＭＳ Ｐゴシック" panose="020B0600070205080204" pitchFamily="34" charset="-128"/>
            </a:endParaRPr>
          </a:p>
        </p:txBody>
      </p:sp>
      <p:sp>
        <p:nvSpPr>
          <p:cNvPr id="181252" name="Content Placeholder 2">
            <a:extLst>
              <a:ext uri="{FF2B5EF4-FFF2-40B4-BE49-F238E27FC236}">
                <a16:creationId xmlns:a16="http://schemas.microsoft.com/office/drawing/2014/main" id="{5A30DE50-DC5F-95B7-0914-4E93135D415D}"/>
              </a:ext>
            </a:extLst>
          </p:cNvPr>
          <p:cNvSpPr>
            <a:spLocks noGrp="1"/>
          </p:cNvSpPr>
          <p:nvPr>
            <p:ph idx="1"/>
          </p:nvPr>
        </p:nvSpPr>
        <p:spPr/>
        <p:txBody>
          <a:bodyPr/>
          <a:lstStyle/>
          <a:p>
            <a:pPr eaLnBrk="1" hangingPunct="1">
              <a:lnSpc>
                <a:spcPct val="90000"/>
              </a:lnSpc>
            </a:pPr>
            <a:r>
              <a:rPr lang="en-US" altLang="en-US" b="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Contains play components</a:t>
            </a:r>
          </a:p>
          <a:p>
            <a:pPr eaLnBrk="1" hangingPunct="1">
              <a:lnSpc>
                <a:spcPct val="90000"/>
              </a:lnSpc>
            </a:pPr>
            <a:r>
              <a:rPr lang="en-US" altLang="en-US" b="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Designed and constructed for children</a:t>
            </a:r>
          </a:p>
          <a:p>
            <a:pPr eaLnBrk="1" hangingPunct="1">
              <a:lnSpc>
                <a:spcPct val="90000"/>
              </a:lnSpc>
            </a:pPr>
            <a:endParaRPr lang="en-US" altLang="en-US" sz="2800" b="1" dirty="0">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lnSpc>
                <a:spcPct val="90000"/>
              </a:lnSpc>
            </a:pPr>
            <a:endParaRPr lang="en-US" altLang="en-US" sz="2800" b="1" dirty="0">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lnSpc>
                <a:spcPct val="90000"/>
              </a:lnSpc>
            </a:pPr>
            <a:endParaRPr lang="en-US" altLang="en-US" sz="2800" b="1" dirty="0">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lnSpc>
                <a:spcPct val="90000"/>
              </a:lnSpc>
            </a:pPr>
            <a:endParaRPr lang="en-US" altLang="en-US" b="1" dirty="0">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lnSpc>
                <a:spcPct val="90000"/>
              </a:lnSpc>
            </a:pPr>
            <a:r>
              <a:rPr lang="en-US" altLang="en-US" b="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Separated by age ranges for safety</a:t>
            </a:r>
          </a:p>
          <a:p>
            <a:endParaRPr lang="en-US" altLang="en-US" dirty="0">
              <a:ea typeface="ＭＳ Ｐゴシック" panose="020B0600070205080204" pitchFamily="34" charset="-128"/>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itle 1">
            <a:extLst>
              <a:ext uri="{FF2B5EF4-FFF2-40B4-BE49-F238E27FC236}">
                <a16:creationId xmlns:a16="http://schemas.microsoft.com/office/drawing/2014/main" id="{8C08E69E-ACBC-ACF6-5A65-2E52F1ED6661}"/>
              </a:ext>
            </a:extLst>
          </p:cNvPr>
          <p:cNvSpPr>
            <a:spLocks noGrp="1"/>
          </p:cNvSpPr>
          <p:nvPr>
            <p:ph type="title"/>
          </p:nvPr>
        </p:nvSpPr>
        <p:spPr>
          <a:xfrm>
            <a:off x="457200" y="0"/>
            <a:ext cx="8229600" cy="1143000"/>
          </a:xfrm>
        </p:spPr>
        <p:txBody>
          <a:bodyPr/>
          <a:lstStyle/>
          <a:p>
            <a:r>
              <a:rPr lang="en-US" altLang="en-US" sz="3600" b="1">
                <a:solidFill>
                  <a:schemeClr val="bg1"/>
                </a:solidFill>
                <a:latin typeface="Arial" panose="020B0604020202020204" pitchFamily="34" charset="0"/>
                <a:ea typeface="ＭＳ Ｐゴシック" panose="020B0600070205080204" pitchFamily="34" charset="-128"/>
              </a:rPr>
              <a:t>What is a Play Component? </a:t>
            </a:r>
            <a:endParaRPr lang="en-US" altLang="en-US" sz="3600">
              <a:solidFill>
                <a:schemeClr val="bg1"/>
              </a:solidFill>
              <a:ea typeface="ＭＳ Ｐゴシック" panose="020B0600070205080204" pitchFamily="34" charset="-128"/>
            </a:endParaRPr>
          </a:p>
        </p:txBody>
      </p:sp>
      <p:sp>
        <p:nvSpPr>
          <p:cNvPr id="182275" name="Content Placeholder 2">
            <a:extLst>
              <a:ext uri="{FF2B5EF4-FFF2-40B4-BE49-F238E27FC236}">
                <a16:creationId xmlns:a16="http://schemas.microsoft.com/office/drawing/2014/main" id="{06216758-F420-98D2-CBCF-D48F32542899}"/>
              </a:ext>
            </a:extLst>
          </p:cNvPr>
          <p:cNvSpPr>
            <a:spLocks noGrp="1"/>
          </p:cNvSpPr>
          <p:nvPr>
            <p:ph idx="1"/>
          </p:nvPr>
        </p:nvSpPr>
        <p:spPr>
          <a:xfrm>
            <a:off x="457200" y="1143000"/>
            <a:ext cx="8229600" cy="4983163"/>
          </a:xfrm>
        </p:spPr>
        <p:txBody>
          <a:bodyPr/>
          <a:lstStyle/>
          <a:p>
            <a:pPr algn="ctr">
              <a:buFont typeface="Arial" panose="020B0604020202020204" pitchFamily="34" charset="0"/>
              <a:buNone/>
            </a:pPr>
            <a:r>
              <a:rPr lang="en-US" altLang="en-US" b="1">
                <a:latin typeface="Arial" panose="020B0604020202020204" pitchFamily="34" charset="0"/>
                <a:ea typeface="ＭＳ Ｐゴシック" panose="020B0600070205080204" pitchFamily="34" charset="-128"/>
              </a:rPr>
              <a:t>	</a:t>
            </a:r>
            <a:r>
              <a:rPr lang="en-US" altLang="en-US" sz="2400" b="1">
                <a:latin typeface="Arial" panose="020B0604020202020204" pitchFamily="34" charset="0"/>
                <a:ea typeface="ＭＳ Ｐゴシック" panose="020B0600070205080204" pitchFamily="34" charset="-128"/>
              </a:rPr>
              <a:t>A play component is an element designed to generate specific opportunities for play, socialization, and learning.</a:t>
            </a:r>
            <a:r>
              <a:rPr lang="en-US" altLang="en-US" sz="2400">
                <a:latin typeface="Arial" panose="020B0604020202020204" pitchFamily="34" charset="0"/>
                <a:ea typeface="ＭＳ Ｐゴシック" panose="020B0600070205080204" pitchFamily="34" charset="-128"/>
              </a:rPr>
              <a:t> </a:t>
            </a:r>
            <a:endParaRPr lang="en-US" altLang="en-US">
              <a:latin typeface="Arial" panose="020B0604020202020204" pitchFamily="34" charset="0"/>
              <a:ea typeface="ＭＳ Ｐゴシック" panose="020B0600070205080204" pitchFamily="34" charset="-128"/>
            </a:endParaRPr>
          </a:p>
          <a:p>
            <a:endParaRPr lang="en-US" altLang="en-US">
              <a:ea typeface="ＭＳ Ｐゴシック" panose="020B0600070205080204" pitchFamily="34" charset="-128"/>
            </a:endParaRPr>
          </a:p>
        </p:txBody>
      </p:sp>
      <p:pic>
        <p:nvPicPr>
          <p:cNvPr id="182277" name="Picture 16" descr="integratedplay25">
            <a:extLst>
              <a:ext uri="{FF2B5EF4-FFF2-40B4-BE49-F238E27FC236}">
                <a16:creationId xmlns:a16="http://schemas.microsoft.com/office/drawing/2014/main" id="{E470A8B2-85F3-69A8-A5AA-41E786874A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2663825"/>
            <a:ext cx="2405062" cy="358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78" name="Picture 22" descr="Handi-rings boy">
            <a:extLst>
              <a:ext uri="{FF2B5EF4-FFF2-40B4-BE49-F238E27FC236}">
                <a16:creationId xmlns:a16="http://schemas.microsoft.com/office/drawing/2014/main" id="{818E0008-F4B3-57FD-37DD-B3496E36FA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2678113"/>
            <a:ext cx="3581400" cy="357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82279" name="Picture 24" descr="Integratedplay3">
            <a:extLst>
              <a:ext uri="{FF2B5EF4-FFF2-40B4-BE49-F238E27FC236}">
                <a16:creationId xmlns:a16="http://schemas.microsoft.com/office/drawing/2014/main" id="{3AE5DE65-72FB-21CE-E7D5-A2B218AA96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0313" y="2692400"/>
            <a:ext cx="2833687" cy="35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3" descr="digging play component on accessible route">
            <a:extLst>
              <a:ext uri="{FF2B5EF4-FFF2-40B4-BE49-F238E27FC236}">
                <a16:creationId xmlns:a16="http://schemas.microsoft.com/office/drawing/2014/main" id="{4DD58E12-24AA-A972-F55E-C56D1F793A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9144000" cy="53863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3299" name="Title 1">
            <a:extLst>
              <a:ext uri="{FF2B5EF4-FFF2-40B4-BE49-F238E27FC236}">
                <a16:creationId xmlns:a16="http://schemas.microsoft.com/office/drawing/2014/main" id="{5D8DA9D5-4501-5E64-6DE9-95BFB5CEEEB4}"/>
              </a:ext>
            </a:extLst>
          </p:cNvPr>
          <p:cNvSpPr>
            <a:spLocks noGrp="1"/>
          </p:cNvSpPr>
          <p:nvPr>
            <p:ph type="title"/>
          </p:nvPr>
        </p:nvSpPr>
        <p:spPr>
          <a:xfrm>
            <a:off x="457200" y="0"/>
            <a:ext cx="8229600" cy="1143000"/>
          </a:xfrm>
        </p:spPr>
        <p:txBody>
          <a:bodyPr/>
          <a:lstStyle/>
          <a:p>
            <a:br>
              <a:rPr lang="en-US" altLang="en-US" b="1">
                <a:latin typeface="Arial Unicode MS" pitchFamily="34" charset="-128"/>
                <a:ea typeface="ＭＳ Ｐゴシック" panose="020B0600070205080204" pitchFamily="34" charset="-128"/>
              </a:rPr>
            </a:br>
            <a:r>
              <a:rPr lang="en-US" altLang="en-US" sz="3600" b="1">
                <a:solidFill>
                  <a:schemeClr val="bg1"/>
                </a:solidFill>
                <a:latin typeface="Arial" panose="020B0604020202020204" pitchFamily="34" charset="0"/>
                <a:ea typeface="ＭＳ Ｐゴシック" panose="020B0600070205080204" pitchFamily="34" charset="-128"/>
                <a:cs typeface="Arial" panose="020B0604020202020204" pitchFamily="34" charset="0"/>
              </a:rPr>
              <a:t>Ground-Level Requirements </a:t>
            </a:r>
            <a:br>
              <a:rPr lang="en-US" altLang="en-US" b="1">
                <a:latin typeface="Arial Unicode MS" pitchFamily="34" charset="-128"/>
                <a:ea typeface="ＭＳ Ｐゴシック" panose="020B0600070205080204" pitchFamily="34" charset="-128"/>
              </a:rPr>
            </a:br>
            <a:endParaRPr lang="en-US" altLang="en-US">
              <a:ea typeface="ＭＳ Ｐゴシック" panose="020B0600070205080204" pitchFamily="34" charset="-128"/>
            </a:endParaRPr>
          </a:p>
        </p:txBody>
      </p:sp>
      <p:sp>
        <p:nvSpPr>
          <p:cNvPr id="183300" name="Content Placeholder 2">
            <a:extLst>
              <a:ext uri="{FF2B5EF4-FFF2-40B4-BE49-F238E27FC236}">
                <a16:creationId xmlns:a16="http://schemas.microsoft.com/office/drawing/2014/main" id="{0D905C22-232A-4375-658B-D83FD38062D3}"/>
              </a:ext>
            </a:extLst>
          </p:cNvPr>
          <p:cNvSpPr>
            <a:spLocks noGrp="1"/>
          </p:cNvSpPr>
          <p:nvPr>
            <p:ph idx="1"/>
          </p:nvPr>
        </p:nvSpPr>
        <p:spPr>
          <a:xfrm>
            <a:off x="457200" y="4714875"/>
            <a:ext cx="8229600" cy="1411288"/>
          </a:xfrm>
          <a:solidFill>
            <a:schemeClr val="bg1"/>
          </a:solidFill>
        </p:spPr>
        <p:txBody>
          <a:bodyPr/>
          <a:lstStyle/>
          <a:p>
            <a:pPr>
              <a:lnSpc>
                <a:spcPct val="90000"/>
              </a:lnSpc>
              <a:buFontTx/>
              <a:buChar char="•"/>
            </a:pPr>
            <a:r>
              <a:rPr lang="en-US" altLang="en-US" sz="2200" b="1">
                <a:latin typeface="Arial" panose="020B0604020202020204" pitchFamily="34" charset="0"/>
                <a:ea typeface="ＭＳ Ｐゴシック" panose="020B0600070205080204" pitchFamily="34" charset="-128"/>
                <a:cs typeface="Arial" panose="020B0604020202020204" pitchFamily="34" charset="0"/>
              </a:rPr>
              <a:t>“One of Each Type”</a:t>
            </a:r>
          </a:p>
          <a:p>
            <a:pPr>
              <a:lnSpc>
                <a:spcPct val="90000"/>
              </a:lnSpc>
              <a:buFontTx/>
              <a:buChar char="•"/>
            </a:pPr>
            <a:r>
              <a:rPr lang="en-US" altLang="en-US" sz="2200" b="1">
                <a:latin typeface="Arial" panose="020B0604020202020204" pitchFamily="34" charset="0"/>
                <a:ea typeface="ＭＳ Ｐゴシック" panose="020B0600070205080204" pitchFamily="34" charset="-128"/>
                <a:cs typeface="Arial" panose="020B0604020202020204" pitchFamily="34" charset="0"/>
              </a:rPr>
              <a:t>More than one — integrated in the play area</a:t>
            </a:r>
          </a:p>
          <a:p>
            <a:pPr>
              <a:lnSpc>
                <a:spcPct val="90000"/>
              </a:lnSpc>
              <a:buFontTx/>
              <a:buChar char="•"/>
            </a:pPr>
            <a:r>
              <a:rPr lang="en-US" altLang="en-US" sz="2200" b="1">
                <a:latin typeface="Arial" panose="020B0604020202020204" pitchFamily="34" charset="0"/>
                <a:ea typeface="ＭＳ Ｐゴシック" panose="020B0600070205080204" pitchFamily="34" charset="-128"/>
                <a:cs typeface="Arial" panose="020B0604020202020204" pitchFamily="34" charset="0"/>
              </a:rPr>
              <a:t>Ground-Level requirements based on number of Elevated Play Components</a:t>
            </a:r>
          </a:p>
          <a:p>
            <a:endParaRPr lang="en-US" altLang="en-US">
              <a:ea typeface="ＭＳ Ｐゴシック" panose="020B0600070205080204" pitchFamily="34" charset="-128"/>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a:extLst>
              <a:ext uri="{FF2B5EF4-FFF2-40B4-BE49-F238E27FC236}">
                <a16:creationId xmlns:a16="http://schemas.microsoft.com/office/drawing/2014/main" id="{B0CB60A5-DBF8-C782-6688-58A4FB729DFF}"/>
              </a:ext>
            </a:extLst>
          </p:cNvPr>
          <p:cNvSpPr>
            <a:spLocks noGrp="1"/>
          </p:cNvSpPr>
          <p:nvPr>
            <p:ph type="title"/>
          </p:nvPr>
        </p:nvSpPr>
        <p:spPr>
          <a:xfrm>
            <a:off x="457200" y="0"/>
            <a:ext cx="8229600" cy="1143000"/>
          </a:xfrm>
        </p:spPr>
        <p:txBody>
          <a:bodyPr/>
          <a:lstStyle/>
          <a:p>
            <a:r>
              <a:rPr lang="en-US" altLang="en-US" sz="3600" b="1">
                <a:solidFill>
                  <a:schemeClr val="bg1"/>
                </a:solidFill>
                <a:latin typeface="Arial" panose="020B0604020202020204" pitchFamily="34" charset="0"/>
                <a:ea typeface="ＭＳ Ｐゴシック" panose="020B0600070205080204" pitchFamily="34" charset="-128"/>
                <a:cs typeface="Arial" panose="020B0604020202020204" pitchFamily="34" charset="0"/>
              </a:rPr>
              <a:t>Minimum Number of</a:t>
            </a:r>
            <a:br>
              <a:rPr lang="en-US" altLang="en-US" sz="3600" b="1">
                <a:solidFill>
                  <a:schemeClr val="bg1"/>
                </a:solidFill>
                <a:latin typeface="Arial" panose="020B0604020202020204" pitchFamily="34" charset="0"/>
                <a:ea typeface="ＭＳ Ｐゴシック" panose="020B0600070205080204" pitchFamily="34" charset="-128"/>
                <a:cs typeface="Arial" panose="020B0604020202020204" pitchFamily="34" charset="0"/>
              </a:rPr>
            </a:br>
            <a:r>
              <a:rPr lang="en-US" altLang="en-US" sz="3600" b="1">
                <a:solidFill>
                  <a:schemeClr val="bg1"/>
                </a:solidFill>
                <a:latin typeface="Arial" panose="020B0604020202020204" pitchFamily="34" charset="0"/>
                <a:ea typeface="ＭＳ Ｐゴシック" panose="020B0600070205080204" pitchFamily="34" charset="-128"/>
                <a:cs typeface="Arial" panose="020B0604020202020204" pitchFamily="34" charset="0"/>
              </a:rPr>
              <a:t>Elevated Components</a:t>
            </a:r>
            <a:endParaRPr lang="en-US" altLang="en-US" sz="3600">
              <a:latin typeface="Arial" panose="020B0604020202020204" pitchFamily="34" charset="0"/>
              <a:ea typeface="ＭＳ Ｐゴシック" panose="020B0600070205080204" pitchFamily="34" charset="-128"/>
              <a:cs typeface="Arial" panose="020B0604020202020204" pitchFamily="34" charset="0"/>
            </a:endParaRPr>
          </a:p>
        </p:txBody>
      </p:sp>
      <p:sp>
        <p:nvSpPr>
          <p:cNvPr id="184323" name="Content Placeholder 2">
            <a:extLst>
              <a:ext uri="{FF2B5EF4-FFF2-40B4-BE49-F238E27FC236}">
                <a16:creationId xmlns:a16="http://schemas.microsoft.com/office/drawing/2014/main" id="{572B55A4-BDE6-B3DB-77C2-520DB4AD34B2}"/>
              </a:ext>
            </a:extLst>
          </p:cNvPr>
          <p:cNvSpPr>
            <a:spLocks noGrp="1"/>
          </p:cNvSpPr>
          <p:nvPr>
            <p:ph idx="1"/>
          </p:nvPr>
        </p:nvSpPr>
        <p:spPr>
          <a:xfrm>
            <a:off x="457200" y="1357313"/>
            <a:ext cx="8229600" cy="4768850"/>
          </a:xfrm>
        </p:spPr>
        <p:txBody>
          <a:bodyPr/>
          <a:lstStyle/>
          <a:p>
            <a:pPr algn="ctr">
              <a:buFont typeface="Arial" panose="020B0604020202020204" pitchFamily="34" charset="0"/>
              <a:buNone/>
            </a:pPr>
            <a:r>
              <a:rPr lang="en-US" altLang="en-US" sz="2400" b="1">
                <a:latin typeface="Arial" panose="020B0604020202020204" pitchFamily="34" charset="0"/>
                <a:ea typeface="ＭＳ Ｐゴシック" panose="020B0600070205080204" pitchFamily="34" charset="-128"/>
                <a:cs typeface="Arial" panose="020B0604020202020204" pitchFamily="34" charset="0"/>
              </a:rPr>
              <a:t>50% of all elevated play components in a play area must be reached by an accessible route</a:t>
            </a:r>
          </a:p>
          <a:p>
            <a:endParaRPr lang="en-US" altLang="en-US">
              <a:ea typeface="ＭＳ Ｐゴシック" panose="020B0600070205080204" pitchFamily="34" charset="-128"/>
            </a:endParaRPr>
          </a:p>
        </p:txBody>
      </p:sp>
      <p:pic>
        <p:nvPicPr>
          <p:cNvPr id="184324" name="Picture 5" descr="trans+ramp">
            <a:extLst>
              <a:ext uri="{FF2B5EF4-FFF2-40B4-BE49-F238E27FC236}">
                <a16:creationId xmlns:a16="http://schemas.microsoft.com/office/drawing/2014/main" id="{573E3BB9-F6B8-6BB2-1AE0-6FF0380AF8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395538"/>
            <a:ext cx="3316288" cy="2238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4325" name="Picture 8" descr="types-structure">
            <a:extLst>
              <a:ext uri="{FF2B5EF4-FFF2-40B4-BE49-F238E27FC236}">
                <a16:creationId xmlns:a16="http://schemas.microsoft.com/office/drawing/2014/main" id="{12DA35C2-406C-08E4-6B10-3C501EE026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7750" y="2395538"/>
            <a:ext cx="3352800" cy="2301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4326" name="Rectangle 5">
            <a:extLst>
              <a:ext uri="{FF2B5EF4-FFF2-40B4-BE49-F238E27FC236}">
                <a16:creationId xmlns:a16="http://schemas.microsoft.com/office/drawing/2014/main" id="{A062A082-EB91-131D-3F8D-849AFF08F34F}"/>
              </a:ext>
            </a:extLst>
          </p:cNvPr>
          <p:cNvSpPr>
            <a:spLocks noChangeArrowheads="1"/>
          </p:cNvSpPr>
          <p:nvPr/>
        </p:nvSpPr>
        <p:spPr bwMode="auto">
          <a:xfrm>
            <a:off x="0" y="4929188"/>
            <a:ext cx="4572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000" b="1">
                <a:latin typeface="Arial" panose="020B0604020202020204" pitchFamily="34" charset="0"/>
                <a:cs typeface="Arial" panose="020B0604020202020204" pitchFamily="34" charset="0"/>
              </a:rPr>
              <a:t>20 or more elevated components:</a:t>
            </a:r>
          </a:p>
          <a:p>
            <a:pPr algn="ctr" eaLnBrk="1" hangingPunct="1">
              <a:spcBef>
                <a:spcPct val="0"/>
              </a:spcBef>
              <a:buFontTx/>
              <a:buNone/>
            </a:pPr>
            <a:r>
              <a:rPr lang="en-US" altLang="en-US" sz="2000" b="1" u="sng">
                <a:latin typeface="Arial" panose="020B0604020202020204" pitchFamily="34" charset="0"/>
                <a:cs typeface="Arial" panose="020B0604020202020204" pitchFamily="34" charset="0"/>
              </a:rPr>
              <a:t>25 % ramp</a:t>
            </a:r>
            <a:r>
              <a:rPr lang="en-US" altLang="en-US" sz="2000" b="1">
                <a:latin typeface="Arial" panose="020B0604020202020204" pitchFamily="34" charset="0"/>
                <a:cs typeface="Arial" panose="020B0604020202020204" pitchFamily="34" charset="0"/>
              </a:rPr>
              <a:t> + </a:t>
            </a:r>
            <a:r>
              <a:rPr lang="en-US" altLang="en-US" sz="2000" b="1" u="sng">
                <a:latin typeface="Arial" panose="020B0604020202020204" pitchFamily="34" charset="0"/>
                <a:cs typeface="Arial" panose="020B0604020202020204" pitchFamily="34" charset="0"/>
              </a:rPr>
              <a:t>25% ramp and/or transfer</a:t>
            </a:r>
            <a:r>
              <a:rPr lang="en-US" altLang="en-US" sz="2000" b="1">
                <a:latin typeface="Arial" panose="020B0604020202020204" pitchFamily="34" charset="0"/>
                <a:cs typeface="Arial" panose="020B0604020202020204" pitchFamily="34" charset="0"/>
              </a:rPr>
              <a:t> = 50%</a:t>
            </a:r>
          </a:p>
        </p:txBody>
      </p:sp>
      <p:sp>
        <p:nvSpPr>
          <p:cNvPr id="184327" name="Rectangle 6">
            <a:extLst>
              <a:ext uri="{FF2B5EF4-FFF2-40B4-BE49-F238E27FC236}">
                <a16:creationId xmlns:a16="http://schemas.microsoft.com/office/drawing/2014/main" id="{EB565091-E902-30B5-E2C8-FC1027F86BB6}"/>
              </a:ext>
            </a:extLst>
          </p:cNvPr>
          <p:cNvSpPr>
            <a:spLocks noChangeArrowheads="1"/>
          </p:cNvSpPr>
          <p:nvPr/>
        </p:nvSpPr>
        <p:spPr bwMode="auto">
          <a:xfrm>
            <a:off x="4572000" y="4945063"/>
            <a:ext cx="4572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000" b="1">
                <a:latin typeface="Arial" panose="020B0604020202020204" pitchFamily="34" charset="0"/>
                <a:cs typeface="Arial" panose="020B0604020202020204" pitchFamily="34" charset="0"/>
              </a:rPr>
              <a:t>Less than 20 elevated components:</a:t>
            </a:r>
          </a:p>
          <a:p>
            <a:pPr algn="ctr" eaLnBrk="1" hangingPunct="1">
              <a:spcBef>
                <a:spcPct val="0"/>
              </a:spcBef>
              <a:buFontTx/>
              <a:buNone/>
            </a:pPr>
            <a:r>
              <a:rPr lang="en-US" altLang="en-US" sz="2000" b="1" u="sng">
                <a:latin typeface="Arial" panose="020B0604020202020204" pitchFamily="34" charset="0"/>
                <a:cs typeface="Arial" panose="020B0604020202020204" pitchFamily="34" charset="0"/>
              </a:rPr>
              <a:t>ramp and/or transfer</a:t>
            </a:r>
            <a:r>
              <a:rPr lang="en-US" altLang="en-US" sz="2000" b="1">
                <a:latin typeface="Arial" panose="020B0604020202020204" pitchFamily="34" charset="0"/>
                <a:cs typeface="Arial" panose="020B0604020202020204" pitchFamily="34" charset="0"/>
              </a:rPr>
              <a:t> = 50%</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9" name="Text Box 57">
            <a:extLst>
              <a:ext uri="{FF2B5EF4-FFF2-40B4-BE49-F238E27FC236}">
                <a16:creationId xmlns:a16="http://schemas.microsoft.com/office/drawing/2014/main" id="{0719ED0E-6FA1-6FCE-09B8-E808C54C1DD9}"/>
              </a:ext>
            </a:extLst>
          </p:cNvPr>
          <p:cNvSpPr txBox="1">
            <a:spLocks noGrp="1" noChangeArrowheads="1"/>
          </p:cNvSpPr>
          <p:nvPr>
            <p:ph type="title" idx="4294967295"/>
          </p:nvPr>
        </p:nvSpPr>
        <p:spPr bwMode="auto">
          <a:xfrm>
            <a:off x="457200" y="228600"/>
            <a:ext cx="8475663" cy="10668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Tx/>
              <a:buNone/>
              <a:tabLst/>
              <a:defRPr/>
            </a:pPr>
            <a:r>
              <a:rPr kumimoji="0" lang="en-US" altLang="en-US" sz="3200" b="1" i="0" u="none" strike="noStrike" kern="120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34" charset="-128"/>
                <a:cs typeface="+mn-cs"/>
              </a:rPr>
              <a:t>Based on the number of elevated play components provided, and using the table</a:t>
            </a:r>
          </a:p>
        </p:txBody>
      </p:sp>
      <p:sp>
        <p:nvSpPr>
          <p:cNvPr id="185350" name="Text Box 58">
            <a:extLst>
              <a:ext uri="{FF2B5EF4-FFF2-40B4-BE49-F238E27FC236}">
                <a16:creationId xmlns:a16="http://schemas.microsoft.com/office/drawing/2014/main" id="{3A072567-B685-41CD-C09D-19DBFFD415B0}"/>
              </a:ext>
            </a:extLst>
          </p:cNvPr>
          <p:cNvSpPr txBox="1">
            <a:spLocks noChangeArrowheads="1"/>
          </p:cNvSpPr>
          <p:nvPr/>
        </p:nvSpPr>
        <p:spPr bwMode="auto">
          <a:xfrm>
            <a:off x="319088" y="2641600"/>
            <a:ext cx="34544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Clr>
                <a:srgbClr val="FF0000"/>
              </a:buClr>
              <a:buFontTx/>
              <a:buChar char="•"/>
            </a:pPr>
            <a:r>
              <a:rPr lang="en-US" altLang="en-US" sz="2400" dirty="0">
                <a:solidFill>
                  <a:schemeClr val="bg1"/>
                </a:solidFill>
                <a:latin typeface="Times" panose="02020603050405020304" pitchFamily="18" charset="0"/>
              </a:rPr>
              <a:t>  </a:t>
            </a:r>
            <a:r>
              <a:rPr lang="en-US" altLang="en-US" sz="2400" b="1" dirty="0">
                <a:latin typeface="Arial" panose="020B0604020202020204" pitchFamily="34" charset="0"/>
              </a:rPr>
              <a:t>Minimum quantity of</a:t>
            </a:r>
          </a:p>
          <a:p>
            <a:pPr>
              <a:spcBef>
                <a:spcPct val="0"/>
              </a:spcBef>
              <a:buFontTx/>
              <a:buNone/>
            </a:pPr>
            <a:r>
              <a:rPr lang="en-US" altLang="en-US" sz="2400" b="1" dirty="0">
                <a:latin typeface="Arial" panose="020B0604020202020204" pitchFamily="34" charset="0"/>
              </a:rPr>
              <a:t>    ground-level play</a:t>
            </a:r>
          </a:p>
          <a:p>
            <a:pPr>
              <a:spcBef>
                <a:spcPct val="0"/>
              </a:spcBef>
              <a:buFontTx/>
              <a:buNone/>
            </a:pPr>
            <a:r>
              <a:rPr lang="en-US" altLang="en-US" sz="2400" b="1" dirty="0">
                <a:latin typeface="Arial" panose="020B0604020202020204" pitchFamily="34" charset="0"/>
              </a:rPr>
              <a:t>    components</a:t>
            </a:r>
          </a:p>
          <a:p>
            <a:pPr>
              <a:spcBef>
                <a:spcPct val="0"/>
              </a:spcBef>
              <a:buFontTx/>
              <a:buNone/>
            </a:pPr>
            <a:endParaRPr lang="en-US" altLang="en-US" sz="2400" b="1" dirty="0">
              <a:latin typeface="Arial" panose="020B0604020202020204" pitchFamily="34" charset="0"/>
            </a:endParaRPr>
          </a:p>
          <a:p>
            <a:pPr>
              <a:spcBef>
                <a:spcPct val="0"/>
              </a:spcBef>
              <a:buClr>
                <a:srgbClr val="FF0000"/>
              </a:buClr>
              <a:buFontTx/>
              <a:buChar char="•"/>
            </a:pPr>
            <a:r>
              <a:rPr lang="en-US" altLang="en-US" sz="2400" b="1" dirty="0">
                <a:latin typeface="Arial" panose="020B0604020202020204" pitchFamily="34" charset="0"/>
              </a:rPr>
              <a:t>  Minimum number of</a:t>
            </a:r>
          </a:p>
          <a:p>
            <a:pPr>
              <a:spcBef>
                <a:spcPct val="0"/>
              </a:spcBef>
              <a:buFontTx/>
              <a:buNone/>
            </a:pPr>
            <a:r>
              <a:rPr lang="en-US" altLang="en-US" sz="2400" b="1" dirty="0">
                <a:latin typeface="Arial" panose="020B0604020202020204" pitchFamily="34" charset="0"/>
              </a:rPr>
              <a:t>     different types</a:t>
            </a:r>
          </a:p>
          <a:p>
            <a:pPr>
              <a:spcBef>
                <a:spcPct val="50000"/>
              </a:spcBef>
              <a:buFontTx/>
              <a:buNone/>
            </a:pPr>
            <a:endParaRPr lang="en-US" altLang="en-US" sz="2400" b="1" dirty="0">
              <a:solidFill>
                <a:schemeClr val="bg1"/>
              </a:solidFill>
              <a:latin typeface="Arial" panose="020B0604020202020204" pitchFamily="34" charset="0"/>
            </a:endParaRPr>
          </a:p>
        </p:txBody>
      </p:sp>
      <p:sp>
        <p:nvSpPr>
          <p:cNvPr id="185351" name="Text Box 59" descr="Number and Types of Ground Level Play Components Required to be on Accessible Route&#10;">
            <a:extLst>
              <a:ext uri="{FF2B5EF4-FFF2-40B4-BE49-F238E27FC236}">
                <a16:creationId xmlns:a16="http://schemas.microsoft.com/office/drawing/2014/main" id="{684C59F7-9270-732B-FB2D-5B2EB416DE01}"/>
              </a:ext>
            </a:extLst>
          </p:cNvPr>
          <p:cNvSpPr txBox="1">
            <a:spLocks noChangeArrowheads="1"/>
          </p:cNvSpPr>
          <p:nvPr/>
        </p:nvSpPr>
        <p:spPr bwMode="auto">
          <a:xfrm>
            <a:off x="3543300" y="1198563"/>
            <a:ext cx="5499100"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400" b="1" dirty="0">
                <a:latin typeface="Times" panose="02020603050405020304" pitchFamily="18" charset="0"/>
              </a:rPr>
              <a:t>Number and Types of Ground Level Play Components Required to be on Accessible Route</a:t>
            </a:r>
          </a:p>
          <a:p>
            <a:pPr>
              <a:spcBef>
                <a:spcPct val="50000"/>
              </a:spcBef>
              <a:buFontTx/>
              <a:buNone/>
            </a:pPr>
            <a:endParaRPr lang="en-US" altLang="en-US" sz="1400" dirty="0">
              <a:solidFill>
                <a:schemeClr val="bg1"/>
              </a:solidFill>
              <a:latin typeface="Times" panose="02020603050405020304" pitchFamily="18" charset="0"/>
            </a:endParaRPr>
          </a:p>
        </p:txBody>
      </p:sp>
      <p:grpSp>
        <p:nvGrpSpPr>
          <p:cNvPr id="185348" name="Group 7" descr="Number and Types of Ground Level Play Components Required to be on Accessible Route&#10;">
            <a:extLst>
              <a:ext uri="{FF2B5EF4-FFF2-40B4-BE49-F238E27FC236}">
                <a16:creationId xmlns:a16="http://schemas.microsoft.com/office/drawing/2014/main" id="{BD4995FA-CAF1-B135-723D-A98ED323884A}"/>
              </a:ext>
            </a:extLst>
          </p:cNvPr>
          <p:cNvGrpSpPr>
            <a:grpSpLocks/>
          </p:cNvGrpSpPr>
          <p:nvPr/>
        </p:nvGrpSpPr>
        <p:grpSpPr bwMode="auto">
          <a:xfrm>
            <a:off x="3714750" y="1828800"/>
            <a:ext cx="5218113" cy="4267200"/>
            <a:chOff x="2592" y="1920"/>
            <a:chExt cx="2688" cy="2089"/>
          </a:xfrm>
        </p:grpSpPr>
        <p:sp>
          <p:nvSpPr>
            <p:cNvPr id="185352" name="Rectangle 8">
              <a:extLst>
                <a:ext uri="{FF2B5EF4-FFF2-40B4-BE49-F238E27FC236}">
                  <a16:creationId xmlns:a16="http://schemas.microsoft.com/office/drawing/2014/main" id="{3C152AFA-FA21-4DE6-7FB3-ABE991663E00}"/>
                </a:ext>
              </a:extLst>
            </p:cNvPr>
            <p:cNvSpPr>
              <a:spLocks noChangeArrowheads="1"/>
            </p:cNvSpPr>
            <p:nvPr/>
          </p:nvSpPr>
          <p:spPr bwMode="auto">
            <a:xfrm>
              <a:off x="4384" y="3694"/>
              <a:ext cx="896" cy="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buFontTx/>
                <a:buNone/>
              </a:pPr>
              <a:r>
                <a:rPr lang="en-US" altLang="en-US" sz="900">
                  <a:latin typeface="Arial" panose="020B0604020202020204" pitchFamily="34" charset="0"/>
                </a:rPr>
                <a:t>5</a:t>
              </a:r>
            </a:p>
          </p:txBody>
        </p:sp>
        <p:sp>
          <p:nvSpPr>
            <p:cNvPr id="185353" name="Rectangle 9">
              <a:extLst>
                <a:ext uri="{FF2B5EF4-FFF2-40B4-BE49-F238E27FC236}">
                  <a16:creationId xmlns:a16="http://schemas.microsoft.com/office/drawing/2014/main" id="{82792AB8-7C4D-CB1E-E68A-C0F8F4E9BAF5}"/>
                </a:ext>
              </a:extLst>
            </p:cNvPr>
            <p:cNvSpPr>
              <a:spLocks noChangeArrowheads="1"/>
            </p:cNvSpPr>
            <p:nvPr/>
          </p:nvSpPr>
          <p:spPr bwMode="auto">
            <a:xfrm>
              <a:off x="3488" y="3694"/>
              <a:ext cx="896" cy="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buFontTx/>
                <a:buNone/>
              </a:pPr>
              <a:r>
                <a:rPr lang="en-US" altLang="en-US" sz="900">
                  <a:latin typeface="Arial" panose="020B0604020202020204" pitchFamily="34" charset="0"/>
                </a:rPr>
                <a:t>8 plus 1 for each additional 3 over 25, or fraction thereof</a:t>
              </a:r>
            </a:p>
          </p:txBody>
        </p:sp>
        <p:sp>
          <p:nvSpPr>
            <p:cNvPr id="185354" name="Rectangle 10">
              <a:extLst>
                <a:ext uri="{FF2B5EF4-FFF2-40B4-BE49-F238E27FC236}">
                  <a16:creationId xmlns:a16="http://schemas.microsoft.com/office/drawing/2014/main" id="{02170D20-046C-84E4-C472-6A2A741F0E55}"/>
                </a:ext>
              </a:extLst>
            </p:cNvPr>
            <p:cNvSpPr>
              <a:spLocks noChangeArrowheads="1"/>
            </p:cNvSpPr>
            <p:nvPr/>
          </p:nvSpPr>
          <p:spPr bwMode="auto">
            <a:xfrm>
              <a:off x="2592" y="3694"/>
              <a:ext cx="896" cy="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buFontTx/>
                <a:buNone/>
              </a:pPr>
              <a:r>
                <a:rPr lang="en-US" altLang="en-US" sz="900">
                  <a:latin typeface="Arial" panose="020B0604020202020204" pitchFamily="34" charset="0"/>
                </a:rPr>
                <a:t>More than 25</a:t>
              </a:r>
            </a:p>
          </p:txBody>
        </p:sp>
        <p:sp>
          <p:nvSpPr>
            <p:cNvPr id="185355" name="Rectangle 11">
              <a:extLst>
                <a:ext uri="{FF2B5EF4-FFF2-40B4-BE49-F238E27FC236}">
                  <a16:creationId xmlns:a16="http://schemas.microsoft.com/office/drawing/2014/main" id="{E3D4C451-9E91-47ED-C61F-4C03D55275DA}"/>
                </a:ext>
              </a:extLst>
            </p:cNvPr>
            <p:cNvSpPr>
              <a:spLocks noChangeArrowheads="1"/>
            </p:cNvSpPr>
            <p:nvPr/>
          </p:nvSpPr>
          <p:spPr bwMode="auto">
            <a:xfrm>
              <a:off x="4384" y="3551"/>
              <a:ext cx="896"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buFontTx/>
                <a:buNone/>
              </a:pPr>
              <a:r>
                <a:rPr lang="en-US" altLang="en-US" sz="900">
                  <a:latin typeface="Arial" panose="020B0604020202020204" pitchFamily="34" charset="0"/>
                </a:rPr>
                <a:t>4</a:t>
              </a:r>
            </a:p>
          </p:txBody>
        </p:sp>
        <p:sp>
          <p:nvSpPr>
            <p:cNvPr id="185356" name="Rectangle 12">
              <a:extLst>
                <a:ext uri="{FF2B5EF4-FFF2-40B4-BE49-F238E27FC236}">
                  <a16:creationId xmlns:a16="http://schemas.microsoft.com/office/drawing/2014/main" id="{5DA8AEF8-2784-AE9E-8371-7E49D51923AC}"/>
                </a:ext>
              </a:extLst>
            </p:cNvPr>
            <p:cNvSpPr>
              <a:spLocks noChangeArrowheads="1"/>
            </p:cNvSpPr>
            <p:nvPr/>
          </p:nvSpPr>
          <p:spPr bwMode="auto">
            <a:xfrm>
              <a:off x="3488" y="3551"/>
              <a:ext cx="896"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buFontTx/>
                <a:buNone/>
              </a:pPr>
              <a:r>
                <a:rPr lang="en-US" altLang="en-US" sz="900">
                  <a:latin typeface="Arial" panose="020B0604020202020204" pitchFamily="34" charset="0"/>
                </a:rPr>
                <a:t>8</a:t>
              </a:r>
            </a:p>
          </p:txBody>
        </p:sp>
        <p:sp>
          <p:nvSpPr>
            <p:cNvPr id="185357" name="Rectangle 13">
              <a:extLst>
                <a:ext uri="{FF2B5EF4-FFF2-40B4-BE49-F238E27FC236}">
                  <a16:creationId xmlns:a16="http://schemas.microsoft.com/office/drawing/2014/main" id="{F700B634-D313-BC3F-1046-3792477E5B15}"/>
                </a:ext>
              </a:extLst>
            </p:cNvPr>
            <p:cNvSpPr>
              <a:spLocks noChangeArrowheads="1"/>
            </p:cNvSpPr>
            <p:nvPr/>
          </p:nvSpPr>
          <p:spPr bwMode="auto">
            <a:xfrm>
              <a:off x="2592" y="3551"/>
              <a:ext cx="896"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buFontTx/>
                <a:buNone/>
              </a:pPr>
              <a:r>
                <a:rPr lang="en-US" altLang="en-US" sz="900">
                  <a:latin typeface="Arial" panose="020B0604020202020204" pitchFamily="34" charset="0"/>
                </a:rPr>
                <a:t>23 to 25</a:t>
              </a:r>
            </a:p>
          </p:txBody>
        </p:sp>
        <p:sp>
          <p:nvSpPr>
            <p:cNvPr id="185358" name="Rectangle 14">
              <a:extLst>
                <a:ext uri="{FF2B5EF4-FFF2-40B4-BE49-F238E27FC236}">
                  <a16:creationId xmlns:a16="http://schemas.microsoft.com/office/drawing/2014/main" id="{544E06B6-1268-84D9-B918-2E9B7607FDC0}"/>
                </a:ext>
              </a:extLst>
            </p:cNvPr>
            <p:cNvSpPr>
              <a:spLocks noChangeArrowheads="1"/>
            </p:cNvSpPr>
            <p:nvPr/>
          </p:nvSpPr>
          <p:spPr bwMode="auto">
            <a:xfrm>
              <a:off x="4384" y="3408"/>
              <a:ext cx="896"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buFontTx/>
                <a:buNone/>
              </a:pPr>
              <a:r>
                <a:rPr lang="en-US" altLang="en-US" sz="900">
                  <a:latin typeface="Arial" panose="020B0604020202020204" pitchFamily="34" charset="0"/>
                </a:rPr>
                <a:t>4</a:t>
              </a:r>
            </a:p>
          </p:txBody>
        </p:sp>
        <p:sp>
          <p:nvSpPr>
            <p:cNvPr id="185359" name="Rectangle 15">
              <a:extLst>
                <a:ext uri="{FF2B5EF4-FFF2-40B4-BE49-F238E27FC236}">
                  <a16:creationId xmlns:a16="http://schemas.microsoft.com/office/drawing/2014/main" id="{7CB81A83-883E-BFA8-565E-6332F3AA38F2}"/>
                </a:ext>
              </a:extLst>
            </p:cNvPr>
            <p:cNvSpPr>
              <a:spLocks noChangeArrowheads="1"/>
            </p:cNvSpPr>
            <p:nvPr/>
          </p:nvSpPr>
          <p:spPr bwMode="auto">
            <a:xfrm>
              <a:off x="3488" y="3408"/>
              <a:ext cx="896"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buFontTx/>
                <a:buNone/>
              </a:pPr>
              <a:r>
                <a:rPr lang="en-US" altLang="en-US" sz="900">
                  <a:latin typeface="Arial" panose="020B0604020202020204" pitchFamily="34" charset="0"/>
                </a:rPr>
                <a:t>7</a:t>
              </a:r>
            </a:p>
          </p:txBody>
        </p:sp>
        <p:sp>
          <p:nvSpPr>
            <p:cNvPr id="185360" name="Rectangle 16">
              <a:extLst>
                <a:ext uri="{FF2B5EF4-FFF2-40B4-BE49-F238E27FC236}">
                  <a16:creationId xmlns:a16="http://schemas.microsoft.com/office/drawing/2014/main" id="{DE612625-375E-C398-700D-96BDBEFD2F87}"/>
                </a:ext>
              </a:extLst>
            </p:cNvPr>
            <p:cNvSpPr>
              <a:spLocks noChangeArrowheads="1"/>
            </p:cNvSpPr>
            <p:nvPr/>
          </p:nvSpPr>
          <p:spPr bwMode="auto">
            <a:xfrm>
              <a:off x="2592" y="3408"/>
              <a:ext cx="896"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buFontTx/>
                <a:buNone/>
              </a:pPr>
              <a:r>
                <a:rPr lang="en-US" altLang="en-US" sz="900">
                  <a:latin typeface="Arial" panose="020B0604020202020204" pitchFamily="34" charset="0"/>
                </a:rPr>
                <a:t>20 to 22</a:t>
              </a:r>
            </a:p>
          </p:txBody>
        </p:sp>
        <p:sp>
          <p:nvSpPr>
            <p:cNvPr id="185361" name="Rectangle 17">
              <a:extLst>
                <a:ext uri="{FF2B5EF4-FFF2-40B4-BE49-F238E27FC236}">
                  <a16:creationId xmlns:a16="http://schemas.microsoft.com/office/drawing/2014/main" id="{E389C7EA-6D32-92E9-7095-35FF9DB7047E}"/>
                </a:ext>
              </a:extLst>
            </p:cNvPr>
            <p:cNvSpPr>
              <a:spLocks noChangeArrowheads="1"/>
            </p:cNvSpPr>
            <p:nvPr/>
          </p:nvSpPr>
          <p:spPr bwMode="auto">
            <a:xfrm>
              <a:off x="4384" y="3265"/>
              <a:ext cx="896"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buFontTx/>
                <a:buNone/>
              </a:pPr>
              <a:r>
                <a:rPr lang="en-US" altLang="en-US" sz="900">
                  <a:latin typeface="Arial" panose="020B0604020202020204" pitchFamily="34" charset="0"/>
                </a:rPr>
                <a:t>3</a:t>
              </a:r>
            </a:p>
          </p:txBody>
        </p:sp>
        <p:sp>
          <p:nvSpPr>
            <p:cNvPr id="185362" name="Rectangle 18">
              <a:extLst>
                <a:ext uri="{FF2B5EF4-FFF2-40B4-BE49-F238E27FC236}">
                  <a16:creationId xmlns:a16="http://schemas.microsoft.com/office/drawing/2014/main" id="{FA46C856-AB7B-1F87-D004-0001EAEA8B14}"/>
                </a:ext>
              </a:extLst>
            </p:cNvPr>
            <p:cNvSpPr>
              <a:spLocks noChangeArrowheads="1"/>
            </p:cNvSpPr>
            <p:nvPr/>
          </p:nvSpPr>
          <p:spPr bwMode="auto">
            <a:xfrm>
              <a:off x="3488" y="3265"/>
              <a:ext cx="896"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buFontTx/>
                <a:buNone/>
              </a:pPr>
              <a:r>
                <a:rPr lang="en-US" altLang="en-US" sz="900">
                  <a:latin typeface="Arial" panose="020B0604020202020204" pitchFamily="34" charset="0"/>
                </a:rPr>
                <a:t>6</a:t>
              </a:r>
            </a:p>
          </p:txBody>
        </p:sp>
        <p:sp>
          <p:nvSpPr>
            <p:cNvPr id="185363" name="Rectangle 19">
              <a:extLst>
                <a:ext uri="{FF2B5EF4-FFF2-40B4-BE49-F238E27FC236}">
                  <a16:creationId xmlns:a16="http://schemas.microsoft.com/office/drawing/2014/main" id="{108D46CB-9383-CE6E-F4E3-1DA40E8A4681}"/>
                </a:ext>
              </a:extLst>
            </p:cNvPr>
            <p:cNvSpPr>
              <a:spLocks noChangeArrowheads="1"/>
            </p:cNvSpPr>
            <p:nvPr/>
          </p:nvSpPr>
          <p:spPr bwMode="auto">
            <a:xfrm>
              <a:off x="2592" y="3265"/>
              <a:ext cx="896"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buFontTx/>
                <a:buNone/>
              </a:pPr>
              <a:r>
                <a:rPr lang="en-US" altLang="en-US" sz="900">
                  <a:latin typeface="Arial" panose="020B0604020202020204" pitchFamily="34" charset="0"/>
                </a:rPr>
                <a:t>17 to 19</a:t>
              </a:r>
            </a:p>
          </p:txBody>
        </p:sp>
        <p:sp>
          <p:nvSpPr>
            <p:cNvPr id="185364" name="Rectangle 20">
              <a:extLst>
                <a:ext uri="{FF2B5EF4-FFF2-40B4-BE49-F238E27FC236}">
                  <a16:creationId xmlns:a16="http://schemas.microsoft.com/office/drawing/2014/main" id="{CE4B0FB8-29CE-2251-E6E2-EC1B35E9348C}"/>
                </a:ext>
              </a:extLst>
            </p:cNvPr>
            <p:cNvSpPr>
              <a:spLocks noChangeArrowheads="1"/>
            </p:cNvSpPr>
            <p:nvPr/>
          </p:nvSpPr>
          <p:spPr bwMode="auto">
            <a:xfrm>
              <a:off x="4384" y="3122"/>
              <a:ext cx="896"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buFontTx/>
                <a:buNone/>
              </a:pPr>
              <a:r>
                <a:rPr lang="en-US" altLang="en-US" sz="900">
                  <a:latin typeface="Arial" panose="020B0604020202020204" pitchFamily="34" charset="0"/>
                </a:rPr>
                <a:t>3</a:t>
              </a:r>
            </a:p>
          </p:txBody>
        </p:sp>
        <p:sp>
          <p:nvSpPr>
            <p:cNvPr id="185365" name="Rectangle 21">
              <a:extLst>
                <a:ext uri="{FF2B5EF4-FFF2-40B4-BE49-F238E27FC236}">
                  <a16:creationId xmlns:a16="http://schemas.microsoft.com/office/drawing/2014/main" id="{05865FC2-B8E4-9A12-247B-F06302669A87}"/>
                </a:ext>
              </a:extLst>
            </p:cNvPr>
            <p:cNvSpPr>
              <a:spLocks noChangeArrowheads="1"/>
            </p:cNvSpPr>
            <p:nvPr/>
          </p:nvSpPr>
          <p:spPr bwMode="auto">
            <a:xfrm>
              <a:off x="3488" y="3122"/>
              <a:ext cx="896"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buFontTx/>
                <a:buNone/>
              </a:pPr>
              <a:r>
                <a:rPr lang="en-US" altLang="en-US" sz="900">
                  <a:latin typeface="Arial" panose="020B0604020202020204" pitchFamily="34" charset="0"/>
                </a:rPr>
                <a:t>5</a:t>
              </a:r>
            </a:p>
          </p:txBody>
        </p:sp>
        <p:sp>
          <p:nvSpPr>
            <p:cNvPr id="185366" name="Rectangle 22">
              <a:extLst>
                <a:ext uri="{FF2B5EF4-FFF2-40B4-BE49-F238E27FC236}">
                  <a16:creationId xmlns:a16="http://schemas.microsoft.com/office/drawing/2014/main" id="{29A6C3E8-3D8B-9D0E-A90D-9EB93C123A78}"/>
                </a:ext>
              </a:extLst>
            </p:cNvPr>
            <p:cNvSpPr>
              <a:spLocks noChangeArrowheads="1"/>
            </p:cNvSpPr>
            <p:nvPr/>
          </p:nvSpPr>
          <p:spPr bwMode="auto">
            <a:xfrm>
              <a:off x="2592" y="3122"/>
              <a:ext cx="896"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buFontTx/>
                <a:buNone/>
              </a:pPr>
              <a:r>
                <a:rPr lang="en-US" altLang="en-US" sz="900">
                  <a:latin typeface="Arial" panose="020B0604020202020204" pitchFamily="34" charset="0"/>
                </a:rPr>
                <a:t>14 to 16</a:t>
              </a:r>
            </a:p>
          </p:txBody>
        </p:sp>
        <p:sp>
          <p:nvSpPr>
            <p:cNvPr id="185367" name="Rectangle 23">
              <a:extLst>
                <a:ext uri="{FF2B5EF4-FFF2-40B4-BE49-F238E27FC236}">
                  <a16:creationId xmlns:a16="http://schemas.microsoft.com/office/drawing/2014/main" id="{8DA37EB2-4A0B-F78A-39EA-BDF44E66A671}"/>
                </a:ext>
              </a:extLst>
            </p:cNvPr>
            <p:cNvSpPr>
              <a:spLocks noChangeArrowheads="1"/>
            </p:cNvSpPr>
            <p:nvPr/>
          </p:nvSpPr>
          <p:spPr bwMode="auto">
            <a:xfrm>
              <a:off x="4384" y="2979"/>
              <a:ext cx="896"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buFontTx/>
                <a:buNone/>
              </a:pPr>
              <a:r>
                <a:rPr lang="en-US" altLang="en-US" sz="900">
                  <a:latin typeface="Arial" panose="020B0604020202020204" pitchFamily="34" charset="0"/>
                </a:rPr>
                <a:t>3</a:t>
              </a:r>
            </a:p>
          </p:txBody>
        </p:sp>
        <p:sp>
          <p:nvSpPr>
            <p:cNvPr id="185368" name="Rectangle 24">
              <a:extLst>
                <a:ext uri="{FF2B5EF4-FFF2-40B4-BE49-F238E27FC236}">
                  <a16:creationId xmlns:a16="http://schemas.microsoft.com/office/drawing/2014/main" id="{C29AF69D-9E08-E914-F3A9-66F29C2783A6}"/>
                </a:ext>
              </a:extLst>
            </p:cNvPr>
            <p:cNvSpPr>
              <a:spLocks noChangeArrowheads="1"/>
            </p:cNvSpPr>
            <p:nvPr/>
          </p:nvSpPr>
          <p:spPr bwMode="auto">
            <a:xfrm>
              <a:off x="3488" y="2979"/>
              <a:ext cx="896"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buFontTx/>
                <a:buNone/>
              </a:pPr>
              <a:r>
                <a:rPr lang="en-US" altLang="en-US" sz="900">
                  <a:latin typeface="Arial" panose="020B0604020202020204" pitchFamily="34" charset="0"/>
                </a:rPr>
                <a:t>4</a:t>
              </a:r>
            </a:p>
          </p:txBody>
        </p:sp>
        <p:sp>
          <p:nvSpPr>
            <p:cNvPr id="185369" name="Rectangle 25">
              <a:extLst>
                <a:ext uri="{FF2B5EF4-FFF2-40B4-BE49-F238E27FC236}">
                  <a16:creationId xmlns:a16="http://schemas.microsoft.com/office/drawing/2014/main" id="{1E748FE9-71D1-61DD-B6C3-1FD1ABDA90C6}"/>
                </a:ext>
              </a:extLst>
            </p:cNvPr>
            <p:cNvSpPr>
              <a:spLocks noChangeArrowheads="1"/>
            </p:cNvSpPr>
            <p:nvPr/>
          </p:nvSpPr>
          <p:spPr bwMode="auto">
            <a:xfrm>
              <a:off x="2592" y="2979"/>
              <a:ext cx="896"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buFontTx/>
                <a:buNone/>
              </a:pPr>
              <a:r>
                <a:rPr lang="en-US" altLang="en-US" sz="900">
                  <a:latin typeface="Arial" panose="020B0604020202020204" pitchFamily="34" charset="0"/>
                </a:rPr>
                <a:t>11 to 13</a:t>
              </a:r>
            </a:p>
          </p:txBody>
        </p:sp>
        <p:sp>
          <p:nvSpPr>
            <p:cNvPr id="185370" name="Rectangle 26">
              <a:extLst>
                <a:ext uri="{FF2B5EF4-FFF2-40B4-BE49-F238E27FC236}">
                  <a16:creationId xmlns:a16="http://schemas.microsoft.com/office/drawing/2014/main" id="{CA784745-2A1C-8EE9-DE15-CB834FF32F0D}"/>
                </a:ext>
              </a:extLst>
            </p:cNvPr>
            <p:cNvSpPr>
              <a:spLocks noChangeArrowheads="1"/>
            </p:cNvSpPr>
            <p:nvPr/>
          </p:nvSpPr>
          <p:spPr bwMode="auto">
            <a:xfrm>
              <a:off x="4384" y="2836"/>
              <a:ext cx="896"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buFontTx/>
                <a:buNone/>
              </a:pPr>
              <a:r>
                <a:rPr lang="en-US" altLang="en-US" sz="900">
                  <a:latin typeface="Arial" panose="020B0604020202020204" pitchFamily="34" charset="0"/>
                </a:rPr>
                <a:t>3</a:t>
              </a:r>
            </a:p>
          </p:txBody>
        </p:sp>
        <p:sp>
          <p:nvSpPr>
            <p:cNvPr id="185371" name="Rectangle 27">
              <a:extLst>
                <a:ext uri="{FF2B5EF4-FFF2-40B4-BE49-F238E27FC236}">
                  <a16:creationId xmlns:a16="http://schemas.microsoft.com/office/drawing/2014/main" id="{23E83E5E-132A-2D3B-E08A-E6175947387E}"/>
                </a:ext>
              </a:extLst>
            </p:cNvPr>
            <p:cNvSpPr>
              <a:spLocks noChangeArrowheads="1"/>
            </p:cNvSpPr>
            <p:nvPr/>
          </p:nvSpPr>
          <p:spPr bwMode="auto">
            <a:xfrm>
              <a:off x="3488" y="2836"/>
              <a:ext cx="896"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buFontTx/>
                <a:buNone/>
              </a:pPr>
              <a:r>
                <a:rPr lang="en-US" altLang="en-US" sz="900">
                  <a:latin typeface="Arial" panose="020B0604020202020204" pitchFamily="34" charset="0"/>
                </a:rPr>
                <a:t>3</a:t>
              </a:r>
            </a:p>
          </p:txBody>
        </p:sp>
        <p:sp>
          <p:nvSpPr>
            <p:cNvPr id="185372" name="Rectangle 28">
              <a:extLst>
                <a:ext uri="{FF2B5EF4-FFF2-40B4-BE49-F238E27FC236}">
                  <a16:creationId xmlns:a16="http://schemas.microsoft.com/office/drawing/2014/main" id="{551F7FEC-7C67-6EBE-92BF-D21245FFFD8C}"/>
                </a:ext>
              </a:extLst>
            </p:cNvPr>
            <p:cNvSpPr>
              <a:spLocks noChangeArrowheads="1"/>
            </p:cNvSpPr>
            <p:nvPr/>
          </p:nvSpPr>
          <p:spPr bwMode="auto">
            <a:xfrm>
              <a:off x="2592" y="2836"/>
              <a:ext cx="896"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buFontTx/>
                <a:buNone/>
              </a:pPr>
              <a:r>
                <a:rPr lang="en-US" altLang="en-US" sz="900">
                  <a:latin typeface="Arial" panose="020B0604020202020204" pitchFamily="34" charset="0"/>
                </a:rPr>
                <a:t>8 to 10</a:t>
              </a:r>
            </a:p>
          </p:txBody>
        </p:sp>
        <p:sp>
          <p:nvSpPr>
            <p:cNvPr id="185373" name="Rectangle 29">
              <a:extLst>
                <a:ext uri="{FF2B5EF4-FFF2-40B4-BE49-F238E27FC236}">
                  <a16:creationId xmlns:a16="http://schemas.microsoft.com/office/drawing/2014/main" id="{8902AEEF-6ECE-76AE-5C0C-CCBCA201546F}"/>
                </a:ext>
              </a:extLst>
            </p:cNvPr>
            <p:cNvSpPr>
              <a:spLocks noChangeArrowheads="1"/>
            </p:cNvSpPr>
            <p:nvPr/>
          </p:nvSpPr>
          <p:spPr bwMode="auto">
            <a:xfrm>
              <a:off x="4384" y="2693"/>
              <a:ext cx="896"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buFontTx/>
                <a:buNone/>
              </a:pPr>
              <a:r>
                <a:rPr lang="en-US" altLang="en-US" sz="900">
                  <a:latin typeface="Arial" panose="020B0604020202020204" pitchFamily="34" charset="0"/>
                </a:rPr>
                <a:t>2</a:t>
              </a:r>
            </a:p>
          </p:txBody>
        </p:sp>
        <p:sp>
          <p:nvSpPr>
            <p:cNvPr id="185374" name="Rectangle 30">
              <a:extLst>
                <a:ext uri="{FF2B5EF4-FFF2-40B4-BE49-F238E27FC236}">
                  <a16:creationId xmlns:a16="http://schemas.microsoft.com/office/drawing/2014/main" id="{6B154FA0-212C-9476-D75A-55EEFAC0EE60}"/>
                </a:ext>
              </a:extLst>
            </p:cNvPr>
            <p:cNvSpPr>
              <a:spLocks noChangeArrowheads="1"/>
            </p:cNvSpPr>
            <p:nvPr/>
          </p:nvSpPr>
          <p:spPr bwMode="auto">
            <a:xfrm>
              <a:off x="3488" y="2693"/>
              <a:ext cx="896"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buFontTx/>
                <a:buNone/>
              </a:pPr>
              <a:r>
                <a:rPr lang="en-US" altLang="en-US" sz="900">
                  <a:latin typeface="Arial" panose="020B0604020202020204" pitchFamily="34" charset="0"/>
                </a:rPr>
                <a:t>2</a:t>
              </a:r>
            </a:p>
          </p:txBody>
        </p:sp>
        <p:sp>
          <p:nvSpPr>
            <p:cNvPr id="185375" name="Rectangle 31">
              <a:extLst>
                <a:ext uri="{FF2B5EF4-FFF2-40B4-BE49-F238E27FC236}">
                  <a16:creationId xmlns:a16="http://schemas.microsoft.com/office/drawing/2014/main" id="{6217E379-CC6A-889D-E145-7596FF56B4A0}"/>
                </a:ext>
              </a:extLst>
            </p:cNvPr>
            <p:cNvSpPr>
              <a:spLocks noChangeArrowheads="1"/>
            </p:cNvSpPr>
            <p:nvPr/>
          </p:nvSpPr>
          <p:spPr bwMode="auto">
            <a:xfrm>
              <a:off x="2592" y="2693"/>
              <a:ext cx="896"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buFontTx/>
                <a:buNone/>
              </a:pPr>
              <a:r>
                <a:rPr lang="en-US" altLang="en-US" sz="900">
                  <a:latin typeface="Arial" panose="020B0604020202020204" pitchFamily="34" charset="0"/>
                </a:rPr>
                <a:t>5 to 7</a:t>
              </a:r>
            </a:p>
          </p:txBody>
        </p:sp>
        <p:sp>
          <p:nvSpPr>
            <p:cNvPr id="185376" name="Rectangle 32">
              <a:extLst>
                <a:ext uri="{FF2B5EF4-FFF2-40B4-BE49-F238E27FC236}">
                  <a16:creationId xmlns:a16="http://schemas.microsoft.com/office/drawing/2014/main" id="{451686E6-E57E-5B55-D1B5-077714EB23EB}"/>
                </a:ext>
              </a:extLst>
            </p:cNvPr>
            <p:cNvSpPr>
              <a:spLocks noChangeArrowheads="1"/>
            </p:cNvSpPr>
            <p:nvPr/>
          </p:nvSpPr>
          <p:spPr bwMode="auto">
            <a:xfrm>
              <a:off x="4384" y="2550"/>
              <a:ext cx="896"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buFontTx/>
                <a:buNone/>
              </a:pPr>
              <a:r>
                <a:rPr lang="en-US" altLang="en-US" sz="900">
                  <a:latin typeface="Arial" panose="020B0604020202020204" pitchFamily="34" charset="0"/>
                </a:rPr>
                <a:t>1</a:t>
              </a:r>
            </a:p>
          </p:txBody>
        </p:sp>
        <p:sp>
          <p:nvSpPr>
            <p:cNvPr id="185377" name="Rectangle 33">
              <a:extLst>
                <a:ext uri="{FF2B5EF4-FFF2-40B4-BE49-F238E27FC236}">
                  <a16:creationId xmlns:a16="http://schemas.microsoft.com/office/drawing/2014/main" id="{C98510DC-C60A-DCB7-6D52-1D080D2AD009}"/>
                </a:ext>
              </a:extLst>
            </p:cNvPr>
            <p:cNvSpPr>
              <a:spLocks noChangeArrowheads="1"/>
            </p:cNvSpPr>
            <p:nvPr/>
          </p:nvSpPr>
          <p:spPr bwMode="auto">
            <a:xfrm>
              <a:off x="3488" y="2550"/>
              <a:ext cx="896"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buFontTx/>
                <a:buNone/>
              </a:pPr>
              <a:r>
                <a:rPr lang="en-US" altLang="en-US" sz="900">
                  <a:latin typeface="Arial" panose="020B0604020202020204" pitchFamily="34" charset="0"/>
                </a:rPr>
                <a:t>1</a:t>
              </a:r>
            </a:p>
          </p:txBody>
        </p:sp>
        <p:sp>
          <p:nvSpPr>
            <p:cNvPr id="185378" name="Rectangle 34">
              <a:extLst>
                <a:ext uri="{FF2B5EF4-FFF2-40B4-BE49-F238E27FC236}">
                  <a16:creationId xmlns:a16="http://schemas.microsoft.com/office/drawing/2014/main" id="{8CA55353-54C5-FA97-EA82-C2D1DE261C79}"/>
                </a:ext>
              </a:extLst>
            </p:cNvPr>
            <p:cNvSpPr>
              <a:spLocks noChangeArrowheads="1"/>
            </p:cNvSpPr>
            <p:nvPr/>
          </p:nvSpPr>
          <p:spPr bwMode="auto">
            <a:xfrm>
              <a:off x="2592" y="2550"/>
              <a:ext cx="896"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buFontTx/>
                <a:buNone/>
              </a:pPr>
              <a:r>
                <a:rPr lang="en-US" altLang="en-US" sz="900">
                  <a:latin typeface="Arial" panose="020B0604020202020204" pitchFamily="34" charset="0"/>
                </a:rPr>
                <a:t>2 to 4</a:t>
              </a:r>
            </a:p>
          </p:txBody>
        </p:sp>
        <p:sp>
          <p:nvSpPr>
            <p:cNvPr id="185379" name="Rectangle 35">
              <a:extLst>
                <a:ext uri="{FF2B5EF4-FFF2-40B4-BE49-F238E27FC236}">
                  <a16:creationId xmlns:a16="http://schemas.microsoft.com/office/drawing/2014/main" id="{590F2A96-350F-4D64-6ECA-55BA49551AE7}"/>
                </a:ext>
              </a:extLst>
            </p:cNvPr>
            <p:cNvSpPr>
              <a:spLocks noChangeArrowheads="1"/>
            </p:cNvSpPr>
            <p:nvPr/>
          </p:nvSpPr>
          <p:spPr bwMode="auto">
            <a:xfrm>
              <a:off x="4384" y="2407"/>
              <a:ext cx="896"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buFontTx/>
                <a:buNone/>
              </a:pPr>
              <a:r>
                <a:rPr lang="en-US" altLang="en-US" sz="900">
                  <a:latin typeface="Arial" panose="020B0604020202020204" pitchFamily="34" charset="0"/>
                </a:rPr>
                <a:t>Not applicable</a:t>
              </a:r>
            </a:p>
          </p:txBody>
        </p:sp>
        <p:sp>
          <p:nvSpPr>
            <p:cNvPr id="185380" name="Rectangle 36">
              <a:extLst>
                <a:ext uri="{FF2B5EF4-FFF2-40B4-BE49-F238E27FC236}">
                  <a16:creationId xmlns:a16="http://schemas.microsoft.com/office/drawing/2014/main" id="{0B8A4A14-0D38-31FA-1581-6237AC0A02EE}"/>
                </a:ext>
              </a:extLst>
            </p:cNvPr>
            <p:cNvSpPr>
              <a:spLocks noChangeArrowheads="1"/>
            </p:cNvSpPr>
            <p:nvPr/>
          </p:nvSpPr>
          <p:spPr bwMode="auto">
            <a:xfrm>
              <a:off x="3488" y="2407"/>
              <a:ext cx="896"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buFontTx/>
                <a:buNone/>
              </a:pPr>
              <a:r>
                <a:rPr lang="en-US" altLang="en-US" sz="900" dirty="0">
                  <a:latin typeface="Arial" panose="020B0604020202020204" pitchFamily="34" charset="0"/>
                </a:rPr>
                <a:t>Not applicable</a:t>
              </a:r>
            </a:p>
          </p:txBody>
        </p:sp>
        <p:sp>
          <p:nvSpPr>
            <p:cNvPr id="185381" name="Rectangle 37">
              <a:extLst>
                <a:ext uri="{FF2B5EF4-FFF2-40B4-BE49-F238E27FC236}">
                  <a16:creationId xmlns:a16="http://schemas.microsoft.com/office/drawing/2014/main" id="{0CD9DB02-E6F4-1973-F0CD-DFEACC240CDA}"/>
                </a:ext>
              </a:extLst>
            </p:cNvPr>
            <p:cNvSpPr>
              <a:spLocks noChangeArrowheads="1"/>
            </p:cNvSpPr>
            <p:nvPr/>
          </p:nvSpPr>
          <p:spPr bwMode="auto">
            <a:xfrm>
              <a:off x="2592" y="2407"/>
              <a:ext cx="896"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buFontTx/>
                <a:buNone/>
              </a:pPr>
              <a:r>
                <a:rPr lang="en-US" altLang="en-US" sz="900">
                  <a:latin typeface="Arial" panose="020B0604020202020204" pitchFamily="34" charset="0"/>
                </a:rPr>
                <a:t>1</a:t>
              </a:r>
            </a:p>
          </p:txBody>
        </p:sp>
        <p:sp>
          <p:nvSpPr>
            <p:cNvPr id="185382" name="Rectangle 38">
              <a:extLst>
                <a:ext uri="{FF2B5EF4-FFF2-40B4-BE49-F238E27FC236}">
                  <a16:creationId xmlns:a16="http://schemas.microsoft.com/office/drawing/2014/main" id="{7E854775-FD0A-CCC3-794E-F9F4DBCB4B8B}"/>
                </a:ext>
              </a:extLst>
            </p:cNvPr>
            <p:cNvSpPr>
              <a:spLocks noChangeArrowheads="1"/>
            </p:cNvSpPr>
            <p:nvPr/>
          </p:nvSpPr>
          <p:spPr bwMode="auto">
            <a:xfrm>
              <a:off x="4384" y="1920"/>
              <a:ext cx="896" cy="4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buFontTx/>
                <a:buNone/>
              </a:pPr>
              <a:r>
                <a:rPr lang="en-US" altLang="en-US" sz="900">
                  <a:latin typeface="Arial" panose="020B0604020202020204" pitchFamily="34" charset="0"/>
                </a:rPr>
                <a:t>Minimum Number of Different Types of Ground Level Play Components Required to be on Accessible Route</a:t>
              </a:r>
            </a:p>
          </p:txBody>
        </p:sp>
        <p:sp>
          <p:nvSpPr>
            <p:cNvPr id="185383" name="Rectangle 39">
              <a:extLst>
                <a:ext uri="{FF2B5EF4-FFF2-40B4-BE49-F238E27FC236}">
                  <a16:creationId xmlns:a16="http://schemas.microsoft.com/office/drawing/2014/main" id="{A8953A74-1A3B-3945-3C21-C566032A001C}"/>
                </a:ext>
              </a:extLst>
            </p:cNvPr>
            <p:cNvSpPr>
              <a:spLocks noChangeArrowheads="1"/>
            </p:cNvSpPr>
            <p:nvPr/>
          </p:nvSpPr>
          <p:spPr bwMode="auto">
            <a:xfrm>
              <a:off x="3488" y="1920"/>
              <a:ext cx="896" cy="4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buFontTx/>
                <a:buNone/>
              </a:pPr>
              <a:r>
                <a:rPr lang="en-US" altLang="en-US" sz="900">
                  <a:latin typeface="Arial" panose="020B0604020202020204" pitchFamily="34" charset="0"/>
                </a:rPr>
                <a:t>Minimum Number of Ground Level Play Components Required to be on Accessible Route</a:t>
              </a:r>
            </a:p>
          </p:txBody>
        </p:sp>
        <p:sp>
          <p:nvSpPr>
            <p:cNvPr id="185384" name="Rectangle 40">
              <a:extLst>
                <a:ext uri="{FF2B5EF4-FFF2-40B4-BE49-F238E27FC236}">
                  <a16:creationId xmlns:a16="http://schemas.microsoft.com/office/drawing/2014/main" id="{C77B723A-288C-2E3B-422C-9232DE913CF9}"/>
                </a:ext>
              </a:extLst>
            </p:cNvPr>
            <p:cNvSpPr>
              <a:spLocks noChangeArrowheads="1"/>
            </p:cNvSpPr>
            <p:nvPr/>
          </p:nvSpPr>
          <p:spPr bwMode="auto">
            <a:xfrm>
              <a:off x="2592" y="1920"/>
              <a:ext cx="896" cy="4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buFontTx/>
                <a:buNone/>
              </a:pPr>
              <a:r>
                <a:rPr lang="en-US" altLang="en-US" sz="900">
                  <a:latin typeface="Arial" panose="020B0604020202020204" pitchFamily="34" charset="0"/>
                </a:rPr>
                <a:t>Number of Elevated Play Components Provided</a:t>
              </a:r>
            </a:p>
          </p:txBody>
        </p:sp>
        <p:sp>
          <p:nvSpPr>
            <p:cNvPr id="185385" name="Line 41">
              <a:extLst>
                <a:ext uri="{FF2B5EF4-FFF2-40B4-BE49-F238E27FC236}">
                  <a16:creationId xmlns:a16="http://schemas.microsoft.com/office/drawing/2014/main" id="{EC2345AD-E1CD-E3A2-FEA4-6CF62CCA6C94}"/>
                </a:ext>
              </a:extLst>
            </p:cNvPr>
            <p:cNvSpPr>
              <a:spLocks noChangeShapeType="1"/>
            </p:cNvSpPr>
            <p:nvPr/>
          </p:nvSpPr>
          <p:spPr bwMode="auto">
            <a:xfrm>
              <a:off x="2592" y="1920"/>
              <a:ext cx="2688" cy="0"/>
            </a:xfrm>
            <a:prstGeom prst="line">
              <a:avLst/>
            </a:prstGeom>
            <a:noFill/>
            <a:ln w="12700"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5386" name="Line 42">
              <a:extLst>
                <a:ext uri="{FF2B5EF4-FFF2-40B4-BE49-F238E27FC236}">
                  <a16:creationId xmlns:a16="http://schemas.microsoft.com/office/drawing/2014/main" id="{06586686-8969-CF1B-C2BD-45CB592E3B7D}"/>
                </a:ext>
              </a:extLst>
            </p:cNvPr>
            <p:cNvSpPr>
              <a:spLocks noChangeShapeType="1"/>
            </p:cNvSpPr>
            <p:nvPr/>
          </p:nvSpPr>
          <p:spPr bwMode="auto">
            <a:xfrm>
              <a:off x="2592" y="2407"/>
              <a:ext cx="268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5387" name="Line 43">
              <a:extLst>
                <a:ext uri="{FF2B5EF4-FFF2-40B4-BE49-F238E27FC236}">
                  <a16:creationId xmlns:a16="http://schemas.microsoft.com/office/drawing/2014/main" id="{4B91256C-BEFB-7FC9-E12F-D8C234E47F15}"/>
                </a:ext>
              </a:extLst>
            </p:cNvPr>
            <p:cNvSpPr>
              <a:spLocks noChangeShapeType="1"/>
            </p:cNvSpPr>
            <p:nvPr/>
          </p:nvSpPr>
          <p:spPr bwMode="auto">
            <a:xfrm>
              <a:off x="2592" y="2550"/>
              <a:ext cx="268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5388" name="Line 44">
              <a:extLst>
                <a:ext uri="{FF2B5EF4-FFF2-40B4-BE49-F238E27FC236}">
                  <a16:creationId xmlns:a16="http://schemas.microsoft.com/office/drawing/2014/main" id="{6ACA52BB-CA61-130F-9852-B073AC3C2051}"/>
                </a:ext>
              </a:extLst>
            </p:cNvPr>
            <p:cNvSpPr>
              <a:spLocks noChangeShapeType="1"/>
            </p:cNvSpPr>
            <p:nvPr/>
          </p:nvSpPr>
          <p:spPr bwMode="auto">
            <a:xfrm>
              <a:off x="2592" y="2693"/>
              <a:ext cx="268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5389" name="Line 45">
              <a:extLst>
                <a:ext uri="{FF2B5EF4-FFF2-40B4-BE49-F238E27FC236}">
                  <a16:creationId xmlns:a16="http://schemas.microsoft.com/office/drawing/2014/main" id="{C740C23A-CAD0-9A3C-030A-953DB3804D9A}"/>
                </a:ext>
              </a:extLst>
            </p:cNvPr>
            <p:cNvSpPr>
              <a:spLocks noChangeShapeType="1"/>
            </p:cNvSpPr>
            <p:nvPr/>
          </p:nvSpPr>
          <p:spPr bwMode="auto">
            <a:xfrm>
              <a:off x="2592" y="2836"/>
              <a:ext cx="268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5390" name="Line 46">
              <a:extLst>
                <a:ext uri="{FF2B5EF4-FFF2-40B4-BE49-F238E27FC236}">
                  <a16:creationId xmlns:a16="http://schemas.microsoft.com/office/drawing/2014/main" id="{1E36A3F2-67CA-26EF-C673-E16FF743FACA}"/>
                </a:ext>
              </a:extLst>
            </p:cNvPr>
            <p:cNvSpPr>
              <a:spLocks noChangeShapeType="1"/>
            </p:cNvSpPr>
            <p:nvPr/>
          </p:nvSpPr>
          <p:spPr bwMode="auto">
            <a:xfrm>
              <a:off x="2592" y="2979"/>
              <a:ext cx="268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5391" name="Line 47">
              <a:extLst>
                <a:ext uri="{FF2B5EF4-FFF2-40B4-BE49-F238E27FC236}">
                  <a16:creationId xmlns:a16="http://schemas.microsoft.com/office/drawing/2014/main" id="{EA42E1FD-3232-D540-F651-345356A5D1A1}"/>
                </a:ext>
              </a:extLst>
            </p:cNvPr>
            <p:cNvSpPr>
              <a:spLocks noChangeShapeType="1"/>
            </p:cNvSpPr>
            <p:nvPr/>
          </p:nvSpPr>
          <p:spPr bwMode="auto">
            <a:xfrm>
              <a:off x="2592" y="3122"/>
              <a:ext cx="268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5392" name="Line 48">
              <a:extLst>
                <a:ext uri="{FF2B5EF4-FFF2-40B4-BE49-F238E27FC236}">
                  <a16:creationId xmlns:a16="http://schemas.microsoft.com/office/drawing/2014/main" id="{A5C162A7-4BE9-CCEF-DBF7-72D62ADAA275}"/>
                </a:ext>
              </a:extLst>
            </p:cNvPr>
            <p:cNvSpPr>
              <a:spLocks noChangeShapeType="1"/>
            </p:cNvSpPr>
            <p:nvPr/>
          </p:nvSpPr>
          <p:spPr bwMode="auto">
            <a:xfrm>
              <a:off x="2592" y="3265"/>
              <a:ext cx="268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5393" name="Line 49">
              <a:extLst>
                <a:ext uri="{FF2B5EF4-FFF2-40B4-BE49-F238E27FC236}">
                  <a16:creationId xmlns:a16="http://schemas.microsoft.com/office/drawing/2014/main" id="{9CE624ED-5159-C69C-5B83-CF75ADED0B09}"/>
                </a:ext>
              </a:extLst>
            </p:cNvPr>
            <p:cNvSpPr>
              <a:spLocks noChangeShapeType="1"/>
            </p:cNvSpPr>
            <p:nvPr/>
          </p:nvSpPr>
          <p:spPr bwMode="auto">
            <a:xfrm>
              <a:off x="2592" y="3408"/>
              <a:ext cx="268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5394" name="Line 50">
              <a:extLst>
                <a:ext uri="{FF2B5EF4-FFF2-40B4-BE49-F238E27FC236}">
                  <a16:creationId xmlns:a16="http://schemas.microsoft.com/office/drawing/2014/main" id="{72D446F2-84D8-7F89-3EB3-2A91D47A5AF5}"/>
                </a:ext>
              </a:extLst>
            </p:cNvPr>
            <p:cNvSpPr>
              <a:spLocks noChangeShapeType="1"/>
            </p:cNvSpPr>
            <p:nvPr/>
          </p:nvSpPr>
          <p:spPr bwMode="auto">
            <a:xfrm>
              <a:off x="2592" y="3551"/>
              <a:ext cx="268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5395" name="Line 51">
              <a:extLst>
                <a:ext uri="{FF2B5EF4-FFF2-40B4-BE49-F238E27FC236}">
                  <a16:creationId xmlns:a16="http://schemas.microsoft.com/office/drawing/2014/main" id="{C28F7468-7E49-5F75-1DF2-6A3F9C08D32B}"/>
                </a:ext>
              </a:extLst>
            </p:cNvPr>
            <p:cNvSpPr>
              <a:spLocks noChangeShapeType="1"/>
            </p:cNvSpPr>
            <p:nvPr/>
          </p:nvSpPr>
          <p:spPr bwMode="auto">
            <a:xfrm>
              <a:off x="2592" y="3694"/>
              <a:ext cx="268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5396" name="Line 52">
              <a:extLst>
                <a:ext uri="{FF2B5EF4-FFF2-40B4-BE49-F238E27FC236}">
                  <a16:creationId xmlns:a16="http://schemas.microsoft.com/office/drawing/2014/main" id="{C430AA65-DB77-B297-9105-D136A1987A40}"/>
                </a:ext>
              </a:extLst>
            </p:cNvPr>
            <p:cNvSpPr>
              <a:spLocks noChangeShapeType="1"/>
            </p:cNvSpPr>
            <p:nvPr/>
          </p:nvSpPr>
          <p:spPr bwMode="auto">
            <a:xfrm>
              <a:off x="2592" y="4009"/>
              <a:ext cx="2688" cy="0"/>
            </a:xfrm>
            <a:prstGeom prst="line">
              <a:avLst/>
            </a:prstGeom>
            <a:noFill/>
            <a:ln w="12700"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5397" name="Line 53">
              <a:extLst>
                <a:ext uri="{FF2B5EF4-FFF2-40B4-BE49-F238E27FC236}">
                  <a16:creationId xmlns:a16="http://schemas.microsoft.com/office/drawing/2014/main" id="{3427E6E0-AD72-5897-6D97-C970935485C5}"/>
                </a:ext>
              </a:extLst>
            </p:cNvPr>
            <p:cNvSpPr>
              <a:spLocks noChangeShapeType="1"/>
            </p:cNvSpPr>
            <p:nvPr/>
          </p:nvSpPr>
          <p:spPr bwMode="auto">
            <a:xfrm>
              <a:off x="2592" y="1920"/>
              <a:ext cx="0" cy="2089"/>
            </a:xfrm>
            <a:prstGeom prst="line">
              <a:avLst/>
            </a:prstGeom>
            <a:noFill/>
            <a:ln w="12700"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5398" name="Line 54">
              <a:extLst>
                <a:ext uri="{FF2B5EF4-FFF2-40B4-BE49-F238E27FC236}">
                  <a16:creationId xmlns:a16="http://schemas.microsoft.com/office/drawing/2014/main" id="{8105791F-0C92-4B1C-78DF-3B881951534A}"/>
                </a:ext>
              </a:extLst>
            </p:cNvPr>
            <p:cNvSpPr>
              <a:spLocks noChangeShapeType="1"/>
            </p:cNvSpPr>
            <p:nvPr/>
          </p:nvSpPr>
          <p:spPr bwMode="auto">
            <a:xfrm>
              <a:off x="3488" y="1920"/>
              <a:ext cx="0" cy="2089"/>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5399" name="Line 55">
              <a:extLst>
                <a:ext uri="{FF2B5EF4-FFF2-40B4-BE49-F238E27FC236}">
                  <a16:creationId xmlns:a16="http://schemas.microsoft.com/office/drawing/2014/main" id="{C7F8B07B-7167-A214-10BA-A4C2A9C9665D}"/>
                </a:ext>
              </a:extLst>
            </p:cNvPr>
            <p:cNvSpPr>
              <a:spLocks noChangeShapeType="1"/>
            </p:cNvSpPr>
            <p:nvPr/>
          </p:nvSpPr>
          <p:spPr bwMode="auto">
            <a:xfrm>
              <a:off x="4384" y="1920"/>
              <a:ext cx="0" cy="2089"/>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5400" name="Line 56" descr="Number and Types of Ground Level Play Components Required to be on Accessible Route&#10;">
              <a:extLst>
                <a:ext uri="{FF2B5EF4-FFF2-40B4-BE49-F238E27FC236}">
                  <a16:creationId xmlns:a16="http://schemas.microsoft.com/office/drawing/2014/main" id="{10D73589-F156-800A-1B4A-EE1F7AB7EA9E}"/>
                </a:ext>
              </a:extLst>
            </p:cNvPr>
            <p:cNvSpPr>
              <a:spLocks noChangeShapeType="1"/>
            </p:cNvSpPr>
            <p:nvPr/>
          </p:nvSpPr>
          <p:spPr bwMode="auto">
            <a:xfrm>
              <a:off x="5280" y="1920"/>
              <a:ext cx="0" cy="2089"/>
            </a:xfrm>
            <a:prstGeom prst="line">
              <a:avLst/>
            </a:prstGeom>
            <a:noFill/>
            <a:ln w="12700"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ACEB7120-4073-7150-3C91-887585A13236}"/>
              </a:ext>
            </a:extLst>
          </p:cNvPr>
          <p:cNvSpPr>
            <a:spLocks noGrp="1"/>
          </p:cNvSpPr>
          <p:nvPr>
            <p:ph type="title"/>
          </p:nvPr>
        </p:nvSpPr>
        <p:spPr>
          <a:xfrm>
            <a:off x="457200" y="0"/>
            <a:ext cx="8229600" cy="1143000"/>
          </a:xfrm>
        </p:spPr>
        <p:txBody>
          <a:bodyPr/>
          <a:lstStyle/>
          <a:p>
            <a:r>
              <a:rPr lang="en-US" altLang="en-US" sz="3600" b="1" dirty="0">
                <a:solidFill>
                  <a:schemeClr val="bg1"/>
                </a:solidFill>
                <a:latin typeface="Arial" panose="020B0604020202020204" pitchFamily="34" charset="0"/>
                <a:ea typeface="ＭＳ Ｐゴシック" panose="020B0600070205080204" pitchFamily="34" charset="-128"/>
              </a:rPr>
              <a:t>Ranges instead of absolute dimensions</a:t>
            </a:r>
            <a:endParaRPr lang="en-US" altLang="en-US" sz="3600" dirty="0">
              <a:solidFill>
                <a:schemeClr val="bg1"/>
              </a:solidFill>
              <a:ea typeface="ＭＳ Ｐゴシック" panose="020B0600070205080204" pitchFamily="34" charset="-128"/>
            </a:endParaRPr>
          </a:p>
        </p:txBody>
      </p:sp>
      <p:pic>
        <p:nvPicPr>
          <p:cNvPr id="27653" name="Picture 6" descr="diagram showing the centerline of the toilet at 16-18 inches">
            <a:extLst>
              <a:ext uri="{FF2B5EF4-FFF2-40B4-BE49-F238E27FC236}">
                <a16:creationId xmlns:a16="http://schemas.microsoft.com/office/drawing/2014/main" id="{609D64E5-3AF1-DCE3-09F5-EC0FA25D03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3333" b="3738"/>
          <a:stretch>
            <a:fillRect/>
          </a:stretch>
        </p:blipFill>
        <p:spPr bwMode="auto">
          <a:xfrm>
            <a:off x="1219200" y="1266825"/>
            <a:ext cx="2838450" cy="380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5" descr="ambulatory stall diagram showing width 35-37 inches">
            <a:extLst>
              <a:ext uri="{FF2B5EF4-FFF2-40B4-BE49-F238E27FC236}">
                <a16:creationId xmlns:a16="http://schemas.microsoft.com/office/drawing/2014/main" id="{CBC7D850-1803-DEF4-FEB2-64A2EDB2A6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978"/>
          <a:stretch>
            <a:fillRect/>
          </a:stretch>
        </p:blipFill>
        <p:spPr bwMode="auto">
          <a:xfrm>
            <a:off x="5862638" y="1457325"/>
            <a:ext cx="2195512" cy="412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7D9F782C-E6FF-713B-E618-B327FE97B0B5}"/>
              </a:ext>
            </a:extLst>
          </p:cNvPr>
          <p:cNvSpPr>
            <a:spLocks noGrp="1"/>
          </p:cNvSpPr>
          <p:nvPr>
            <p:ph idx="1"/>
          </p:nvPr>
        </p:nvSpPr>
        <p:spPr>
          <a:xfrm>
            <a:off x="457200" y="5072063"/>
            <a:ext cx="8229600" cy="1054100"/>
          </a:xfrm>
        </p:spPr>
        <p:txBody>
          <a:bodyPr/>
          <a:lstStyle/>
          <a:p>
            <a:pPr>
              <a:buFont typeface="Arial" panose="020B0604020202020204" pitchFamily="34" charset="0"/>
              <a:buNone/>
              <a:defRPr/>
            </a:pPr>
            <a:r>
              <a:rPr lang="en-US" sz="2800" b="1" kern="0" dirty="0">
                <a:latin typeface="Arial" charset="0"/>
              </a:rPr>
              <a:t>Water closet centerline (16-18”) </a:t>
            </a:r>
          </a:p>
          <a:p>
            <a:pPr>
              <a:buFont typeface="Arial" panose="020B0604020202020204" pitchFamily="34" charset="0"/>
              <a:buNone/>
              <a:defRPr/>
            </a:pPr>
            <a:r>
              <a:rPr lang="en-US" sz="2800" b="1" kern="0" dirty="0">
                <a:latin typeface="Arial" charset="0"/>
              </a:rPr>
              <a:t>Width of ambulatory accessible stall (35”- 37”)</a:t>
            </a:r>
            <a:r>
              <a:rPr lang="en-US" b="1" kern="0" dirty="0">
                <a:latin typeface="Arial" pitchFamily="34" charset="0"/>
              </a:rPr>
              <a:t> </a:t>
            </a:r>
          </a:p>
          <a:p>
            <a:pPr>
              <a:defRPr/>
            </a:pPr>
            <a:endParaRPr lang="en-US" dirty="0"/>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4">
            <a:extLst>
              <a:ext uri="{FF2B5EF4-FFF2-40B4-BE49-F238E27FC236}">
                <a16:creationId xmlns:a16="http://schemas.microsoft.com/office/drawing/2014/main" id="{0F21CE69-E9C7-AE45-72C2-C970DAA27D00}"/>
              </a:ext>
            </a:extLst>
          </p:cNvPr>
          <p:cNvSpPr>
            <a:spLocks noGrp="1" noChangeArrowheads="1"/>
          </p:cNvSpPr>
          <p:nvPr>
            <p:ph type="title"/>
          </p:nvPr>
        </p:nvSpPr>
        <p:spPr/>
        <p:txBody>
          <a:bodyPr/>
          <a:lstStyle/>
          <a:p>
            <a:pPr eaLnBrk="1" hangingPunct="1"/>
            <a:r>
              <a:rPr lang="en-US" altLang="en-US" b="1" dirty="0">
                <a:solidFill>
                  <a:schemeClr val="bg1"/>
                </a:solidFill>
                <a:ea typeface="ＭＳ Ｐゴシック" panose="020B0600070205080204" pitchFamily="34" charset="-128"/>
              </a:rPr>
              <a:t>Swimming pools</a:t>
            </a:r>
          </a:p>
        </p:txBody>
      </p:sp>
      <p:pic>
        <p:nvPicPr>
          <p:cNvPr id="186371" name="Picture 8" descr="Accessible Pool Lifts">
            <a:extLst>
              <a:ext uri="{FF2B5EF4-FFF2-40B4-BE49-F238E27FC236}">
                <a16:creationId xmlns:a16="http://schemas.microsoft.com/office/drawing/2014/main" id="{4A83F7AC-EA28-8C8E-05F0-5B7B0435E48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319713" y="1417638"/>
            <a:ext cx="3937000" cy="2540000"/>
          </a:xfrm>
        </p:spPr>
      </p:pic>
      <p:sp>
        <p:nvSpPr>
          <p:cNvPr id="186372" name="Rectangle 5">
            <a:extLst>
              <a:ext uri="{FF2B5EF4-FFF2-40B4-BE49-F238E27FC236}">
                <a16:creationId xmlns:a16="http://schemas.microsoft.com/office/drawing/2014/main" id="{48590E28-C47B-3E80-AFF2-ED4FBC4848D2}"/>
              </a:ext>
            </a:extLst>
          </p:cNvPr>
          <p:cNvSpPr>
            <a:spLocks noGrp="1" noChangeArrowheads="1"/>
          </p:cNvSpPr>
          <p:nvPr>
            <p:ph type="subTitle" idx="4294967295"/>
          </p:nvPr>
        </p:nvSpPr>
        <p:spPr>
          <a:xfrm>
            <a:off x="0" y="1417638"/>
            <a:ext cx="5426075" cy="1752600"/>
          </a:xfrm>
        </p:spPr>
        <p:txBody>
          <a:bodyPr/>
          <a:lstStyle/>
          <a:p>
            <a:pPr eaLnBrk="1" hangingPunct="1">
              <a:lnSpc>
                <a:spcPct val="80000"/>
              </a:lnSpc>
            </a:pPr>
            <a:r>
              <a:rPr lang="en-US" altLang="en-US" sz="2800" b="1">
                <a:ea typeface="ＭＳ Ｐゴシック" panose="020B0600070205080204" pitchFamily="34" charset="-128"/>
              </a:rPr>
              <a:t>Required means of access into the water</a:t>
            </a:r>
          </a:p>
          <a:p>
            <a:pPr lvl="1" eaLnBrk="1" hangingPunct="1">
              <a:lnSpc>
                <a:spcPct val="80000"/>
              </a:lnSpc>
            </a:pPr>
            <a:r>
              <a:rPr lang="en-US" altLang="en-US" b="1">
                <a:ea typeface="ＭＳ Ｐゴシック" panose="020B0600070205080204" pitchFamily="34" charset="-128"/>
              </a:rPr>
              <a:t>Over 300 linear ft of pool wall = 2</a:t>
            </a:r>
          </a:p>
          <a:p>
            <a:pPr lvl="1" eaLnBrk="1" hangingPunct="1">
              <a:lnSpc>
                <a:spcPct val="80000"/>
              </a:lnSpc>
            </a:pPr>
            <a:r>
              <a:rPr lang="en-US" altLang="en-US" b="1">
                <a:ea typeface="ＭＳ Ｐゴシック" panose="020B0600070205080204" pitchFamily="34" charset="-128"/>
              </a:rPr>
              <a:t>Less than 300 linear ft of pool wall = 1</a:t>
            </a:r>
          </a:p>
          <a:p>
            <a:pPr eaLnBrk="1" hangingPunct="1">
              <a:lnSpc>
                <a:spcPct val="80000"/>
              </a:lnSpc>
            </a:pPr>
            <a:r>
              <a:rPr lang="en-US" altLang="en-US" sz="2800" b="1">
                <a:ea typeface="ＭＳ Ｐゴシック" panose="020B0600070205080204" pitchFamily="34" charset="-128"/>
              </a:rPr>
              <a:t>Lift or sloped entry</a:t>
            </a:r>
          </a:p>
          <a:p>
            <a:pPr eaLnBrk="1" hangingPunct="1">
              <a:lnSpc>
                <a:spcPct val="80000"/>
              </a:lnSpc>
            </a:pPr>
            <a:r>
              <a:rPr lang="en-US" altLang="en-US" sz="2800" b="1">
                <a:ea typeface="ＭＳ Ｐゴシック" panose="020B0600070205080204" pitchFamily="34" charset="-128"/>
              </a:rPr>
              <a:t>Second means -  lift, sloped entry, transfer wall, stairs, or transfer system</a:t>
            </a:r>
          </a:p>
          <a:p>
            <a:pPr eaLnBrk="1" hangingPunct="1">
              <a:lnSpc>
                <a:spcPct val="80000"/>
              </a:lnSpc>
            </a:pPr>
            <a:endParaRPr lang="en-US" altLang="en-US" b="1">
              <a:ea typeface="ＭＳ Ｐゴシック" panose="020B0600070205080204" pitchFamily="34" charset="-128"/>
            </a:endParaRPr>
          </a:p>
        </p:txBody>
      </p:sp>
      <p:pic>
        <p:nvPicPr>
          <p:cNvPr id="186373" name="Picture 10" descr="accessible sloped pool entry">
            <a:extLst>
              <a:ext uri="{FF2B5EF4-FFF2-40B4-BE49-F238E27FC236}">
                <a16:creationId xmlns:a16="http://schemas.microsoft.com/office/drawing/2014/main" id="{F79418F2-1277-FB87-00AE-84F8F709B5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6075" y="4089400"/>
            <a:ext cx="3071813" cy="215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9" name="Text Box 6">
            <a:extLst>
              <a:ext uri="{FF2B5EF4-FFF2-40B4-BE49-F238E27FC236}">
                <a16:creationId xmlns:a16="http://schemas.microsoft.com/office/drawing/2014/main" id="{C82F2BCD-C2CD-E1B2-8922-50938AA17BA4}"/>
              </a:ext>
            </a:extLst>
          </p:cNvPr>
          <p:cNvSpPr txBox="1">
            <a:spLocks noGrp="1" noChangeArrowheads="1"/>
          </p:cNvSpPr>
          <p:nvPr>
            <p:ph type="title" idx="4294967295"/>
          </p:nvPr>
        </p:nvSpPr>
        <p:spPr bwMode="auto">
          <a:xfrm>
            <a:off x="1143000" y="304800"/>
            <a:ext cx="6934200" cy="7620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4400" b="0" i="0" u="none" strike="noStrike" kern="120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34" charset="-128"/>
                <a:cs typeface="+mn-cs"/>
              </a:rPr>
              <a:t>Sloped Entry</a:t>
            </a:r>
          </a:p>
        </p:txBody>
      </p:sp>
      <p:pic>
        <p:nvPicPr>
          <p:cNvPr id="187398" name="Picture 4" descr="fig72 sloped entry diagram">
            <a:extLst>
              <a:ext uri="{FF2B5EF4-FFF2-40B4-BE49-F238E27FC236}">
                <a16:creationId xmlns:a16="http://schemas.microsoft.com/office/drawing/2014/main" id="{E6FEA116-5DC0-C569-9382-173E7355C48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1743273" y="1600200"/>
            <a:ext cx="5657453" cy="4525963"/>
          </a:xfrm>
        </p:spPr>
      </p:pic>
      <p:sp>
        <p:nvSpPr>
          <p:cNvPr id="217093" name="Rectangle 5">
            <a:extLst>
              <a:ext uri="{FF2B5EF4-FFF2-40B4-BE49-F238E27FC236}">
                <a16:creationId xmlns:a16="http://schemas.microsoft.com/office/drawing/2014/main" id="{99E1A4A8-A073-7BD2-98A1-C43379EFCFD4}"/>
              </a:ext>
            </a:extLst>
          </p:cNvPr>
          <p:cNvSpPr>
            <a:spLocks noGrp="1" noChangeArrowheads="1"/>
          </p:cNvSpPr>
          <p:nvPr>
            <p:ph type="subTitle" idx="4294967295"/>
          </p:nvPr>
        </p:nvSpPr>
        <p:spPr>
          <a:xfrm>
            <a:off x="0" y="3886200"/>
            <a:ext cx="6400800" cy="1752600"/>
          </a:xfrm>
        </p:spPr>
        <p:txBody>
          <a:bodyPr/>
          <a:lstStyle/>
          <a:p>
            <a:pPr>
              <a:defRPr/>
            </a:pPr>
            <a:r>
              <a:rPr lang="en-US" sz="2400" b="1"/>
              <a:t>Extend to 24 inches  to 30 inches below stationary water level</a:t>
            </a:r>
          </a:p>
          <a:p>
            <a:pPr>
              <a:defRPr/>
            </a:pPr>
            <a:r>
              <a:rPr lang="en-US" sz="2400" b="1"/>
              <a:t>1:12 maximum slope</a:t>
            </a:r>
          </a:p>
          <a:p>
            <a:pPr>
              <a:defRPr/>
            </a:pPr>
            <a:r>
              <a:rPr lang="en-US" sz="2400" b="1"/>
              <a:t>Handrails – 33 inches – 38 inches clear width </a:t>
            </a:r>
          </a:p>
        </p:txBody>
      </p:sp>
    </p:spTree>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4">
            <a:extLst>
              <a:ext uri="{FF2B5EF4-FFF2-40B4-BE49-F238E27FC236}">
                <a16:creationId xmlns:a16="http://schemas.microsoft.com/office/drawing/2014/main" id="{AE0A90E8-5FAF-2F6B-392C-97E73D03A722}"/>
              </a:ext>
            </a:extLst>
          </p:cNvPr>
          <p:cNvSpPr>
            <a:spLocks noGrp="1" noChangeArrowheads="1"/>
          </p:cNvSpPr>
          <p:nvPr>
            <p:ph type="title"/>
          </p:nvPr>
        </p:nvSpPr>
        <p:spPr/>
        <p:txBody>
          <a:bodyPr/>
          <a:lstStyle/>
          <a:p>
            <a:r>
              <a:rPr lang="en-US" altLang="en-US" b="1">
                <a:solidFill>
                  <a:schemeClr val="bg1"/>
                </a:solidFill>
                <a:ea typeface="ＭＳ Ｐゴシック" panose="020B0600070205080204" pitchFamily="34" charset="-128"/>
              </a:rPr>
              <a:t>Pool lift</a:t>
            </a:r>
          </a:p>
        </p:txBody>
      </p:sp>
      <p:sp>
        <p:nvSpPr>
          <p:cNvPr id="188421" name="Rectangle 5">
            <a:extLst>
              <a:ext uri="{FF2B5EF4-FFF2-40B4-BE49-F238E27FC236}">
                <a16:creationId xmlns:a16="http://schemas.microsoft.com/office/drawing/2014/main" id="{0E375586-313D-E1FF-1C7D-D008483E1957}"/>
              </a:ext>
            </a:extLst>
          </p:cNvPr>
          <p:cNvSpPr>
            <a:spLocks noGrp="1" noChangeArrowheads="1"/>
          </p:cNvSpPr>
          <p:nvPr>
            <p:ph type="subTitle" idx="4294967295"/>
          </p:nvPr>
        </p:nvSpPr>
        <p:spPr>
          <a:xfrm>
            <a:off x="80963" y="1768475"/>
            <a:ext cx="4313237" cy="1752600"/>
          </a:xfrm>
        </p:spPr>
        <p:txBody>
          <a:bodyPr/>
          <a:lstStyle/>
          <a:p>
            <a:pPr>
              <a:lnSpc>
                <a:spcPct val="80000"/>
              </a:lnSpc>
            </a:pPr>
            <a:r>
              <a:rPr lang="en-US" altLang="en-US" sz="2400" b="1">
                <a:ea typeface="ＭＳ Ｐゴシック" panose="020B0600070205080204" pitchFamily="34" charset="-128"/>
              </a:rPr>
              <a:t>Located where water does not exceed 48 inches</a:t>
            </a:r>
          </a:p>
          <a:p>
            <a:pPr>
              <a:lnSpc>
                <a:spcPct val="80000"/>
              </a:lnSpc>
            </a:pPr>
            <a:r>
              <a:rPr lang="en-US" altLang="en-US" sz="2400" b="1">
                <a:ea typeface="ＭＳ Ｐゴシック" panose="020B0600070205080204" pitchFamily="34" charset="-128"/>
              </a:rPr>
              <a:t>Footrests – must be provided and move with seat.</a:t>
            </a:r>
          </a:p>
          <a:p>
            <a:pPr>
              <a:lnSpc>
                <a:spcPct val="80000"/>
              </a:lnSpc>
            </a:pPr>
            <a:r>
              <a:rPr lang="en-US" altLang="en-US" sz="2400" b="1">
                <a:ea typeface="ＭＳ Ｐゴシック" panose="020B0600070205080204" pitchFamily="34" charset="-128"/>
              </a:rPr>
              <a:t>Armrest – if provided opposite water shall be removable or fold in raised or load position</a:t>
            </a:r>
          </a:p>
          <a:p>
            <a:pPr>
              <a:lnSpc>
                <a:spcPct val="80000"/>
              </a:lnSpc>
            </a:pPr>
            <a:r>
              <a:rPr lang="en-US" altLang="en-US" sz="2400" b="1">
                <a:ea typeface="ＭＳ Ｐゴシック" panose="020B0600070205080204" pitchFamily="34" charset="-128"/>
              </a:rPr>
              <a:t>Capable of unassisted operation – both deck and water</a:t>
            </a:r>
          </a:p>
          <a:p>
            <a:pPr>
              <a:lnSpc>
                <a:spcPct val="80000"/>
              </a:lnSpc>
            </a:pPr>
            <a:endParaRPr lang="en-US" altLang="en-US" sz="2400">
              <a:ea typeface="ＭＳ Ｐゴシック" panose="020B0600070205080204" pitchFamily="34" charset="-128"/>
            </a:endParaRPr>
          </a:p>
          <a:p>
            <a:pPr>
              <a:lnSpc>
                <a:spcPct val="80000"/>
              </a:lnSpc>
            </a:pPr>
            <a:endParaRPr lang="en-US" altLang="en-US" sz="2400" b="1">
              <a:solidFill>
                <a:schemeClr val="bg1"/>
              </a:solidFill>
              <a:ea typeface="ＭＳ Ｐゴシック" panose="020B0600070205080204" pitchFamily="34" charset="-128"/>
            </a:endParaRPr>
          </a:p>
        </p:txBody>
      </p:sp>
      <p:graphicFrame>
        <p:nvGraphicFramePr>
          <p:cNvPr id="188419" name="Object 2" descr="pool lift">
            <a:extLst>
              <a:ext uri="{FF2B5EF4-FFF2-40B4-BE49-F238E27FC236}">
                <a16:creationId xmlns:a16="http://schemas.microsoft.com/office/drawing/2014/main" id="{C2E516F0-C76D-BEE6-E494-69102EC83B52}"/>
              </a:ext>
            </a:extLst>
          </p:cNvPr>
          <p:cNvGraphicFramePr>
            <a:graphicFrameLocks noGrp="1" noChangeAspect="1"/>
          </p:cNvGraphicFramePr>
          <p:nvPr>
            <p:ph idx="1"/>
            <p:extLst>
              <p:ext uri="{D42A27DB-BD31-4B8C-83A1-F6EECF244321}">
                <p14:modId xmlns:p14="http://schemas.microsoft.com/office/powerpoint/2010/main" val="1608217933"/>
              </p:ext>
            </p:extLst>
          </p:nvPr>
        </p:nvGraphicFramePr>
        <p:xfrm>
          <a:off x="4394200" y="1417638"/>
          <a:ext cx="1990725" cy="3038475"/>
        </p:xfrm>
        <a:graphic>
          <a:graphicData uri="http://schemas.openxmlformats.org/presentationml/2006/ole">
            <mc:AlternateContent xmlns:mc="http://schemas.openxmlformats.org/markup-compatibility/2006">
              <mc:Choice xmlns:v="urn:schemas-microsoft-com:vml" Requires="v">
                <p:oleObj name="Drawing" r:id="rId2" imgW="1991046" imgH="3038776" progId="">
                  <p:embed/>
                </p:oleObj>
              </mc:Choice>
              <mc:Fallback>
                <p:oleObj name="Drawing" r:id="rId2" imgW="1991046" imgH="3038776" progId="">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4200" y="1417638"/>
                        <a:ext cx="1990725" cy="303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88420" name="Picture 7" descr="fig71 pool lift">
            <a:extLst>
              <a:ext uri="{FF2B5EF4-FFF2-40B4-BE49-F238E27FC236}">
                <a16:creationId xmlns:a16="http://schemas.microsoft.com/office/drawing/2014/main" id="{C575910E-49BF-54AD-3F7F-B7D3AA44684C}"/>
              </a:ext>
            </a:extLst>
          </p:cNvPr>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l="23729" r="20338"/>
          <a:stretch>
            <a:fillRect/>
          </a:stretch>
        </p:blipFill>
        <p:spPr>
          <a:xfrm>
            <a:off x="6562725" y="1417638"/>
            <a:ext cx="2581275" cy="3854450"/>
          </a:xfrm>
        </p:spPr>
      </p:pic>
    </p:spTree>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4">
            <a:extLst>
              <a:ext uri="{FF2B5EF4-FFF2-40B4-BE49-F238E27FC236}">
                <a16:creationId xmlns:a16="http://schemas.microsoft.com/office/drawing/2014/main" id="{C4050C5C-404B-1057-16BD-C53A7E76FDD2}"/>
              </a:ext>
            </a:extLst>
          </p:cNvPr>
          <p:cNvSpPr>
            <a:spLocks noGrp="1" noChangeArrowheads="1"/>
          </p:cNvSpPr>
          <p:nvPr>
            <p:ph type="title"/>
          </p:nvPr>
        </p:nvSpPr>
        <p:spPr/>
        <p:txBody>
          <a:bodyPr/>
          <a:lstStyle/>
          <a:p>
            <a:r>
              <a:rPr lang="en-US" altLang="en-US" sz="4000" b="1">
                <a:solidFill>
                  <a:schemeClr val="bg1"/>
                </a:solidFill>
                <a:ea typeface="ＭＳ Ｐゴシック" panose="020B0600070205080204" pitchFamily="34" charset="-128"/>
              </a:rPr>
              <a:t>Other means of access into the water </a:t>
            </a:r>
          </a:p>
        </p:txBody>
      </p:sp>
      <p:graphicFrame>
        <p:nvGraphicFramePr>
          <p:cNvPr id="189443" name="Object 2" descr="accessible transfer system for pool">
            <a:extLst>
              <a:ext uri="{FF2B5EF4-FFF2-40B4-BE49-F238E27FC236}">
                <a16:creationId xmlns:a16="http://schemas.microsoft.com/office/drawing/2014/main" id="{B6E1346D-92B0-02D6-FDF0-9F7A97D1BD5C}"/>
              </a:ext>
            </a:extLst>
          </p:cNvPr>
          <p:cNvGraphicFramePr>
            <a:graphicFrameLocks noGrp="1" noChangeAspect="1"/>
          </p:cNvGraphicFramePr>
          <p:nvPr>
            <p:ph idx="1"/>
            <p:extLst>
              <p:ext uri="{D42A27DB-BD31-4B8C-83A1-F6EECF244321}">
                <p14:modId xmlns:p14="http://schemas.microsoft.com/office/powerpoint/2010/main" val="744677318"/>
              </p:ext>
            </p:extLst>
          </p:nvPr>
        </p:nvGraphicFramePr>
        <p:xfrm>
          <a:off x="139700" y="1524000"/>
          <a:ext cx="3467100" cy="3105150"/>
        </p:xfrm>
        <a:graphic>
          <a:graphicData uri="http://schemas.openxmlformats.org/presentationml/2006/ole">
            <mc:AlternateContent xmlns:mc="http://schemas.openxmlformats.org/markup-compatibility/2006">
              <mc:Choice xmlns:v="urn:schemas-microsoft-com:vml" Requires="v">
                <p:oleObj name="Drawing" r:id="rId2" imgW="3467018" imgH="3105249" progId="">
                  <p:embed/>
                </p:oleObj>
              </mc:Choice>
              <mc:Fallback>
                <p:oleObj name="Drawing" r:id="rId2" imgW="3467018" imgH="3105249" progId="">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700" y="1524000"/>
                        <a:ext cx="3467100" cy="310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89444" name="Object 3" descr="accessible pool wall">
            <a:extLst>
              <a:ext uri="{FF2B5EF4-FFF2-40B4-BE49-F238E27FC236}">
                <a16:creationId xmlns:a16="http://schemas.microsoft.com/office/drawing/2014/main" id="{3996F325-15C8-E210-EBA3-F4B45E05AAA3}"/>
              </a:ext>
            </a:extLst>
          </p:cNvPr>
          <p:cNvGraphicFramePr>
            <a:graphicFrameLocks noGrp="1" noChangeAspect="1"/>
          </p:cNvGraphicFramePr>
          <p:nvPr>
            <p:ph sz="quarter" idx="4294967295"/>
            <p:extLst>
              <p:ext uri="{D42A27DB-BD31-4B8C-83A1-F6EECF244321}">
                <p14:modId xmlns:p14="http://schemas.microsoft.com/office/powerpoint/2010/main" val="3515848183"/>
              </p:ext>
            </p:extLst>
          </p:nvPr>
        </p:nvGraphicFramePr>
        <p:xfrm>
          <a:off x="4230688" y="1284288"/>
          <a:ext cx="4124325" cy="2743200"/>
        </p:xfrm>
        <a:graphic>
          <a:graphicData uri="http://schemas.openxmlformats.org/presentationml/2006/ole">
            <mc:AlternateContent xmlns:mc="http://schemas.openxmlformats.org/markup-compatibility/2006">
              <mc:Choice xmlns:v="urn:schemas-microsoft-com:vml" Requires="v">
                <p:oleObj name="Drawing" r:id="rId4" imgW="2838608" imgH="1828902" progId="">
                  <p:embed/>
                </p:oleObj>
              </mc:Choice>
              <mc:Fallback>
                <p:oleObj name="Drawing" r:id="rId4" imgW="2838608" imgH="1828902" progId="">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30688" y="1284288"/>
                        <a:ext cx="4124325"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89445" name="Object 4" descr="accessible pool stairs">
            <a:extLst>
              <a:ext uri="{FF2B5EF4-FFF2-40B4-BE49-F238E27FC236}">
                <a16:creationId xmlns:a16="http://schemas.microsoft.com/office/drawing/2014/main" id="{6C7F91CF-2817-A6FA-7845-EAC32A41120C}"/>
              </a:ext>
            </a:extLst>
          </p:cNvPr>
          <p:cNvGraphicFramePr>
            <a:graphicFrameLocks noGrp="1" noChangeAspect="1"/>
          </p:cNvGraphicFramePr>
          <p:nvPr>
            <p:ph sz="quarter" idx="4294967295"/>
            <p:extLst>
              <p:ext uri="{D42A27DB-BD31-4B8C-83A1-F6EECF244321}">
                <p14:modId xmlns:p14="http://schemas.microsoft.com/office/powerpoint/2010/main" val="3156708850"/>
              </p:ext>
            </p:extLst>
          </p:nvPr>
        </p:nvGraphicFramePr>
        <p:xfrm>
          <a:off x="6096000" y="4217988"/>
          <a:ext cx="2590800" cy="2336800"/>
        </p:xfrm>
        <a:graphic>
          <a:graphicData uri="http://schemas.openxmlformats.org/presentationml/2006/ole">
            <mc:AlternateContent xmlns:mc="http://schemas.openxmlformats.org/markup-compatibility/2006">
              <mc:Choice xmlns:v="urn:schemas-microsoft-com:vml" Requires="v">
                <p:oleObj name="Drawing" r:id="rId6" imgW="2742948" imgH="1924171" progId="">
                  <p:embed/>
                </p:oleObj>
              </mc:Choice>
              <mc:Fallback>
                <p:oleObj name="Drawing" r:id="rId6" imgW="2742948" imgH="1924171" progId="">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4217988"/>
                        <a:ext cx="2590800" cy="233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spd="med"/>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8" name="Text Box 6">
            <a:extLst>
              <a:ext uri="{FF2B5EF4-FFF2-40B4-BE49-F238E27FC236}">
                <a16:creationId xmlns:a16="http://schemas.microsoft.com/office/drawing/2014/main" id="{173016FF-64F8-A9EB-3C71-87EA72E6C6D1}"/>
              </a:ext>
            </a:extLst>
          </p:cNvPr>
          <p:cNvSpPr txBox="1">
            <a:spLocks noGrp="1" noChangeArrowheads="1"/>
          </p:cNvSpPr>
          <p:nvPr>
            <p:ph type="title" idx="4294967295"/>
          </p:nvPr>
        </p:nvSpPr>
        <p:spPr bwMode="auto">
          <a:xfrm>
            <a:off x="1219200" y="457200"/>
            <a:ext cx="6781800" cy="7620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en-US" altLang="en-US" sz="4400" b="1" i="0" u="none" strike="noStrike" kern="1200" cap="none" spc="0" normalizeH="0" baseline="0" noProof="0" dirty="0">
                <a:ln>
                  <a:noFill/>
                </a:ln>
                <a:solidFill>
                  <a:schemeClr val="bg1"/>
                </a:solidFill>
                <a:effectLst/>
                <a:uLnTx/>
                <a:uFillTx/>
                <a:latin typeface="Arial Unicode MS" pitchFamily="34" charset="-128"/>
                <a:ea typeface="ＭＳ Ｐゴシック" panose="020B0600070205080204" pitchFamily="34" charset="-128"/>
                <a:cs typeface="+mn-cs"/>
              </a:rPr>
              <a:t>Wading pools</a:t>
            </a:r>
          </a:p>
        </p:txBody>
      </p:sp>
      <p:sp>
        <p:nvSpPr>
          <p:cNvPr id="190471" name="Rectangle 8">
            <a:extLst>
              <a:ext uri="{FF2B5EF4-FFF2-40B4-BE49-F238E27FC236}">
                <a16:creationId xmlns:a16="http://schemas.microsoft.com/office/drawing/2014/main" id="{4EAAD91A-3700-651E-BA01-9249CD9076BA}"/>
              </a:ext>
            </a:extLst>
          </p:cNvPr>
          <p:cNvSpPr>
            <a:spLocks noGrp="1" noChangeArrowheads="1"/>
          </p:cNvSpPr>
          <p:nvPr>
            <p:ph type="body" sz="half" idx="4294967295"/>
          </p:nvPr>
        </p:nvSpPr>
        <p:spPr>
          <a:xfrm>
            <a:off x="0" y="1600200"/>
            <a:ext cx="3338513" cy="4114800"/>
          </a:xfrm>
        </p:spPr>
        <p:txBody>
          <a:bodyPr/>
          <a:lstStyle/>
          <a:p>
            <a:r>
              <a:rPr lang="en-US" altLang="en-US" sz="2800" b="1">
                <a:ea typeface="ＭＳ Ｐゴシック" panose="020B0600070205080204" pitchFamily="34" charset="-128"/>
              </a:rPr>
              <a:t>At least one sloped entry – handrails not required</a:t>
            </a:r>
          </a:p>
          <a:p>
            <a:endParaRPr lang="en-US" altLang="en-US" sz="2800" b="1">
              <a:ea typeface="ＭＳ Ｐゴシック" panose="020B0600070205080204" pitchFamily="34" charset="-128"/>
            </a:endParaRPr>
          </a:p>
          <a:p>
            <a:r>
              <a:rPr lang="en-US" altLang="en-US" sz="2800" b="1">
                <a:ea typeface="ＭＳ Ｐゴシック" panose="020B0600070205080204" pitchFamily="34" charset="-128"/>
              </a:rPr>
              <a:t>Extend to the deepest part of the wading pool</a:t>
            </a:r>
          </a:p>
          <a:p>
            <a:endParaRPr lang="en-US" altLang="en-US" sz="2800">
              <a:ea typeface="ＭＳ Ｐゴシック" panose="020B0600070205080204" pitchFamily="34" charset="-128"/>
            </a:endParaRPr>
          </a:p>
        </p:txBody>
      </p:sp>
      <p:pic>
        <p:nvPicPr>
          <p:cNvPr id="190470" name="Picture 9" descr="wadingpool">
            <a:extLst>
              <a:ext uri="{FF2B5EF4-FFF2-40B4-BE49-F238E27FC236}">
                <a16:creationId xmlns:a16="http://schemas.microsoft.com/office/drawing/2014/main" id="{3DC2220D-81F4-B8A8-8B17-95C42243266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465513" y="1789113"/>
            <a:ext cx="5345112" cy="3584575"/>
          </a:xfrm>
        </p:spPr>
      </p:pic>
    </p:spTree>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4">
            <a:extLst>
              <a:ext uri="{FF2B5EF4-FFF2-40B4-BE49-F238E27FC236}">
                <a16:creationId xmlns:a16="http://schemas.microsoft.com/office/drawing/2014/main" id="{8CBD3563-0F56-D03B-9D8E-9441A92A2726}"/>
              </a:ext>
            </a:extLst>
          </p:cNvPr>
          <p:cNvSpPr>
            <a:spLocks noGrp="1" noChangeArrowheads="1"/>
          </p:cNvSpPr>
          <p:nvPr>
            <p:ph type="title"/>
          </p:nvPr>
        </p:nvSpPr>
        <p:spPr/>
        <p:txBody>
          <a:bodyPr/>
          <a:lstStyle/>
          <a:p>
            <a:r>
              <a:rPr lang="en-US" altLang="en-US" b="1">
                <a:solidFill>
                  <a:schemeClr val="bg1"/>
                </a:solidFill>
                <a:ea typeface="ＭＳ Ｐゴシック" panose="020B0600070205080204" pitchFamily="34" charset="-128"/>
              </a:rPr>
              <a:t>Water play components</a:t>
            </a:r>
          </a:p>
        </p:txBody>
      </p:sp>
      <p:sp>
        <p:nvSpPr>
          <p:cNvPr id="191492" name="Rectangle 5">
            <a:extLst>
              <a:ext uri="{FF2B5EF4-FFF2-40B4-BE49-F238E27FC236}">
                <a16:creationId xmlns:a16="http://schemas.microsoft.com/office/drawing/2014/main" id="{6CFFBE34-ED65-2610-58DB-D7AE7C59E37A}"/>
              </a:ext>
            </a:extLst>
          </p:cNvPr>
          <p:cNvSpPr>
            <a:spLocks noGrp="1" noChangeArrowheads="1"/>
          </p:cNvSpPr>
          <p:nvPr>
            <p:ph type="body" sz="half" idx="4294967295"/>
          </p:nvPr>
        </p:nvSpPr>
        <p:spPr>
          <a:xfrm>
            <a:off x="0" y="1828800"/>
            <a:ext cx="3810000" cy="4114800"/>
          </a:xfrm>
        </p:spPr>
        <p:txBody>
          <a:bodyPr/>
          <a:lstStyle/>
          <a:p>
            <a:r>
              <a:rPr lang="en-US" altLang="en-US" sz="2800" b="1">
                <a:ea typeface="ＭＳ Ｐゴシック" panose="020B0600070205080204" pitchFamily="34" charset="-128"/>
              </a:rPr>
              <a:t>Where water play components are provided, ground level access and transfer access to elevated play components required</a:t>
            </a:r>
          </a:p>
        </p:txBody>
      </p:sp>
      <p:graphicFrame>
        <p:nvGraphicFramePr>
          <p:cNvPr id="191491" name="Object 2" descr="water play area with elevated play components">
            <a:extLst>
              <a:ext uri="{FF2B5EF4-FFF2-40B4-BE49-F238E27FC236}">
                <a16:creationId xmlns:a16="http://schemas.microsoft.com/office/drawing/2014/main" id="{A6D6895D-D882-5680-5673-EF1D0D394877}"/>
              </a:ext>
            </a:extLst>
          </p:cNvPr>
          <p:cNvGraphicFramePr>
            <a:graphicFrameLocks noGrp="1" noChangeAspect="1"/>
          </p:cNvGraphicFramePr>
          <p:nvPr>
            <p:ph idx="1"/>
            <p:extLst>
              <p:ext uri="{D42A27DB-BD31-4B8C-83A1-F6EECF244321}">
                <p14:modId xmlns:p14="http://schemas.microsoft.com/office/powerpoint/2010/main" val="1032355829"/>
              </p:ext>
            </p:extLst>
          </p:nvPr>
        </p:nvGraphicFramePr>
        <p:xfrm>
          <a:off x="3859213" y="2035175"/>
          <a:ext cx="4867275" cy="3000375"/>
        </p:xfrm>
        <a:graphic>
          <a:graphicData uri="http://schemas.openxmlformats.org/presentationml/2006/ole">
            <mc:AlternateContent xmlns:mc="http://schemas.openxmlformats.org/markup-compatibility/2006">
              <mc:Choice xmlns:v="urn:schemas-microsoft-com:vml" Requires="v">
                <p:oleObj name="Drawing" r:id="rId2" imgW="4867177" imgH="3000000" progId="">
                  <p:embed/>
                </p:oleObj>
              </mc:Choice>
              <mc:Fallback>
                <p:oleObj name="Drawing" r:id="rId2" imgW="4867177" imgH="3000000" progId="">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9213" y="2035175"/>
                        <a:ext cx="4867275"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6" name="Text Box 6">
            <a:extLst>
              <a:ext uri="{FF2B5EF4-FFF2-40B4-BE49-F238E27FC236}">
                <a16:creationId xmlns:a16="http://schemas.microsoft.com/office/drawing/2014/main" id="{A9811C67-8C3A-07FA-8DA5-E324C4D83FA1}"/>
              </a:ext>
            </a:extLst>
          </p:cNvPr>
          <p:cNvSpPr txBox="1">
            <a:spLocks noGrp="1" noChangeArrowheads="1"/>
          </p:cNvSpPr>
          <p:nvPr>
            <p:ph type="title" idx="4294967295"/>
          </p:nvPr>
        </p:nvSpPr>
        <p:spPr bwMode="auto">
          <a:xfrm>
            <a:off x="381000" y="304800"/>
            <a:ext cx="8534400" cy="708025"/>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en-US" altLang="en-US" sz="4000" b="0" i="0" u="none" strike="noStrike" kern="120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34" charset="-128"/>
                <a:cs typeface="+mn-cs"/>
              </a:rPr>
              <a:t>Accessibility not required to or on:</a:t>
            </a:r>
          </a:p>
        </p:txBody>
      </p:sp>
      <p:sp>
        <p:nvSpPr>
          <p:cNvPr id="192517" name="Rectangle 7">
            <a:extLst>
              <a:ext uri="{FF2B5EF4-FFF2-40B4-BE49-F238E27FC236}">
                <a16:creationId xmlns:a16="http://schemas.microsoft.com/office/drawing/2014/main" id="{FC28379F-9128-41DA-A4B1-0CF2A52F61A1}"/>
              </a:ext>
            </a:extLst>
          </p:cNvPr>
          <p:cNvSpPr>
            <a:spLocks noGrp="1" noChangeArrowheads="1"/>
          </p:cNvSpPr>
          <p:nvPr>
            <p:ph idx="1"/>
          </p:nvPr>
        </p:nvSpPr>
        <p:spPr>
          <a:xfrm>
            <a:off x="304800" y="1600200"/>
            <a:ext cx="4613275" cy="4525963"/>
          </a:xfrm>
        </p:spPr>
        <p:txBody>
          <a:bodyPr/>
          <a:lstStyle/>
          <a:p>
            <a:pPr>
              <a:buFontTx/>
              <a:buNone/>
            </a:pPr>
            <a:r>
              <a:rPr lang="en-US" altLang="en-US" b="1">
                <a:ea typeface="ＭＳ Ｐゴシック" panose="020B0600070205080204" pitchFamily="34" charset="-128"/>
              </a:rPr>
              <a:t>Water slides</a:t>
            </a:r>
          </a:p>
          <a:p>
            <a:r>
              <a:rPr lang="en-US" altLang="en-US" b="1">
                <a:ea typeface="ＭＳ Ｐゴシック" panose="020B0600070205080204" pitchFamily="34" charset="-128"/>
              </a:rPr>
              <a:t>Accessible route required to edge of catch pool</a:t>
            </a:r>
          </a:p>
        </p:txBody>
      </p:sp>
      <p:pic>
        <p:nvPicPr>
          <p:cNvPr id="192518" name="Picture 8" descr="water slide">
            <a:extLst>
              <a:ext uri="{FF2B5EF4-FFF2-40B4-BE49-F238E27FC236}">
                <a16:creationId xmlns:a16="http://schemas.microsoft.com/office/drawing/2014/main" id="{6F2080E8-F6B7-2C01-ADF3-D7B452C793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447800"/>
            <a:ext cx="34290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40" name="Text Box 7">
            <a:extLst>
              <a:ext uri="{FF2B5EF4-FFF2-40B4-BE49-F238E27FC236}">
                <a16:creationId xmlns:a16="http://schemas.microsoft.com/office/drawing/2014/main" id="{093769CB-1C4C-73DC-73B8-9DF72A3DFFA9}"/>
              </a:ext>
            </a:extLst>
          </p:cNvPr>
          <p:cNvSpPr txBox="1">
            <a:spLocks noGrp="1" noChangeArrowheads="1"/>
          </p:cNvSpPr>
          <p:nvPr>
            <p:ph type="title" idx="4294967295"/>
          </p:nvPr>
        </p:nvSpPr>
        <p:spPr bwMode="auto">
          <a:xfrm>
            <a:off x="685800" y="381000"/>
            <a:ext cx="7924800" cy="7620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en-US" altLang="en-US" sz="4400" b="0" i="0" u="none" strike="noStrike" kern="120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34" charset="-128"/>
                <a:cs typeface="+mn-cs"/>
              </a:rPr>
              <a:t>Saunas and Steam Rooms</a:t>
            </a:r>
          </a:p>
        </p:txBody>
      </p:sp>
      <p:pic>
        <p:nvPicPr>
          <p:cNvPr id="193541" name="Picture 11" descr="sauna">
            <a:extLst>
              <a:ext uri="{FF2B5EF4-FFF2-40B4-BE49-F238E27FC236}">
                <a16:creationId xmlns:a16="http://schemas.microsoft.com/office/drawing/2014/main" id="{3318B8A3-8FA1-4F96-A065-0733607328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438" y="3179763"/>
            <a:ext cx="3798887"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2" name="Rectangle 14">
            <a:extLst>
              <a:ext uri="{FF2B5EF4-FFF2-40B4-BE49-F238E27FC236}">
                <a16:creationId xmlns:a16="http://schemas.microsoft.com/office/drawing/2014/main" id="{7637F07B-9FA9-8995-4D7C-D5EA51C15F58}"/>
              </a:ext>
            </a:extLst>
          </p:cNvPr>
          <p:cNvSpPr>
            <a:spLocks noGrp="1" noChangeArrowheads="1"/>
          </p:cNvSpPr>
          <p:nvPr>
            <p:ph idx="1"/>
          </p:nvPr>
        </p:nvSpPr>
        <p:spPr/>
        <p:txBody>
          <a:bodyPr/>
          <a:lstStyle/>
          <a:p>
            <a:pPr>
              <a:lnSpc>
                <a:spcPct val="90000"/>
              </a:lnSpc>
            </a:pPr>
            <a:r>
              <a:rPr lang="en-US" altLang="en-US" sz="2400" b="1">
                <a:ea typeface="ＭＳ Ｐゴシック" panose="020B0600070205080204" pitchFamily="34" charset="-128"/>
              </a:rPr>
              <a:t>Where provided in a cluster, at least 5%, not less than one</a:t>
            </a:r>
          </a:p>
          <a:p>
            <a:pPr>
              <a:lnSpc>
                <a:spcPct val="90000"/>
              </a:lnSpc>
            </a:pPr>
            <a:r>
              <a:rPr lang="en-US" altLang="en-US" sz="2400" b="1">
                <a:ea typeface="ＭＳ Ｐゴシック" panose="020B0600070205080204" pitchFamily="34" charset="-128"/>
              </a:rPr>
              <a:t>Turning space within the room—may be obstructed by readily removable seats</a:t>
            </a:r>
          </a:p>
          <a:p>
            <a:pPr>
              <a:lnSpc>
                <a:spcPct val="90000"/>
              </a:lnSpc>
            </a:pPr>
            <a:r>
              <a:rPr lang="en-US" altLang="en-US" sz="2400" b="1">
                <a:ea typeface="ＭＳ Ｐゴシック" panose="020B0600070205080204" pitchFamily="34" charset="-128"/>
              </a:rPr>
              <a:t>Door swing can not swing into clear floor/ground space for bench</a:t>
            </a:r>
          </a:p>
          <a:p>
            <a:pPr>
              <a:lnSpc>
                <a:spcPct val="90000"/>
              </a:lnSpc>
            </a:pPr>
            <a:endParaRPr lang="en-US" altLang="en-US" sz="2400">
              <a:ea typeface="ＭＳ Ｐゴシック" panose="020B0600070205080204" pitchFamily="34" charset="-128"/>
            </a:endParaRPr>
          </a:p>
        </p:txBody>
      </p:sp>
    </p:spTree>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Title 1">
            <a:extLst>
              <a:ext uri="{FF2B5EF4-FFF2-40B4-BE49-F238E27FC236}">
                <a16:creationId xmlns:a16="http://schemas.microsoft.com/office/drawing/2014/main" id="{A232C07F-790F-266C-2514-C862C87962C9}"/>
              </a:ext>
            </a:extLst>
          </p:cNvPr>
          <p:cNvSpPr>
            <a:spLocks noGrp="1"/>
          </p:cNvSpPr>
          <p:nvPr>
            <p:ph type="title"/>
          </p:nvPr>
        </p:nvSpPr>
        <p:spPr/>
        <p:txBody>
          <a:bodyPr/>
          <a:lstStyle/>
          <a:p>
            <a:r>
              <a:rPr lang="en-US" altLang="en-US" dirty="0">
                <a:solidFill>
                  <a:schemeClr val="bg1"/>
                </a:solidFill>
                <a:ea typeface="ＭＳ Ｐゴシック" panose="020B0600070205080204" pitchFamily="34" charset="-128"/>
              </a:rPr>
              <a:t>Resources</a:t>
            </a:r>
          </a:p>
        </p:txBody>
      </p:sp>
      <p:sp>
        <p:nvSpPr>
          <p:cNvPr id="194563" name="Content Placeholder 2">
            <a:extLst>
              <a:ext uri="{FF2B5EF4-FFF2-40B4-BE49-F238E27FC236}">
                <a16:creationId xmlns:a16="http://schemas.microsoft.com/office/drawing/2014/main" id="{6291A395-301E-2B08-A7D1-1D39C5DE7D2C}"/>
              </a:ext>
            </a:extLst>
          </p:cNvPr>
          <p:cNvSpPr>
            <a:spLocks noGrp="1"/>
          </p:cNvSpPr>
          <p:nvPr>
            <p:ph idx="1"/>
          </p:nvPr>
        </p:nvSpPr>
        <p:spPr>
          <a:xfrm>
            <a:off x="365125" y="1258888"/>
            <a:ext cx="8229600" cy="4525962"/>
          </a:xfrm>
        </p:spPr>
        <p:txBody>
          <a:bodyPr/>
          <a:lstStyle/>
          <a:p>
            <a:pPr algn="ctr">
              <a:buFont typeface="Arial" panose="020B0604020202020204" pitchFamily="34" charset="0"/>
              <a:buNone/>
            </a:pPr>
            <a:r>
              <a:rPr lang="en-US" altLang="en-US" sz="2400" dirty="0">
                <a:latin typeface="Arial" panose="020B0604020202020204" pitchFamily="34" charset="0"/>
                <a:ea typeface="ＭＳ Ｐゴシック" panose="020B0600070205080204" pitchFamily="34" charset="-128"/>
                <a:cs typeface="Arial" panose="020B0604020202020204" pitchFamily="34" charset="0"/>
              </a:rPr>
              <a:t>ACTCP- Great Plains ADA Center</a:t>
            </a:r>
          </a:p>
          <a:p>
            <a:pPr algn="ctr">
              <a:buFont typeface="Arial" panose="020B0604020202020204" pitchFamily="34" charset="0"/>
              <a:buNone/>
            </a:pPr>
            <a:r>
              <a:rPr lang="en-US" altLang="en-US" sz="2400" dirty="0">
                <a:latin typeface="Arial" panose="020B0604020202020204" pitchFamily="34" charset="0"/>
                <a:ea typeface="ＭＳ Ｐゴシック" panose="020B0600070205080204" pitchFamily="34" charset="-128"/>
                <a:cs typeface="Arial" panose="020B0604020202020204" pitchFamily="34" charset="0"/>
              </a:rPr>
              <a:t>100 Corporate Lake Dr</a:t>
            </a:r>
          </a:p>
          <a:p>
            <a:pPr algn="ctr">
              <a:buFont typeface="Arial" panose="020B0604020202020204" pitchFamily="34" charset="0"/>
              <a:buNone/>
            </a:pPr>
            <a:r>
              <a:rPr lang="en-US" altLang="en-US" sz="2400" dirty="0">
                <a:latin typeface="Arial" panose="020B0604020202020204" pitchFamily="34" charset="0"/>
                <a:ea typeface="ＭＳ Ｐゴシック" panose="020B0600070205080204" pitchFamily="34" charset="-128"/>
                <a:cs typeface="Arial" panose="020B0604020202020204" pitchFamily="34" charset="0"/>
              </a:rPr>
              <a:t>Columbia, Mo 65203 </a:t>
            </a:r>
          </a:p>
          <a:p>
            <a:pPr algn="ctr">
              <a:buFont typeface="Arial" panose="020B0604020202020204" pitchFamily="34" charset="0"/>
              <a:buNone/>
            </a:pPr>
            <a:r>
              <a:rPr lang="en-US" altLang="en-US" sz="2400" u="sng" dirty="0">
                <a:latin typeface="Arial" panose="020B0604020202020204" pitchFamily="34" charset="0"/>
                <a:ea typeface="ＭＳ Ｐゴシック" panose="020B0600070205080204" pitchFamily="34" charset="-128"/>
                <a:cs typeface="Arial" panose="020B0604020202020204" pitchFamily="34" charset="0"/>
              </a:rPr>
              <a:t>573-882-3617</a:t>
            </a:r>
          </a:p>
          <a:p>
            <a:pPr algn="ctr">
              <a:buFont typeface="Arial" panose="020B0604020202020204" pitchFamily="34" charset="0"/>
              <a:buNone/>
            </a:pPr>
            <a:endParaRPr lang="en-US" altLang="en-US" sz="2400" dirty="0">
              <a:latin typeface="Arial" panose="020B0604020202020204" pitchFamily="34" charset="0"/>
              <a:ea typeface="ＭＳ Ｐゴシック" panose="020B0600070205080204" pitchFamily="34" charset="-128"/>
              <a:cs typeface="Arial" panose="020B0604020202020204" pitchFamily="34" charset="0"/>
            </a:endParaRPr>
          </a:p>
          <a:p>
            <a:pPr algn="ctr">
              <a:buFont typeface="Arial" panose="020B0604020202020204" pitchFamily="34" charset="0"/>
              <a:buNone/>
            </a:pPr>
            <a:r>
              <a:rPr lang="en-US" altLang="en-US" sz="2800" dirty="0">
                <a:latin typeface="Arial" panose="020B0604020202020204" pitchFamily="34" charset="0"/>
                <a:ea typeface="ＭＳ Ｐゴシック" panose="020B0600070205080204" pitchFamily="34" charset="-128"/>
                <a:cs typeface="Arial" panose="020B0604020202020204" pitchFamily="34" charset="0"/>
              </a:rPr>
              <a:t>Southwest ADA Center</a:t>
            </a:r>
          </a:p>
          <a:p>
            <a:pPr algn="ctr">
              <a:buFont typeface="Arial" panose="020B0604020202020204" pitchFamily="34" charset="0"/>
              <a:buNone/>
            </a:pPr>
            <a:r>
              <a:rPr lang="en-US" altLang="en-US" sz="2800" dirty="0">
                <a:latin typeface="Arial" panose="020B0604020202020204" pitchFamily="34" charset="0"/>
                <a:ea typeface="ＭＳ Ｐゴシック" panose="020B0600070205080204" pitchFamily="34" charset="-128"/>
                <a:cs typeface="Arial" panose="020B0604020202020204" pitchFamily="34" charset="0"/>
              </a:rPr>
              <a:t>TIRR Memorial Hermann - ILRU</a:t>
            </a:r>
          </a:p>
          <a:p>
            <a:pPr algn="ctr">
              <a:buFont typeface="Arial" panose="020B0604020202020204" pitchFamily="34" charset="0"/>
              <a:buNone/>
            </a:pPr>
            <a:r>
              <a:rPr lang="en-US" altLang="en-US" sz="2800" dirty="0">
                <a:latin typeface="Arial" panose="020B0604020202020204" pitchFamily="34" charset="0"/>
                <a:ea typeface="ＭＳ Ｐゴシック" panose="020B0600070205080204" pitchFamily="34" charset="-128"/>
                <a:cs typeface="Arial" panose="020B0604020202020204" pitchFamily="34" charset="0"/>
              </a:rPr>
              <a:t>1333 </a:t>
            </a:r>
            <a:r>
              <a:rPr lang="en-US" altLang="en-US" sz="2800" dirty="0" err="1">
                <a:latin typeface="Arial" panose="020B0604020202020204" pitchFamily="34" charset="0"/>
                <a:ea typeface="ＭＳ Ｐゴシック" panose="020B0600070205080204" pitchFamily="34" charset="-128"/>
                <a:cs typeface="Arial" panose="020B0604020202020204" pitchFamily="34" charset="0"/>
              </a:rPr>
              <a:t>Moursund</a:t>
            </a:r>
            <a:endParaRPr lang="en-US" altLang="en-US" sz="2800" dirty="0">
              <a:latin typeface="Arial" panose="020B0604020202020204" pitchFamily="34" charset="0"/>
              <a:ea typeface="ＭＳ Ｐゴシック" panose="020B0600070205080204" pitchFamily="34" charset="-128"/>
              <a:cs typeface="Arial" panose="020B0604020202020204" pitchFamily="34" charset="0"/>
            </a:endParaRPr>
          </a:p>
          <a:p>
            <a:pPr algn="ctr">
              <a:buFont typeface="Arial" panose="020B0604020202020204" pitchFamily="34" charset="0"/>
              <a:buNone/>
            </a:pPr>
            <a:r>
              <a:rPr lang="en-US" altLang="en-US" sz="2800" dirty="0">
                <a:latin typeface="Arial" panose="020B0604020202020204" pitchFamily="34" charset="0"/>
                <a:ea typeface="ＭＳ Ｐゴシック" panose="020B0600070205080204" pitchFamily="34" charset="-128"/>
                <a:cs typeface="Arial" panose="020B0604020202020204" pitchFamily="34" charset="0"/>
              </a:rPr>
              <a:t>Houston, TX 77030</a:t>
            </a:r>
          </a:p>
          <a:p>
            <a:pPr algn="ctr">
              <a:buFont typeface="Arial" panose="020B0604020202020204" pitchFamily="34" charset="0"/>
              <a:buNone/>
            </a:pPr>
            <a:r>
              <a:rPr lang="en-US" altLang="en-US" sz="2800" dirty="0">
                <a:latin typeface="Arial" panose="020B0604020202020204" pitchFamily="34" charset="0"/>
                <a:ea typeface="ＭＳ Ｐゴシック" panose="020B0600070205080204" pitchFamily="34" charset="-128"/>
                <a:cs typeface="Arial" panose="020B0604020202020204" pitchFamily="34" charset="0"/>
              </a:rPr>
              <a:t>800-949-4232 or 713-797-7171.</a:t>
            </a:r>
          </a:p>
          <a:p>
            <a:pPr algn="ctr">
              <a:buFont typeface="Arial" panose="020B0604020202020204" pitchFamily="34" charset="0"/>
              <a:buNone/>
            </a:pPr>
            <a:endParaRPr lang="en-US" altLang="en-US" sz="2800" dirty="0">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C1C5F52E-587D-CE92-1184-555FE662F5E3}"/>
              </a:ext>
            </a:extLst>
          </p:cNvPr>
          <p:cNvSpPr>
            <a:spLocks noGrp="1"/>
          </p:cNvSpPr>
          <p:nvPr>
            <p:ph type="title"/>
          </p:nvPr>
        </p:nvSpPr>
        <p:spPr>
          <a:xfrm>
            <a:off x="457200" y="0"/>
            <a:ext cx="8229600" cy="1143000"/>
          </a:xfrm>
        </p:spPr>
        <p:txBody>
          <a:bodyPr/>
          <a:lstStyle/>
          <a:p>
            <a:r>
              <a:rPr lang="en-US" altLang="en-US" sz="3600" b="1">
                <a:solidFill>
                  <a:schemeClr val="bg1"/>
                </a:solidFill>
                <a:latin typeface="Arial" panose="020B0604020202020204" pitchFamily="34" charset="0"/>
                <a:ea typeface="ＭＳ Ｐゴシック" panose="020B0600070205080204" pitchFamily="34" charset="-128"/>
              </a:rPr>
              <a:t>Some absolute dimensions remain</a:t>
            </a:r>
            <a:endParaRPr lang="en-US" altLang="en-US" sz="3600">
              <a:solidFill>
                <a:schemeClr val="bg1"/>
              </a:solidFill>
              <a:ea typeface="ＭＳ Ｐゴシック" panose="020B0600070205080204" pitchFamily="34" charset="-128"/>
            </a:endParaRPr>
          </a:p>
        </p:txBody>
      </p:sp>
      <p:sp>
        <p:nvSpPr>
          <p:cNvPr id="3" name="Content Placeholder 2">
            <a:extLst>
              <a:ext uri="{FF2B5EF4-FFF2-40B4-BE49-F238E27FC236}">
                <a16:creationId xmlns:a16="http://schemas.microsoft.com/office/drawing/2014/main" id="{F94D6C09-153C-7590-27EA-DBF8D5B5531C}"/>
              </a:ext>
            </a:extLst>
          </p:cNvPr>
          <p:cNvSpPr>
            <a:spLocks noGrp="1"/>
          </p:cNvSpPr>
          <p:nvPr>
            <p:ph idx="1"/>
          </p:nvPr>
        </p:nvSpPr>
        <p:spPr>
          <a:xfrm>
            <a:off x="457200" y="1385888"/>
            <a:ext cx="8229600" cy="4525962"/>
          </a:xfrm>
        </p:spPr>
        <p:txBody>
          <a:bodyPr/>
          <a:lstStyle/>
          <a:p>
            <a:pPr>
              <a:buFont typeface="Arial" panose="020B0604020202020204" pitchFamily="34" charset="0"/>
              <a:buNone/>
              <a:defRPr/>
            </a:pPr>
            <a:r>
              <a:rPr lang="en-US" sz="2300" b="1" kern="0" dirty="0">
                <a:solidFill>
                  <a:srgbClr val="003399"/>
                </a:solidFill>
                <a:latin typeface="Arial" charset="0"/>
              </a:rPr>
              <a:t>Transfer shower stall (36” x 36”) and combination transfer/roll-in design with seat on front wall (36” deep) </a:t>
            </a:r>
          </a:p>
          <a:p>
            <a:pPr>
              <a:buFont typeface="Arial" panose="020B0604020202020204" pitchFamily="34" charset="0"/>
              <a:buNone/>
              <a:defRPr/>
            </a:pPr>
            <a:endParaRPr lang="en-US" sz="2300" b="1" kern="0" dirty="0">
              <a:solidFill>
                <a:srgbClr val="003399"/>
              </a:solidFill>
              <a:latin typeface="Arial" charset="0"/>
            </a:endParaRPr>
          </a:p>
          <a:p>
            <a:pPr>
              <a:buFont typeface="Arial" panose="020B0604020202020204" pitchFamily="34" charset="0"/>
              <a:buNone/>
              <a:defRPr/>
            </a:pPr>
            <a:endParaRPr lang="en-US" sz="2300" b="1" kern="0" dirty="0">
              <a:solidFill>
                <a:srgbClr val="003399"/>
              </a:solidFill>
              <a:latin typeface="Arial" charset="0"/>
            </a:endParaRPr>
          </a:p>
          <a:p>
            <a:pPr>
              <a:buFont typeface="Arial" panose="020B0604020202020204" pitchFamily="34" charset="0"/>
              <a:buNone/>
              <a:defRPr/>
            </a:pPr>
            <a:endParaRPr lang="en-US" sz="2300" b="1" kern="0" dirty="0">
              <a:solidFill>
                <a:srgbClr val="003399"/>
              </a:solidFill>
              <a:latin typeface="Arial" charset="0"/>
            </a:endParaRPr>
          </a:p>
          <a:p>
            <a:pPr>
              <a:buFont typeface="Arial" panose="020B0604020202020204" pitchFamily="34" charset="0"/>
              <a:buNone/>
              <a:defRPr/>
            </a:pPr>
            <a:endParaRPr lang="en-US" sz="2300" b="1" kern="0" dirty="0">
              <a:solidFill>
                <a:srgbClr val="003399"/>
              </a:solidFill>
              <a:latin typeface="Arial" charset="0"/>
            </a:endParaRPr>
          </a:p>
          <a:p>
            <a:pPr>
              <a:buFont typeface="Arial" panose="020B0604020202020204" pitchFamily="34" charset="0"/>
              <a:buNone/>
              <a:defRPr/>
            </a:pPr>
            <a:endParaRPr lang="en-US" sz="2300" b="1" kern="0" dirty="0">
              <a:solidFill>
                <a:srgbClr val="003399"/>
              </a:solidFill>
              <a:latin typeface="Arial" charset="0"/>
            </a:endParaRPr>
          </a:p>
          <a:p>
            <a:pPr>
              <a:buFont typeface="Arial" panose="020B0604020202020204" pitchFamily="34" charset="0"/>
              <a:buNone/>
              <a:defRPr/>
            </a:pPr>
            <a:endParaRPr lang="en-US" sz="2300" b="1" kern="0" dirty="0">
              <a:solidFill>
                <a:srgbClr val="003399"/>
              </a:solidFill>
              <a:latin typeface="Arial" charset="0"/>
            </a:endParaRPr>
          </a:p>
          <a:p>
            <a:pPr>
              <a:buFont typeface="Arial" panose="020B0604020202020204" pitchFamily="34" charset="0"/>
              <a:buNone/>
              <a:defRPr/>
            </a:pPr>
            <a:endParaRPr lang="en-US" sz="2300" b="1" kern="0" dirty="0">
              <a:solidFill>
                <a:srgbClr val="003399"/>
              </a:solidFill>
              <a:latin typeface="Arial" charset="0"/>
            </a:endParaRPr>
          </a:p>
          <a:p>
            <a:pPr>
              <a:buFont typeface="Arial" panose="020B0604020202020204" pitchFamily="34" charset="0"/>
              <a:buNone/>
              <a:defRPr/>
            </a:pPr>
            <a:r>
              <a:rPr lang="en-US" sz="2300" b="1" kern="0" dirty="0">
                <a:solidFill>
                  <a:srgbClr val="003399"/>
                </a:solidFill>
                <a:latin typeface="Arial" charset="0"/>
              </a:rPr>
              <a:t>measured to center points; manufacturing tolerances recognized </a:t>
            </a:r>
            <a:r>
              <a:rPr lang="en-US" sz="2300" b="1" kern="0" dirty="0">
                <a:latin typeface="Arial" pitchFamily="34" charset="0"/>
              </a:rPr>
              <a:t> </a:t>
            </a:r>
          </a:p>
          <a:p>
            <a:pPr>
              <a:defRPr/>
            </a:pPr>
            <a:endParaRPr lang="en-US" dirty="0"/>
          </a:p>
        </p:txBody>
      </p:sp>
      <p:pic>
        <p:nvPicPr>
          <p:cNvPr id="28676" name="Picture 14" descr="A diagram of a wall and control wall in transfer shower&#10;">
            <a:extLst>
              <a:ext uri="{FF2B5EF4-FFF2-40B4-BE49-F238E27FC236}">
                <a16:creationId xmlns:a16="http://schemas.microsoft.com/office/drawing/2014/main" id="{A891BE70-14A6-3F3A-5950-52BC93F80D1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6775" y="2228850"/>
            <a:ext cx="3376613" cy="271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13" descr="roll in shower diagram">
            <a:extLst>
              <a:ext uri="{FF2B5EF4-FFF2-40B4-BE49-F238E27FC236}">
                <a16:creationId xmlns:a16="http://schemas.microsoft.com/office/drawing/2014/main" id="{82C00351-E5BF-C98A-7054-200325F75B6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228850"/>
            <a:ext cx="398145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4D1A015A-2F4B-B243-2847-FEDC4753EB65}"/>
              </a:ext>
            </a:extLst>
          </p:cNvPr>
          <p:cNvSpPr>
            <a:spLocks noGrp="1"/>
          </p:cNvSpPr>
          <p:nvPr>
            <p:ph type="title"/>
          </p:nvPr>
        </p:nvSpPr>
        <p:spPr>
          <a:xfrm>
            <a:off x="457200" y="0"/>
            <a:ext cx="8229600" cy="1143000"/>
          </a:xfrm>
        </p:spPr>
        <p:txBody>
          <a:bodyPr/>
          <a:lstStyle/>
          <a:p>
            <a:r>
              <a:rPr lang="en-US" altLang="en-US" sz="3600" b="1">
                <a:solidFill>
                  <a:schemeClr val="bg1"/>
                </a:solidFill>
                <a:latin typeface="Arial" panose="020B0604020202020204" pitchFamily="34" charset="0"/>
                <a:ea typeface="ＭＳ Ｐゴシック" panose="020B0600070205080204" pitchFamily="34" charset="-128"/>
              </a:rPr>
              <a:t>Referenced Standards</a:t>
            </a:r>
            <a:endParaRPr lang="en-US" altLang="en-US" sz="3600">
              <a:solidFill>
                <a:schemeClr val="bg1"/>
              </a:solidFill>
              <a:ea typeface="ＭＳ Ｐゴシック" panose="020B0600070205080204" pitchFamily="34" charset="-128"/>
            </a:endParaRPr>
          </a:p>
        </p:txBody>
      </p:sp>
      <p:sp>
        <p:nvSpPr>
          <p:cNvPr id="29699" name="Content Placeholder 2">
            <a:extLst>
              <a:ext uri="{FF2B5EF4-FFF2-40B4-BE49-F238E27FC236}">
                <a16:creationId xmlns:a16="http://schemas.microsoft.com/office/drawing/2014/main" id="{268EF0D2-9628-E354-C9EE-846E9845BD47}"/>
              </a:ext>
            </a:extLst>
          </p:cNvPr>
          <p:cNvSpPr>
            <a:spLocks noGrp="1"/>
          </p:cNvSpPr>
          <p:nvPr>
            <p:ph idx="1"/>
          </p:nvPr>
        </p:nvSpPr>
        <p:spPr/>
        <p:txBody>
          <a:bodyPr/>
          <a:lstStyle/>
          <a:p>
            <a:pPr>
              <a:buFontTx/>
              <a:buChar char="•"/>
            </a:pPr>
            <a:r>
              <a:rPr lang="en-US" altLang="en-US" b="1">
                <a:latin typeface="Arial" panose="020B0604020202020204" pitchFamily="34" charset="0"/>
                <a:ea typeface="Times New Roman" panose="02020603050405020304" pitchFamily="18" charset="0"/>
                <a:cs typeface="Arial" panose="020B0604020202020204" pitchFamily="34" charset="0"/>
              </a:rPr>
              <a:t>powered doors (ANSI/BHMA A156.10 &amp; A156.19)</a:t>
            </a:r>
          </a:p>
          <a:p>
            <a:pPr>
              <a:buFontTx/>
              <a:buChar char="•"/>
            </a:pPr>
            <a:r>
              <a:rPr lang="en-US" altLang="en-US" b="1">
                <a:latin typeface="Arial" panose="020B0604020202020204" pitchFamily="34" charset="0"/>
                <a:ea typeface="Times New Roman" panose="02020603050405020304" pitchFamily="18" charset="0"/>
                <a:cs typeface="Arial" panose="020B0604020202020204" pitchFamily="34" charset="0"/>
              </a:rPr>
              <a:t>elevators and lifts (ASME A17.1 &amp; A18.1)</a:t>
            </a:r>
          </a:p>
          <a:p>
            <a:pPr>
              <a:buFontTx/>
              <a:buChar char="•"/>
            </a:pPr>
            <a:r>
              <a:rPr lang="en-US" altLang="en-US" b="1">
                <a:latin typeface="Arial" panose="020B0604020202020204" pitchFamily="34" charset="0"/>
                <a:ea typeface="Times New Roman" panose="02020603050405020304" pitchFamily="18" charset="0"/>
                <a:cs typeface="Arial" panose="020B0604020202020204" pitchFamily="34" charset="0"/>
              </a:rPr>
              <a:t>egress (IBC) </a:t>
            </a:r>
          </a:p>
          <a:p>
            <a:pPr>
              <a:buFontTx/>
              <a:buChar char="•"/>
            </a:pPr>
            <a:r>
              <a:rPr lang="en-US" altLang="en-US" b="1">
                <a:latin typeface="Arial" panose="020B0604020202020204" pitchFamily="34" charset="0"/>
                <a:ea typeface="Times New Roman" panose="02020603050405020304" pitchFamily="18" charset="0"/>
                <a:cs typeface="Arial" panose="020B0604020202020204" pitchFamily="34" charset="0"/>
              </a:rPr>
              <a:t>alarms (NFPA 72)</a:t>
            </a:r>
          </a:p>
          <a:p>
            <a:pPr>
              <a:buFontTx/>
              <a:buChar char="•"/>
            </a:pPr>
            <a:r>
              <a:rPr lang="en-US" altLang="en-US" b="1">
                <a:latin typeface="Arial" panose="020B0604020202020204" pitchFamily="34" charset="0"/>
                <a:ea typeface="Times New Roman" panose="02020603050405020304" pitchFamily="18" charset="0"/>
                <a:cs typeface="Arial" panose="020B0604020202020204" pitchFamily="34" charset="0"/>
              </a:rPr>
              <a:t>play surfacing &amp; equipment (ASTM standards)</a:t>
            </a:r>
          </a:p>
          <a:p>
            <a:endParaRPr lang="en-US" altLang="en-US">
              <a:ea typeface="Times New Roman" panose="02020603050405020304" pitchFamily="18" charset="0"/>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5">
            <a:extLst>
              <a:ext uri="{FF2B5EF4-FFF2-40B4-BE49-F238E27FC236}">
                <a16:creationId xmlns:a16="http://schemas.microsoft.com/office/drawing/2014/main" id="{BD3D9DF9-3F5A-7237-98DB-8449CF41B669}"/>
              </a:ext>
            </a:extLst>
          </p:cNvPr>
          <p:cNvSpPr>
            <a:spLocks noGrp="1"/>
          </p:cNvSpPr>
          <p:nvPr>
            <p:ph type="title"/>
          </p:nvPr>
        </p:nvSpPr>
        <p:spPr>
          <a:xfrm>
            <a:off x="457200" y="0"/>
            <a:ext cx="8229600" cy="1143000"/>
          </a:xfrm>
        </p:spPr>
        <p:txBody>
          <a:bodyPr/>
          <a:lstStyle/>
          <a:p>
            <a:r>
              <a:rPr lang="en-US" altLang="en-US" sz="3600" b="1" dirty="0">
                <a:solidFill>
                  <a:schemeClr val="bg1"/>
                </a:solidFill>
                <a:latin typeface="Arial" panose="020B0604020202020204" pitchFamily="34" charset="0"/>
                <a:ea typeface="ＭＳ Ｐゴシック" panose="020B0600070205080204" pitchFamily="34" charset="-128"/>
              </a:rPr>
              <a:t>Update on DOJ’s ADA Standards</a:t>
            </a:r>
            <a:endParaRPr lang="en-US" altLang="en-US" sz="3600" dirty="0">
              <a:solidFill>
                <a:schemeClr val="bg1"/>
              </a:solidFill>
              <a:ea typeface="ＭＳ Ｐゴシック" panose="020B0600070205080204" pitchFamily="34" charset="-128"/>
            </a:endParaRPr>
          </a:p>
        </p:txBody>
      </p:sp>
      <p:sp>
        <p:nvSpPr>
          <p:cNvPr id="11267" name="Content Placeholder 6">
            <a:extLst>
              <a:ext uri="{FF2B5EF4-FFF2-40B4-BE49-F238E27FC236}">
                <a16:creationId xmlns:a16="http://schemas.microsoft.com/office/drawing/2014/main" id="{48BB255E-B5A6-64E8-9006-AB924B4D2AC0}"/>
              </a:ext>
            </a:extLst>
          </p:cNvPr>
          <p:cNvSpPr>
            <a:spLocks noGrp="1"/>
          </p:cNvSpPr>
          <p:nvPr>
            <p:ph idx="1"/>
          </p:nvPr>
        </p:nvSpPr>
        <p:spPr/>
        <p:txBody>
          <a:bodyPr/>
          <a:lstStyle/>
          <a:p>
            <a:pPr>
              <a:lnSpc>
                <a:spcPct val="90000"/>
              </a:lnSpc>
              <a:buFont typeface="Arial" charset="0"/>
              <a:buChar char="•"/>
              <a:defRPr/>
            </a:pPr>
            <a:r>
              <a:rPr lang="en-US" b="1" dirty="0">
                <a:latin typeface="Arial" charset="0"/>
                <a:ea typeface="ＭＳ Ｐゴシック" pitchFamily="34" charset="-128"/>
              </a:rPr>
              <a:t>DOJ – Published as a Standard </a:t>
            </a:r>
          </a:p>
          <a:p>
            <a:pPr>
              <a:lnSpc>
                <a:spcPct val="90000"/>
              </a:lnSpc>
              <a:buFont typeface="Arial" charset="0"/>
              <a:buNone/>
              <a:defRPr/>
            </a:pPr>
            <a:r>
              <a:rPr lang="en-US" b="1" dirty="0">
                <a:latin typeface="Arial" charset="0"/>
                <a:ea typeface="ＭＳ Ｐゴシック" pitchFamily="34" charset="-128"/>
              </a:rPr>
              <a:t>						Sept, 15 2010</a:t>
            </a:r>
          </a:p>
          <a:p>
            <a:pPr>
              <a:lnSpc>
                <a:spcPct val="90000"/>
              </a:lnSpc>
              <a:buFont typeface="Arial" charset="0"/>
              <a:buNone/>
              <a:defRPr/>
            </a:pPr>
            <a:r>
              <a:rPr lang="en-US" b="1" dirty="0">
                <a:latin typeface="Arial" charset="0"/>
                <a:ea typeface="ＭＳ Ｐゴシック" pitchFamily="34" charset="-128"/>
              </a:rPr>
              <a:t>	</a:t>
            </a:r>
          </a:p>
          <a:p>
            <a:pPr algn="ctr">
              <a:lnSpc>
                <a:spcPct val="90000"/>
              </a:lnSpc>
              <a:buFont typeface="Arial" charset="0"/>
              <a:buNone/>
              <a:defRPr/>
            </a:pPr>
            <a:endParaRPr lang="en-US" b="1" dirty="0">
              <a:latin typeface="Arial" charset="0"/>
              <a:ea typeface="ＭＳ Ｐゴシック" pitchFamily="34" charset="-128"/>
            </a:endParaRPr>
          </a:p>
          <a:p>
            <a:pPr algn="ctr">
              <a:lnSpc>
                <a:spcPct val="90000"/>
              </a:lnSpc>
              <a:buFont typeface="Arial" charset="0"/>
              <a:buNone/>
              <a:defRPr/>
            </a:pPr>
            <a:r>
              <a:rPr lang="en-US" b="1" dirty="0">
                <a:latin typeface="Arial" charset="0"/>
                <a:ea typeface="ＭＳ Ｐゴシック" pitchFamily="34" charset="-128"/>
              </a:rPr>
              <a:t>Effective Date:</a:t>
            </a:r>
          </a:p>
          <a:p>
            <a:pPr algn="ctr">
              <a:lnSpc>
                <a:spcPct val="90000"/>
              </a:lnSpc>
              <a:buFont typeface="Arial" charset="0"/>
              <a:buNone/>
              <a:defRPr/>
            </a:pPr>
            <a:endParaRPr lang="en-US" b="1" dirty="0">
              <a:latin typeface="Arial" charset="0"/>
              <a:ea typeface="ＭＳ Ｐゴシック" pitchFamily="34" charset="-128"/>
            </a:endParaRPr>
          </a:p>
          <a:p>
            <a:pPr marL="0" indent="0" algn="ctr">
              <a:lnSpc>
                <a:spcPct val="90000"/>
              </a:lnSpc>
              <a:buFont typeface="Arial" charset="0"/>
              <a:buNone/>
              <a:defRPr/>
            </a:pPr>
            <a:r>
              <a:rPr lang="en-US" b="1" dirty="0">
                <a:latin typeface="Arial" charset="0"/>
                <a:ea typeface="ＭＳ Ｐゴシック" pitchFamily="34" charset="-128"/>
              </a:rPr>
              <a:t>For all New and altered facilities</a:t>
            </a:r>
          </a:p>
          <a:p>
            <a:pPr marL="0" indent="0" algn="ctr">
              <a:lnSpc>
                <a:spcPct val="90000"/>
              </a:lnSpc>
              <a:buFont typeface="Arial" charset="0"/>
              <a:buNone/>
              <a:defRPr/>
            </a:pPr>
            <a:r>
              <a:rPr lang="en-US" b="1" dirty="0">
                <a:latin typeface="Arial" charset="0"/>
                <a:ea typeface="ＭＳ Ｐゴシック" pitchFamily="34" charset="-128"/>
              </a:rPr>
              <a:t>March 15, 2012</a:t>
            </a:r>
            <a:endParaRPr lang="en-US" dirty="0">
              <a:latin typeface="Arial" charset="0"/>
              <a:ea typeface="ＭＳ Ｐゴシック" pitchFamily="34" charset="-128"/>
            </a:endParaRPr>
          </a:p>
          <a:p>
            <a:pPr>
              <a:lnSpc>
                <a:spcPct val="90000"/>
              </a:lnSpc>
              <a:buFont typeface="Arial" charset="0"/>
              <a:buChar char="•"/>
              <a:defRPr/>
            </a:pPr>
            <a:endParaRPr lang="en-US" sz="1400" b="1" dirty="0">
              <a:latin typeface="Arial" charset="0"/>
              <a:ea typeface="ＭＳ Ｐゴシック" pitchFamily="34" charset="-128"/>
            </a:endParaRPr>
          </a:p>
          <a:p>
            <a:pPr>
              <a:lnSpc>
                <a:spcPct val="90000"/>
              </a:lnSpc>
              <a:buFont typeface="Arial" charset="0"/>
              <a:buChar char="•"/>
              <a:defRPr/>
            </a:pPr>
            <a:endParaRPr lang="en-US" sz="1400" b="1" dirty="0">
              <a:latin typeface="Arial" charset="0"/>
              <a:ea typeface="ＭＳ Ｐゴシック" pitchFamily="34" charset="-128"/>
            </a:endParaRPr>
          </a:p>
          <a:p>
            <a:pPr>
              <a:buFont typeface="Arial" charset="0"/>
              <a:buNone/>
              <a:defRPr/>
            </a:pPr>
            <a:endParaRPr lang="en-US" dirty="0">
              <a:ea typeface="ＭＳ Ｐゴシック" pitchFamily="34" charset="-128"/>
            </a:endParaRPr>
          </a:p>
        </p:txBody>
      </p:sp>
      <p:pic>
        <p:nvPicPr>
          <p:cNvPr id="12292" name="Picture 10" descr="dojsealc">
            <a:extLst>
              <a:ext uri="{FF2B5EF4-FFF2-40B4-BE49-F238E27FC236}">
                <a16:creationId xmlns:a16="http://schemas.microsoft.com/office/drawing/2014/main" id="{3CC8D598-E4D2-3F15-596D-85C9B2B7F437}"/>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43763" y="1287463"/>
            <a:ext cx="17399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55A7078B-B48F-A2E4-8FDF-09A98CDA5F39}"/>
              </a:ext>
            </a:extLst>
          </p:cNvPr>
          <p:cNvSpPr>
            <a:spLocks noGrp="1"/>
          </p:cNvSpPr>
          <p:nvPr>
            <p:ph type="title"/>
          </p:nvPr>
        </p:nvSpPr>
        <p:spPr>
          <a:xfrm>
            <a:off x="457200" y="274638"/>
            <a:ext cx="8229600" cy="939800"/>
          </a:xfrm>
        </p:spPr>
        <p:txBody>
          <a:bodyPr/>
          <a:lstStyle/>
          <a:p>
            <a:r>
              <a:rPr lang="en-US" altLang="en-US">
                <a:solidFill>
                  <a:schemeClr val="bg1"/>
                </a:solidFill>
                <a:ea typeface="ＭＳ Ｐゴシック" panose="020B0600070205080204" pitchFamily="34" charset="-128"/>
              </a:rPr>
              <a:t>Adult and Children’s Dimensions</a:t>
            </a:r>
          </a:p>
        </p:txBody>
      </p:sp>
      <p:sp>
        <p:nvSpPr>
          <p:cNvPr id="30723" name="Content Placeholder 2">
            <a:extLst>
              <a:ext uri="{FF2B5EF4-FFF2-40B4-BE49-F238E27FC236}">
                <a16:creationId xmlns:a16="http://schemas.microsoft.com/office/drawing/2014/main" id="{D8A322D4-2B27-DCBB-7D53-D58323007CEA}"/>
              </a:ext>
            </a:extLst>
          </p:cNvPr>
          <p:cNvSpPr>
            <a:spLocks noGrp="1"/>
          </p:cNvSpPr>
          <p:nvPr>
            <p:ph idx="1"/>
          </p:nvPr>
        </p:nvSpPr>
        <p:spPr>
          <a:xfrm>
            <a:off x="0" y="1489075"/>
            <a:ext cx="6153150" cy="4637088"/>
          </a:xfrm>
        </p:spPr>
        <p:txBody>
          <a:bodyPr/>
          <a:lstStyle/>
          <a:p>
            <a:r>
              <a:rPr lang="en-US" altLang="en-US">
                <a:ea typeface="ＭＳ Ｐゴシック" panose="020B0600070205080204" pitchFamily="34" charset="-128"/>
              </a:rPr>
              <a:t>Anthropometrics drive the design</a:t>
            </a:r>
          </a:p>
          <a:p>
            <a:r>
              <a:rPr lang="en-US" altLang="en-US">
                <a:ea typeface="ＭＳ Ｐゴシック" panose="020B0600070205080204" pitchFamily="34" charset="-128"/>
              </a:rPr>
              <a:t>New children's guidance covers:</a:t>
            </a:r>
          </a:p>
          <a:p>
            <a:pPr lvl="1"/>
            <a:r>
              <a:rPr lang="en-US" altLang="en-US">
                <a:ea typeface="ＭＳ Ｐゴシック" panose="020B0600070205080204" pitchFamily="34" charset="-128"/>
              </a:rPr>
              <a:t>Drinking fountains</a:t>
            </a:r>
          </a:p>
          <a:p>
            <a:pPr lvl="1"/>
            <a:r>
              <a:rPr lang="en-US" altLang="en-US">
                <a:ea typeface="ＭＳ Ｐゴシック" panose="020B0600070205080204" pitchFamily="34" charset="-128"/>
              </a:rPr>
              <a:t>Water closets</a:t>
            </a:r>
          </a:p>
          <a:p>
            <a:pPr lvl="1"/>
            <a:r>
              <a:rPr lang="en-US" altLang="en-US">
                <a:ea typeface="ＭＳ Ｐゴシック" panose="020B0600070205080204" pitchFamily="34" charset="-128"/>
              </a:rPr>
              <a:t>Toilet compartments</a:t>
            </a:r>
          </a:p>
          <a:p>
            <a:pPr lvl="1"/>
            <a:r>
              <a:rPr lang="en-US" altLang="en-US">
                <a:ea typeface="ＭＳ Ｐゴシック" panose="020B0600070205080204" pitchFamily="34" charset="-128"/>
              </a:rPr>
              <a:t>Lavs/sinks</a:t>
            </a:r>
          </a:p>
          <a:p>
            <a:pPr lvl="1"/>
            <a:r>
              <a:rPr lang="en-US" altLang="en-US">
                <a:ea typeface="ＭＳ Ｐゴシック" panose="020B0600070205080204" pitchFamily="34" charset="-128"/>
              </a:rPr>
              <a:t>Dining and work surfaces </a:t>
            </a:r>
          </a:p>
        </p:txBody>
      </p:sp>
      <p:pic>
        <p:nvPicPr>
          <p:cNvPr id="30724" name="Picture 2" descr="A blue and yellow child's wheelchair&#10;&#10;">
            <a:extLst>
              <a:ext uri="{FF2B5EF4-FFF2-40B4-BE49-F238E27FC236}">
                <a16:creationId xmlns:a16="http://schemas.microsoft.com/office/drawing/2014/main" id="{95B80031-D8F8-440A-EA44-9852241FD6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0363" y="2063750"/>
            <a:ext cx="3703637" cy="357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0C47F66E-DEE8-9DD9-04A4-CDD2267406B1}"/>
              </a:ext>
            </a:extLst>
          </p:cNvPr>
          <p:cNvSpPr>
            <a:spLocks noGrp="1"/>
          </p:cNvSpPr>
          <p:nvPr>
            <p:ph type="title"/>
          </p:nvPr>
        </p:nvSpPr>
        <p:spPr/>
        <p:txBody>
          <a:bodyPr/>
          <a:lstStyle/>
          <a:p>
            <a:r>
              <a:rPr lang="en-US" altLang="en-US">
                <a:solidFill>
                  <a:schemeClr val="bg1"/>
                </a:solidFill>
                <a:ea typeface="ＭＳ Ｐゴシック" panose="020B0600070205080204" pitchFamily="34" charset="-128"/>
              </a:rPr>
              <a:t>Equivalent Facilitation</a:t>
            </a:r>
          </a:p>
        </p:txBody>
      </p:sp>
      <p:sp>
        <p:nvSpPr>
          <p:cNvPr id="3" name="Content Placeholder 2">
            <a:extLst>
              <a:ext uri="{FF2B5EF4-FFF2-40B4-BE49-F238E27FC236}">
                <a16:creationId xmlns:a16="http://schemas.microsoft.com/office/drawing/2014/main" id="{93E6C8F6-2937-A393-F773-ED904C5F251A}"/>
              </a:ext>
            </a:extLst>
          </p:cNvPr>
          <p:cNvSpPr>
            <a:spLocks noGrp="1"/>
          </p:cNvSpPr>
          <p:nvPr>
            <p:ph idx="1"/>
          </p:nvPr>
        </p:nvSpPr>
        <p:spPr/>
        <p:txBody>
          <a:bodyPr/>
          <a:lstStyle/>
          <a:p>
            <a:pPr marL="0" indent="0">
              <a:buFont typeface="Arial" charset="0"/>
              <a:buNone/>
              <a:defRPr/>
            </a:pPr>
            <a:r>
              <a:rPr lang="en-US" b="1" dirty="0"/>
              <a:t>103 Equivalent Facilitation</a:t>
            </a:r>
          </a:p>
          <a:p>
            <a:pPr marL="0" indent="0">
              <a:buFont typeface="Arial" charset="0"/>
              <a:buNone/>
              <a:defRPr/>
            </a:pPr>
            <a:endParaRPr lang="en-US" b="1" dirty="0"/>
          </a:p>
          <a:p>
            <a:pPr>
              <a:buFont typeface="Arial" charset="0"/>
              <a:buChar char="•"/>
              <a:defRPr/>
            </a:pPr>
            <a:r>
              <a:rPr lang="en-US" dirty="0"/>
              <a:t>Nothing in these requirements prevents the use of designs, products, or technologies as alternatives to those prescribed, provided they result in </a:t>
            </a:r>
            <a:r>
              <a:rPr lang="en-US" b="1" dirty="0"/>
              <a:t>substantially equivalent or greater accessibility and usability</a:t>
            </a:r>
            <a:r>
              <a:rPr lang="en-US" dirty="0"/>
              <a:t>. </a:t>
            </a:r>
          </a:p>
          <a:p>
            <a:pPr>
              <a:buFont typeface="Arial" charset="0"/>
              <a:buChar char="•"/>
              <a:defRPr/>
            </a:pP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Content Placeholder 2">
            <a:extLst>
              <a:ext uri="{FF2B5EF4-FFF2-40B4-BE49-F238E27FC236}">
                <a16:creationId xmlns:a16="http://schemas.microsoft.com/office/drawing/2014/main" id="{761537C8-2DD5-D983-5BE4-6343604A6F01}"/>
              </a:ext>
            </a:extLst>
          </p:cNvPr>
          <p:cNvSpPr>
            <a:spLocks noGrp="1"/>
          </p:cNvSpPr>
          <p:nvPr>
            <p:ph type="title" idx="4294967295"/>
          </p:nvPr>
        </p:nvSpPr>
        <p:spPr bwMode="auto">
          <a:xfrm>
            <a:off x="457200" y="1600200"/>
            <a:ext cx="8229600" cy="452596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342900" marR="0" lvl="0" indent="-342900" algn="ctr"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4800" b="1" i="0" u="none" strike="noStrike" kern="1200" cap="none" spc="0" normalizeH="0" baseline="0" noProof="0" dirty="0">
                <a:ln>
                  <a:noFill/>
                </a:ln>
                <a:solidFill>
                  <a:schemeClr val="tx1"/>
                </a:solidFill>
                <a:effectLst/>
                <a:uLnTx/>
                <a:uFillTx/>
                <a:latin typeface="Arial" panose="020B0604020202020204" pitchFamily="34" charset="0"/>
                <a:ea typeface="ＭＳ Ｐゴシック" panose="020B0600070205080204" pitchFamily="34" charset="-128"/>
                <a:cs typeface="ＭＳ Ｐゴシック"/>
              </a:rPr>
              <a:t>CHAPTER 2</a:t>
            </a:r>
            <a:br>
              <a:rPr kumimoji="0" lang="en-US" altLang="en-US" sz="4800" b="1" i="0" u="none" strike="noStrike" kern="1200" cap="none" spc="0" normalizeH="0" baseline="0" noProof="0" dirty="0">
                <a:ln>
                  <a:noFill/>
                </a:ln>
                <a:solidFill>
                  <a:schemeClr val="tx1"/>
                </a:solidFill>
                <a:effectLst/>
                <a:uLnTx/>
                <a:uFillTx/>
                <a:latin typeface="Arial" panose="020B0604020202020204" pitchFamily="34" charset="0"/>
                <a:ea typeface="ＭＳ Ｐゴシック" panose="020B0600070205080204" pitchFamily="34" charset="-128"/>
                <a:cs typeface="ＭＳ Ｐゴシック"/>
              </a:rPr>
            </a:br>
            <a:br>
              <a:rPr kumimoji="0" lang="en-US" altLang="en-US" sz="4800" b="1" i="0" u="none" strike="noStrike" kern="1200" cap="none" spc="0" normalizeH="0" baseline="0" noProof="0" dirty="0">
                <a:ln>
                  <a:noFill/>
                </a:ln>
                <a:solidFill>
                  <a:schemeClr val="tx1"/>
                </a:solidFill>
                <a:effectLst/>
                <a:uLnTx/>
                <a:uFillTx/>
                <a:latin typeface="Arial" panose="020B0604020202020204" pitchFamily="34" charset="0"/>
                <a:ea typeface="ＭＳ Ｐゴシック" panose="020B0600070205080204" pitchFamily="34" charset="-128"/>
                <a:cs typeface="ＭＳ Ｐゴシック"/>
              </a:rPr>
            </a:br>
            <a:r>
              <a:rPr kumimoji="0" lang="en-US" altLang="en-US" sz="4800" b="1" i="0" u="none" strike="noStrike" kern="1200" cap="none" spc="0" normalizeH="0" baseline="0" noProof="0" dirty="0">
                <a:ln>
                  <a:noFill/>
                </a:ln>
                <a:solidFill>
                  <a:schemeClr val="tx1"/>
                </a:solidFill>
                <a:effectLst/>
                <a:uLnTx/>
                <a:uFillTx/>
                <a:latin typeface="Arial" panose="020B0604020202020204" pitchFamily="34" charset="0"/>
                <a:ea typeface="ＭＳ Ｐゴシック" panose="020B0600070205080204" pitchFamily="34" charset="-128"/>
                <a:cs typeface="ＭＳ Ｐゴシック"/>
              </a:rPr>
              <a:t>General Scoping and Exceptions</a:t>
            </a:r>
            <a:endParaRPr kumimoji="0" lang="en-US" altLang="en-US" sz="4800" b="0" i="0" u="none" strike="noStrike" kern="1200" cap="none" spc="0" normalizeH="0" baseline="0" noProof="0" dirty="0">
              <a:ln>
                <a:noFill/>
              </a:ln>
              <a:solidFill>
                <a:schemeClr val="tx1"/>
              </a:solidFill>
              <a:effectLst/>
              <a:uLnTx/>
              <a:uFillTx/>
              <a:latin typeface="+mn-lt"/>
              <a:ea typeface="ＭＳ Ｐゴシック" panose="020B0600070205080204" pitchFamily="34" charset="-128"/>
              <a:cs typeface="ＭＳ Ｐゴシック"/>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175A3CE5-2AEF-D28C-D278-8D11EFD4FD52}"/>
              </a:ext>
            </a:extLst>
          </p:cNvPr>
          <p:cNvSpPr>
            <a:spLocks noGrp="1"/>
          </p:cNvSpPr>
          <p:nvPr>
            <p:ph type="title"/>
          </p:nvPr>
        </p:nvSpPr>
        <p:spPr>
          <a:xfrm>
            <a:off x="0" y="0"/>
            <a:ext cx="9144000" cy="1143000"/>
          </a:xfrm>
        </p:spPr>
        <p:txBody>
          <a:bodyPr/>
          <a:lstStyle/>
          <a:p>
            <a:r>
              <a:rPr lang="en-US" altLang="en-US" sz="3600">
                <a:solidFill>
                  <a:schemeClr val="bg1"/>
                </a:solidFill>
                <a:latin typeface="Arial" panose="020B0604020202020204" pitchFamily="34" charset="0"/>
                <a:ea typeface="ＭＳ Ｐゴシック" panose="020B0600070205080204" pitchFamily="34" charset="-128"/>
              </a:rPr>
              <a:t>Application (201)</a:t>
            </a:r>
            <a:endParaRPr lang="en-US" altLang="en-US" sz="3600">
              <a:solidFill>
                <a:schemeClr val="bg1"/>
              </a:solidFill>
              <a:ea typeface="ＭＳ Ｐゴシック" panose="020B0600070205080204" pitchFamily="34" charset="-128"/>
            </a:endParaRPr>
          </a:p>
        </p:txBody>
      </p:sp>
      <p:sp>
        <p:nvSpPr>
          <p:cNvPr id="33795" name="Content Placeholder 2">
            <a:extLst>
              <a:ext uri="{FF2B5EF4-FFF2-40B4-BE49-F238E27FC236}">
                <a16:creationId xmlns:a16="http://schemas.microsoft.com/office/drawing/2014/main" id="{AC9C113F-60A8-E7A6-752C-4717D3433E81}"/>
              </a:ext>
            </a:extLst>
          </p:cNvPr>
          <p:cNvSpPr>
            <a:spLocks noGrp="1"/>
          </p:cNvSpPr>
          <p:nvPr>
            <p:ph idx="1"/>
          </p:nvPr>
        </p:nvSpPr>
        <p:spPr/>
        <p:txBody>
          <a:bodyPr/>
          <a:lstStyle/>
          <a:p>
            <a:pPr algn="ctr">
              <a:lnSpc>
                <a:spcPct val="90000"/>
              </a:lnSpc>
              <a:buFontTx/>
              <a:buNone/>
            </a:pPr>
            <a:r>
              <a:rPr lang="en-US" altLang="en-US" sz="3600" b="1">
                <a:latin typeface="Arial" panose="020B0604020202020204" pitchFamily="34" charset="0"/>
                <a:ea typeface="ＭＳ Ｐゴシック" panose="020B0600070205080204" pitchFamily="34" charset="-128"/>
              </a:rPr>
              <a:t> Premise:</a:t>
            </a:r>
          </a:p>
          <a:p>
            <a:pPr algn="ctr">
              <a:lnSpc>
                <a:spcPct val="90000"/>
              </a:lnSpc>
              <a:buFontTx/>
              <a:buNone/>
            </a:pPr>
            <a:r>
              <a:rPr lang="en-US" altLang="en-US" sz="3600" b="1">
                <a:latin typeface="Arial" panose="020B0604020202020204" pitchFamily="34" charset="0"/>
                <a:ea typeface="ＭＳ Ｐゴシック" panose="020B0600070205080204" pitchFamily="34" charset="-128"/>
              </a:rPr>
              <a:t>   All areas of newly designed/ constructed facilities to comply unless indicated</a:t>
            </a:r>
          </a:p>
          <a:p>
            <a:pPr algn="ctr">
              <a:lnSpc>
                <a:spcPct val="90000"/>
              </a:lnSpc>
            </a:pPr>
            <a:endParaRPr lang="en-US" altLang="en-US" sz="3600" b="1">
              <a:latin typeface="Arial" panose="020B0604020202020204" pitchFamily="34" charset="0"/>
              <a:ea typeface="ＭＳ Ｐゴシック" panose="020B0600070205080204" pitchFamily="34" charset="-128"/>
            </a:endParaRPr>
          </a:p>
          <a:p>
            <a:pPr algn="ctr">
              <a:lnSpc>
                <a:spcPct val="90000"/>
              </a:lnSpc>
              <a:buFontTx/>
              <a:buNone/>
            </a:pPr>
            <a:r>
              <a:rPr lang="en-US" altLang="en-US" sz="3600" b="1">
                <a:latin typeface="Arial" panose="020B0604020202020204" pitchFamily="34" charset="0"/>
                <a:ea typeface="ＭＳ Ｐゴシック" panose="020B0600070205080204" pitchFamily="34" charset="-128"/>
              </a:rPr>
              <a:t>   Exceptions more thoroughly covered</a:t>
            </a:r>
            <a:endParaRPr lang="en-US" altLang="en-US" sz="3600">
              <a:ea typeface="ＭＳ Ｐゴシック" panose="020B0600070205080204" pitchFamily="34" charset="-128"/>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itle 1">
            <a:extLst>
              <a:ext uri="{FF2B5EF4-FFF2-40B4-BE49-F238E27FC236}">
                <a16:creationId xmlns:a16="http://schemas.microsoft.com/office/drawing/2014/main" id="{3D6E868C-B87D-BEB4-469B-7247B1C7DBAB}"/>
              </a:ext>
            </a:extLst>
          </p:cNvPr>
          <p:cNvSpPr>
            <a:spLocks noGrp="1"/>
          </p:cNvSpPr>
          <p:nvPr>
            <p:ph type="title"/>
          </p:nvPr>
        </p:nvSpPr>
        <p:spPr>
          <a:xfrm>
            <a:off x="0" y="274638"/>
            <a:ext cx="9144000" cy="652462"/>
          </a:xfrm>
        </p:spPr>
        <p:txBody>
          <a:bodyPr/>
          <a:lstStyle/>
          <a:p>
            <a:r>
              <a:rPr lang="en-US" altLang="en-US" dirty="0">
                <a:solidFill>
                  <a:schemeClr val="bg1"/>
                </a:solidFill>
                <a:ea typeface="ＭＳ Ｐゴシック" panose="020B0600070205080204" pitchFamily="34" charset="-128"/>
              </a:rPr>
              <a:t>Temporary and Permanent Structures</a:t>
            </a:r>
          </a:p>
        </p:txBody>
      </p:sp>
      <p:sp>
        <p:nvSpPr>
          <p:cNvPr id="34820" name="Content Placeholder 2">
            <a:extLst>
              <a:ext uri="{FF2B5EF4-FFF2-40B4-BE49-F238E27FC236}">
                <a16:creationId xmlns:a16="http://schemas.microsoft.com/office/drawing/2014/main" id="{ED781D71-DC96-8E18-F278-C67ACA51C953}"/>
              </a:ext>
            </a:extLst>
          </p:cNvPr>
          <p:cNvSpPr>
            <a:spLocks noGrp="1"/>
          </p:cNvSpPr>
          <p:nvPr>
            <p:ph idx="1"/>
          </p:nvPr>
        </p:nvSpPr>
        <p:spPr>
          <a:xfrm>
            <a:off x="0" y="1241425"/>
            <a:ext cx="4989513" cy="4884738"/>
          </a:xfrm>
        </p:spPr>
        <p:txBody>
          <a:bodyPr/>
          <a:lstStyle/>
          <a:p>
            <a:r>
              <a:rPr lang="en-US" altLang="en-US">
                <a:ea typeface="ＭＳ Ｐゴシック" panose="020B0600070205080204" pitchFamily="34" charset="-128"/>
              </a:rPr>
              <a:t>201.3 – Regulations apply to both</a:t>
            </a:r>
          </a:p>
          <a:p>
            <a:r>
              <a:rPr lang="en-US" altLang="en-US">
                <a:ea typeface="ＭＳ Ｐゴシック" panose="020B0600070205080204" pitchFamily="34" charset="-128"/>
              </a:rPr>
              <a:t>Classrooms</a:t>
            </a:r>
          </a:p>
          <a:p>
            <a:r>
              <a:rPr lang="en-US" altLang="en-US">
                <a:ea typeface="ＭＳ Ｐゴシック" panose="020B0600070205080204" pitchFamily="34" charset="-128"/>
              </a:rPr>
              <a:t>Bleachers</a:t>
            </a:r>
          </a:p>
          <a:p>
            <a:r>
              <a:rPr lang="en-US" altLang="en-US">
                <a:ea typeface="ＭＳ Ｐゴシック" panose="020B0600070205080204" pitchFamily="34" charset="-128"/>
              </a:rPr>
              <a:t>Stages</a:t>
            </a:r>
          </a:p>
          <a:p>
            <a:r>
              <a:rPr lang="en-US" altLang="en-US">
                <a:ea typeface="ＭＳ Ｐゴシック" panose="020B0600070205080204" pitchFamily="34" charset="-128"/>
              </a:rPr>
              <a:t>Platforms/daises</a:t>
            </a:r>
          </a:p>
          <a:p>
            <a:r>
              <a:rPr lang="en-US" altLang="en-US">
                <a:ea typeface="ＭＳ Ｐゴシック" panose="020B0600070205080204" pitchFamily="34" charset="-128"/>
              </a:rPr>
              <a:t>Exhibits</a:t>
            </a:r>
          </a:p>
          <a:p>
            <a:r>
              <a:rPr lang="en-US" altLang="en-US">
                <a:ea typeface="ＭＳ Ｐゴシック" panose="020B0600070205080204" pitchFamily="34" charset="-128"/>
              </a:rPr>
              <a:t>NOT Construction</a:t>
            </a:r>
          </a:p>
        </p:txBody>
      </p:sp>
      <p:pic>
        <p:nvPicPr>
          <p:cNvPr id="34821" name="Picture 2" descr="Large tent">
            <a:extLst>
              <a:ext uri="{FF2B5EF4-FFF2-40B4-BE49-F238E27FC236}">
                <a16:creationId xmlns:a16="http://schemas.microsoft.com/office/drawing/2014/main" id="{1DA4E29F-1DC5-A4C5-A1A0-393E059074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1675" y="1241425"/>
            <a:ext cx="3362325"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8" name="Picture 3" descr="accessible seating at event seating area">
            <a:extLst>
              <a:ext uri="{FF2B5EF4-FFF2-40B4-BE49-F238E27FC236}">
                <a16:creationId xmlns:a16="http://schemas.microsoft.com/office/drawing/2014/main" id="{8BFDFB09-CCFD-3959-EDBB-2DC0798388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1463" y="2895600"/>
            <a:ext cx="4305300" cy="323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FED427C1-DECE-95D0-26F1-298568556C44}"/>
              </a:ext>
            </a:extLst>
          </p:cNvPr>
          <p:cNvSpPr>
            <a:spLocks noGrp="1"/>
          </p:cNvSpPr>
          <p:nvPr>
            <p:ph type="title"/>
          </p:nvPr>
        </p:nvSpPr>
        <p:spPr>
          <a:xfrm>
            <a:off x="0" y="0"/>
            <a:ext cx="9144000" cy="1143000"/>
          </a:xfrm>
        </p:spPr>
        <p:txBody>
          <a:bodyPr/>
          <a:lstStyle/>
          <a:p>
            <a:r>
              <a:rPr lang="en-US" altLang="en-US" sz="3600">
                <a:solidFill>
                  <a:schemeClr val="bg1"/>
                </a:solidFill>
                <a:latin typeface="Arial" panose="020B0604020202020204" pitchFamily="34" charset="0"/>
                <a:ea typeface="ＭＳ Ｐゴシック" panose="020B0600070205080204" pitchFamily="34" charset="-128"/>
              </a:rPr>
              <a:t>Existing Buildings and Facilities (202)</a:t>
            </a:r>
            <a:endParaRPr lang="en-US" altLang="en-US" sz="3600">
              <a:solidFill>
                <a:schemeClr val="bg1"/>
              </a:solidFill>
              <a:ea typeface="ＭＳ Ｐゴシック" panose="020B0600070205080204" pitchFamily="34" charset="-128"/>
            </a:endParaRPr>
          </a:p>
        </p:txBody>
      </p:sp>
      <p:sp>
        <p:nvSpPr>
          <p:cNvPr id="35843" name="Content Placeholder 2">
            <a:extLst>
              <a:ext uri="{FF2B5EF4-FFF2-40B4-BE49-F238E27FC236}">
                <a16:creationId xmlns:a16="http://schemas.microsoft.com/office/drawing/2014/main" id="{3A16C3C1-A32B-48D9-3839-375CEAC889BB}"/>
              </a:ext>
            </a:extLst>
          </p:cNvPr>
          <p:cNvSpPr>
            <a:spLocks noGrp="1"/>
          </p:cNvSpPr>
          <p:nvPr>
            <p:ph idx="1"/>
          </p:nvPr>
        </p:nvSpPr>
        <p:spPr/>
        <p:txBody>
          <a:bodyPr/>
          <a:lstStyle/>
          <a:p>
            <a:r>
              <a:rPr lang="en-US" altLang="en-US" sz="3300" b="1">
                <a:latin typeface="Arial" panose="020B0604020202020204" pitchFamily="34" charset="0"/>
                <a:ea typeface="ＭＳ Ｐゴシック" panose="020B0600070205080204" pitchFamily="34" charset="-128"/>
              </a:rPr>
              <a:t>Additions</a:t>
            </a:r>
          </a:p>
          <a:p>
            <a:r>
              <a:rPr lang="en-US" altLang="en-US" sz="3300" b="1">
                <a:latin typeface="Arial" panose="020B0604020202020204" pitchFamily="34" charset="0"/>
                <a:ea typeface="ＭＳ Ｐゴシック" panose="020B0600070205080204" pitchFamily="34" charset="-128"/>
              </a:rPr>
              <a:t>Alterations </a:t>
            </a:r>
          </a:p>
          <a:p>
            <a:pPr>
              <a:buFontTx/>
              <a:buNone/>
            </a:pPr>
            <a:r>
              <a:rPr lang="en-US" altLang="en-US" sz="3300" b="1">
                <a:latin typeface="Arial" panose="020B0604020202020204" pitchFamily="34" charset="0"/>
                <a:ea typeface="ＭＳ Ｐゴシック" panose="020B0600070205080204" pitchFamily="34" charset="-128"/>
              </a:rPr>
              <a:t>   (specific exceptions now located at relevant provision) </a:t>
            </a:r>
          </a:p>
          <a:p>
            <a:r>
              <a:rPr lang="en-US" altLang="en-US" sz="3300" b="1">
                <a:latin typeface="Arial" panose="020B0604020202020204" pitchFamily="34" charset="0"/>
                <a:ea typeface="ＭＳ Ｐゴシック" panose="020B0600070205080204" pitchFamily="34" charset="-128"/>
              </a:rPr>
              <a:t>Primary Function Areas – Path of Travel</a:t>
            </a:r>
          </a:p>
          <a:p>
            <a:r>
              <a:rPr lang="en-US" altLang="en-US" sz="3300" b="1">
                <a:latin typeface="Arial" panose="020B0604020202020204" pitchFamily="34" charset="0"/>
                <a:ea typeface="ＭＳ Ｐゴシック" panose="020B0600070205080204" pitchFamily="34" charset="-128"/>
              </a:rPr>
              <a:t>Qualified Historic Facilities</a:t>
            </a:r>
          </a:p>
          <a:p>
            <a:endParaRPr lang="en-US" altLang="en-US">
              <a:ea typeface="ＭＳ Ｐゴシック" panose="020B0600070205080204" pitchFamily="34" charset="-128"/>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7563EDF1-3919-4569-C340-8AE1132E0E48}"/>
              </a:ext>
            </a:extLst>
          </p:cNvPr>
          <p:cNvSpPr>
            <a:spLocks noGrp="1"/>
          </p:cNvSpPr>
          <p:nvPr>
            <p:ph type="title"/>
          </p:nvPr>
        </p:nvSpPr>
        <p:spPr>
          <a:xfrm>
            <a:off x="0" y="274638"/>
            <a:ext cx="9144000" cy="901700"/>
          </a:xfrm>
        </p:spPr>
        <p:txBody>
          <a:bodyPr/>
          <a:lstStyle/>
          <a:p>
            <a:r>
              <a:rPr lang="en-US" altLang="en-US">
                <a:solidFill>
                  <a:schemeClr val="bg1"/>
                </a:solidFill>
                <a:ea typeface="ＭＳ Ｐゴシック" panose="020B0600070205080204" pitchFamily="34" charset="-128"/>
              </a:rPr>
              <a:t>202- Additions, Alterations, Usability</a:t>
            </a:r>
          </a:p>
        </p:txBody>
      </p:sp>
      <p:sp>
        <p:nvSpPr>
          <p:cNvPr id="36867" name="Content Placeholder 2">
            <a:extLst>
              <a:ext uri="{FF2B5EF4-FFF2-40B4-BE49-F238E27FC236}">
                <a16:creationId xmlns:a16="http://schemas.microsoft.com/office/drawing/2014/main" id="{9C60553C-770E-66B1-4C75-BEEEA5F61085}"/>
              </a:ext>
            </a:extLst>
          </p:cNvPr>
          <p:cNvSpPr>
            <a:spLocks noGrp="1"/>
          </p:cNvSpPr>
          <p:nvPr>
            <p:ph idx="1"/>
          </p:nvPr>
        </p:nvSpPr>
        <p:spPr>
          <a:xfrm>
            <a:off x="0" y="1658938"/>
            <a:ext cx="9144000" cy="4467225"/>
          </a:xfrm>
        </p:spPr>
        <p:txBody>
          <a:bodyPr/>
          <a:lstStyle/>
          <a:p>
            <a:r>
              <a:rPr lang="en-US" altLang="en-US" sz="4000">
                <a:ea typeface="ＭＳ Ｐゴシック" panose="020B0600070205080204" pitchFamily="34" charset="-128"/>
              </a:rPr>
              <a:t>Additions comply with the provisions for new construction</a:t>
            </a:r>
          </a:p>
          <a:p>
            <a:pPr lvl="1"/>
            <a:r>
              <a:rPr lang="en-US" altLang="en-US" sz="3600">
                <a:ea typeface="ＭＳ Ｐゴシック" panose="020B0600070205080204" pitchFamily="34" charset="-128"/>
              </a:rPr>
              <a:t>Usability must be considered</a:t>
            </a:r>
          </a:p>
          <a:p>
            <a:r>
              <a:rPr lang="en-US" altLang="en-US" sz="4000">
                <a:ea typeface="ＭＳ Ｐゴシック" panose="020B0600070205080204" pitchFamily="34" charset="-128"/>
              </a:rPr>
              <a:t> Alterations: Redefined.</a:t>
            </a:r>
          </a:p>
          <a:p>
            <a:pPr lvl="1"/>
            <a:r>
              <a:rPr lang="en-US" altLang="en-US" sz="3600">
                <a:ea typeface="ＭＳ Ｐゴシック" panose="020B0600070205080204" pitchFamily="34" charset="-128"/>
              </a:rPr>
              <a:t>Usability must be considered</a:t>
            </a:r>
          </a:p>
          <a:p>
            <a:pPr lvl="1"/>
            <a:r>
              <a:rPr lang="en-US" altLang="en-US" sz="3600">
                <a:ea typeface="ＭＳ Ｐゴシック" panose="020B0600070205080204" pitchFamily="34" charset="-128"/>
              </a:rPr>
              <a:t>Path of travel and 20% non-proportionality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1D0ECEEE-271A-2241-4EB6-402732184408}"/>
              </a:ext>
            </a:extLst>
          </p:cNvPr>
          <p:cNvSpPr>
            <a:spLocks noGrp="1"/>
          </p:cNvSpPr>
          <p:nvPr>
            <p:ph type="title"/>
          </p:nvPr>
        </p:nvSpPr>
        <p:spPr/>
        <p:txBody>
          <a:bodyPr/>
          <a:lstStyle/>
          <a:p>
            <a:r>
              <a:rPr lang="en-US" altLang="en-US">
                <a:solidFill>
                  <a:schemeClr val="bg1"/>
                </a:solidFill>
                <a:ea typeface="ＭＳ Ｐゴシック" panose="020B0600070205080204" pitchFamily="34" charset="-128"/>
              </a:rPr>
              <a:t>Alterations</a:t>
            </a:r>
          </a:p>
        </p:txBody>
      </p:sp>
      <p:sp>
        <p:nvSpPr>
          <p:cNvPr id="3" name="Content Placeholder 2">
            <a:extLst>
              <a:ext uri="{FF2B5EF4-FFF2-40B4-BE49-F238E27FC236}">
                <a16:creationId xmlns:a16="http://schemas.microsoft.com/office/drawing/2014/main" id="{EB828DC0-8BFE-6FDD-026F-08F625D16D9B}"/>
              </a:ext>
            </a:extLst>
          </p:cNvPr>
          <p:cNvSpPr>
            <a:spLocks noGrp="1"/>
          </p:cNvSpPr>
          <p:nvPr>
            <p:ph idx="1"/>
          </p:nvPr>
        </p:nvSpPr>
        <p:spPr>
          <a:xfrm>
            <a:off x="0" y="1162050"/>
            <a:ext cx="4441825" cy="4964113"/>
          </a:xfrm>
        </p:spPr>
        <p:txBody>
          <a:bodyPr/>
          <a:lstStyle/>
          <a:p>
            <a:pPr marL="0" indent="0" algn="ctr">
              <a:buFont typeface="Arial" charset="0"/>
              <a:buNone/>
              <a:defRPr/>
            </a:pPr>
            <a:r>
              <a:rPr lang="en-US" sz="2800" b="1" dirty="0">
                <a:solidFill>
                  <a:prstClr val="black"/>
                </a:solidFill>
              </a:rPr>
              <a:t>TECHNICAL INFEASIBILITY</a:t>
            </a:r>
          </a:p>
          <a:p>
            <a:pPr marL="0" indent="0" algn="ctr">
              <a:buFont typeface="Arial" charset="0"/>
              <a:buNone/>
              <a:defRPr/>
            </a:pPr>
            <a:endParaRPr lang="en-US" sz="2800" dirty="0">
              <a:solidFill>
                <a:prstClr val="black"/>
              </a:solidFill>
            </a:endParaRPr>
          </a:p>
          <a:p>
            <a:pPr marL="0" indent="0">
              <a:buFont typeface="Arial" charset="0"/>
              <a:buNone/>
              <a:defRPr/>
            </a:pPr>
            <a:r>
              <a:rPr lang="en-US" sz="2800" dirty="0">
                <a:solidFill>
                  <a:prstClr val="black"/>
                </a:solidFill>
              </a:rPr>
              <a:t>In alterations, where compliance with applicable requirements is technically infeasible, the alteration shall comply with the requirements </a:t>
            </a:r>
            <a:r>
              <a:rPr lang="en-US" sz="2800" b="1" dirty="0">
                <a:solidFill>
                  <a:prstClr val="black"/>
                </a:solidFill>
              </a:rPr>
              <a:t>to the maximum extent feasible</a:t>
            </a:r>
            <a:r>
              <a:rPr lang="en-US" sz="2800" dirty="0">
                <a:solidFill>
                  <a:prstClr val="black"/>
                </a:solidFill>
              </a:rPr>
              <a:t>.</a:t>
            </a:r>
          </a:p>
          <a:p>
            <a:pPr>
              <a:buFont typeface="Arial" charset="0"/>
              <a:buChar char="•"/>
              <a:defRPr/>
            </a:pPr>
            <a:endParaRPr lang="en-US" dirty="0"/>
          </a:p>
        </p:txBody>
      </p:sp>
      <p:pic>
        <p:nvPicPr>
          <p:cNvPr id="37892" name="Picture 4" descr="A close-up of a building under construction&#10;&#10;">
            <a:extLst>
              <a:ext uri="{FF2B5EF4-FFF2-40B4-BE49-F238E27FC236}">
                <a16:creationId xmlns:a16="http://schemas.microsoft.com/office/drawing/2014/main" id="{08AE937A-5B97-DED5-2440-B5F9B4441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1825" y="2233613"/>
            <a:ext cx="4605338" cy="307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1DFD337B-FF39-E57E-5A2D-5953DFBE11F2}"/>
              </a:ext>
            </a:extLst>
          </p:cNvPr>
          <p:cNvSpPr>
            <a:spLocks noGrp="1"/>
          </p:cNvSpPr>
          <p:nvPr>
            <p:ph type="title"/>
          </p:nvPr>
        </p:nvSpPr>
        <p:spPr>
          <a:xfrm>
            <a:off x="144463" y="-444500"/>
            <a:ext cx="8816975" cy="1862138"/>
          </a:xfrm>
        </p:spPr>
        <p:txBody>
          <a:bodyPr/>
          <a:lstStyle/>
          <a:p>
            <a:r>
              <a:rPr lang="en-US" altLang="en-US">
                <a:solidFill>
                  <a:schemeClr val="bg1"/>
                </a:solidFill>
                <a:ea typeface="ＭＳ Ｐゴシック" panose="020B0600070205080204" pitchFamily="34" charset="-128"/>
              </a:rPr>
              <a:t>Alterations:  Primary Function Areas</a:t>
            </a:r>
          </a:p>
        </p:txBody>
      </p:sp>
      <p:sp>
        <p:nvSpPr>
          <p:cNvPr id="3" name="Content Placeholder 2">
            <a:extLst>
              <a:ext uri="{FF2B5EF4-FFF2-40B4-BE49-F238E27FC236}">
                <a16:creationId xmlns:a16="http://schemas.microsoft.com/office/drawing/2014/main" id="{FD253906-7A84-816E-9570-F46EB8102591}"/>
              </a:ext>
            </a:extLst>
          </p:cNvPr>
          <p:cNvSpPr>
            <a:spLocks noGrp="1"/>
          </p:cNvSpPr>
          <p:nvPr>
            <p:ph idx="1"/>
          </p:nvPr>
        </p:nvSpPr>
        <p:spPr>
          <a:xfrm>
            <a:off x="0" y="1227138"/>
            <a:ext cx="9144000" cy="4899025"/>
          </a:xfrm>
        </p:spPr>
        <p:txBody>
          <a:bodyPr/>
          <a:lstStyle/>
          <a:p>
            <a:pPr marL="0" indent="0">
              <a:buFont typeface="Arial" charset="0"/>
              <a:buNone/>
              <a:defRPr/>
            </a:pPr>
            <a:r>
              <a:rPr lang="en-US" dirty="0"/>
              <a:t>202.4 Alterations Affecting Primary Function Areas. </a:t>
            </a:r>
          </a:p>
          <a:p>
            <a:pPr>
              <a:buFont typeface="Arial" charset="0"/>
              <a:buChar char="•"/>
              <a:defRPr/>
            </a:pPr>
            <a:r>
              <a:rPr lang="en-US" dirty="0"/>
              <a:t>An alteration that affects or could affect the usability of or access to an </a:t>
            </a:r>
            <a:r>
              <a:rPr lang="en-US" b="1" dirty="0"/>
              <a:t>area containing a primary function </a:t>
            </a:r>
            <a:r>
              <a:rPr lang="en-US" dirty="0"/>
              <a:t>shall be made so the </a:t>
            </a:r>
            <a:r>
              <a:rPr lang="en-US" b="1" dirty="0"/>
              <a:t>path of travel to the altered area</a:t>
            </a:r>
            <a:r>
              <a:rPr lang="en-US" dirty="0"/>
              <a:t> is readily accessible to and usable by individuals with disabilities</a:t>
            </a:r>
          </a:p>
          <a:p>
            <a:pPr lvl="1">
              <a:buFont typeface="Arial" charset="0"/>
              <a:buChar char="–"/>
              <a:defRPr/>
            </a:pPr>
            <a:endParaRPr lang="en-US" dirty="0"/>
          </a:p>
          <a:p>
            <a:pPr lvl="1">
              <a:buFont typeface="Arial" charset="0"/>
              <a:buChar char="–"/>
              <a:defRPr/>
            </a:pPr>
            <a:r>
              <a:rPr lang="en-US" dirty="0"/>
              <a:t>unless such alterations are disproportionate to the overall alterations in terms of cost and scope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027F71B3-63DA-927C-223C-000BFBF8A4C1}"/>
              </a:ext>
            </a:extLst>
          </p:cNvPr>
          <p:cNvSpPr>
            <a:spLocks noGrp="1"/>
          </p:cNvSpPr>
          <p:nvPr>
            <p:ph type="title"/>
          </p:nvPr>
        </p:nvSpPr>
        <p:spPr/>
        <p:txBody>
          <a:bodyPr/>
          <a:lstStyle/>
          <a:p>
            <a:r>
              <a:rPr lang="en-US" altLang="en-US">
                <a:solidFill>
                  <a:schemeClr val="bg1"/>
                </a:solidFill>
                <a:ea typeface="ＭＳ Ｐゴシック" panose="020B0600070205080204" pitchFamily="34" charset="-128"/>
              </a:rPr>
              <a:t>Alterations – Path of Travel</a:t>
            </a:r>
          </a:p>
        </p:txBody>
      </p:sp>
      <p:sp>
        <p:nvSpPr>
          <p:cNvPr id="39939" name="Content Placeholder 2">
            <a:extLst>
              <a:ext uri="{FF2B5EF4-FFF2-40B4-BE49-F238E27FC236}">
                <a16:creationId xmlns:a16="http://schemas.microsoft.com/office/drawing/2014/main" id="{96D7F31B-E20B-1E4D-3950-B682B1A84D4E}"/>
              </a:ext>
            </a:extLst>
          </p:cNvPr>
          <p:cNvSpPr>
            <a:spLocks noGrp="1"/>
          </p:cNvSpPr>
          <p:nvPr>
            <p:ph idx="1"/>
          </p:nvPr>
        </p:nvSpPr>
        <p:spPr/>
        <p:txBody>
          <a:bodyPr/>
          <a:lstStyle/>
          <a:p>
            <a:r>
              <a:rPr lang="en-US" altLang="en-US">
                <a:ea typeface="ＭＳ Ｐゴシック" panose="020B0600070205080204" pitchFamily="34" charset="-128"/>
              </a:rPr>
              <a:t>20% OF ALTERATION TO PRIMARY FUNCTION AREA</a:t>
            </a:r>
          </a:p>
          <a:p>
            <a:endParaRPr lang="en-US" altLang="en-US">
              <a:ea typeface="ＭＳ Ｐゴシック" panose="020B0600070205080204" pitchFamily="34" charset="-128"/>
            </a:endParaRPr>
          </a:p>
          <a:p>
            <a:r>
              <a:rPr lang="en-US" altLang="en-US">
                <a:ea typeface="ＭＳ Ｐゴシック" panose="020B0600070205080204" pitchFamily="34" charset="-128"/>
              </a:rPr>
              <a:t>INCLUDES ROUTE AND</a:t>
            </a:r>
          </a:p>
          <a:p>
            <a:pPr lvl="1"/>
            <a:r>
              <a:rPr lang="en-US" altLang="en-US">
                <a:ea typeface="ＭＳ Ｐゴシック" panose="020B0600070205080204" pitchFamily="34" charset="-128"/>
              </a:rPr>
              <a:t>Restrooms</a:t>
            </a:r>
          </a:p>
          <a:p>
            <a:pPr lvl="1"/>
            <a:r>
              <a:rPr lang="en-US" altLang="en-US">
                <a:ea typeface="ＭＳ Ｐゴシック" panose="020B0600070205080204" pitchFamily="34" charset="-128"/>
              </a:rPr>
              <a:t>Telephones</a:t>
            </a:r>
          </a:p>
          <a:p>
            <a:pPr lvl="1"/>
            <a:r>
              <a:rPr lang="en-US" altLang="en-US">
                <a:ea typeface="ＭＳ Ｐゴシック" panose="020B0600070205080204" pitchFamily="34" charset="-128"/>
              </a:rPr>
              <a:t>Drinking fountains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7F4B3989-96D4-FD91-67CD-0798B6F87AB4}"/>
              </a:ext>
            </a:extLst>
          </p:cNvPr>
          <p:cNvSpPr>
            <a:spLocks noGrp="1"/>
          </p:cNvSpPr>
          <p:nvPr>
            <p:ph type="title"/>
          </p:nvPr>
        </p:nvSpPr>
        <p:spPr/>
        <p:txBody>
          <a:bodyPr/>
          <a:lstStyle/>
          <a:p>
            <a:r>
              <a:rPr lang="en-US" altLang="en-US" sz="4000" dirty="0">
                <a:solidFill>
                  <a:schemeClr val="bg1"/>
                </a:solidFill>
                <a:ea typeface="ＭＳ Ｐゴシック" panose="020B0600070205080204" pitchFamily="34" charset="-128"/>
              </a:rPr>
              <a:t>Department of Justice ADA Standards</a:t>
            </a:r>
            <a:br>
              <a:rPr lang="en-US" altLang="en-US" dirty="0">
                <a:ea typeface="ＭＳ Ｐゴシック" panose="020B0600070205080204" pitchFamily="34" charset="-128"/>
              </a:rPr>
            </a:br>
            <a:endParaRPr lang="en-US" altLang="en-US" dirty="0">
              <a:ea typeface="ＭＳ Ｐゴシック" panose="020B0600070205080204" pitchFamily="34" charset="-128"/>
            </a:endParaRPr>
          </a:p>
        </p:txBody>
      </p:sp>
      <p:sp>
        <p:nvSpPr>
          <p:cNvPr id="13315" name="Content Placeholder 2">
            <a:extLst>
              <a:ext uri="{FF2B5EF4-FFF2-40B4-BE49-F238E27FC236}">
                <a16:creationId xmlns:a16="http://schemas.microsoft.com/office/drawing/2014/main" id="{F94595C4-2414-0533-A004-E1C2DDAB891F}"/>
              </a:ext>
            </a:extLst>
          </p:cNvPr>
          <p:cNvSpPr>
            <a:spLocks noGrp="1"/>
          </p:cNvSpPr>
          <p:nvPr>
            <p:ph idx="1"/>
          </p:nvPr>
        </p:nvSpPr>
        <p:spPr>
          <a:xfrm>
            <a:off x="0" y="1219200"/>
            <a:ext cx="4724400" cy="4906963"/>
          </a:xfrm>
        </p:spPr>
        <p:txBody>
          <a:bodyPr/>
          <a:lstStyle/>
          <a:p>
            <a:pPr>
              <a:buFont typeface="Arial" panose="020B0604020202020204" pitchFamily="34" charset="0"/>
              <a:buNone/>
            </a:pPr>
            <a:r>
              <a:rPr lang="en-US" altLang="en-US" sz="2800" dirty="0">
                <a:ea typeface="ＭＳ Ｐゴシック" panose="020B0600070205080204" pitchFamily="34" charset="-128"/>
              </a:rPr>
              <a:t>The Department of Justice (DOJ) published updated ADA regulations based on the Access Board's guidelines. </a:t>
            </a:r>
          </a:p>
          <a:p>
            <a:pPr>
              <a:buFont typeface="Arial" panose="020B0604020202020204" pitchFamily="34" charset="0"/>
              <a:buNone/>
            </a:pPr>
            <a:endParaRPr lang="en-US" altLang="en-US" sz="2800" dirty="0">
              <a:ea typeface="ＭＳ Ｐゴシック" panose="020B0600070205080204" pitchFamily="34" charset="-128"/>
            </a:endParaRPr>
          </a:p>
          <a:p>
            <a:pPr>
              <a:buFont typeface="Arial" panose="020B0604020202020204" pitchFamily="34" charset="0"/>
              <a:buNone/>
            </a:pPr>
            <a:r>
              <a:rPr lang="en-US" altLang="en-US" sz="2800" dirty="0">
                <a:ea typeface="ＭＳ Ｐゴシック" panose="020B0600070205080204" pitchFamily="34" charset="-128"/>
              </a:rPr>
              <a:t>These regulations include additional design requirements that supplement the standards. </a:t>
            </a:r>
          </a:p>
          <a:p>
            <a:pPr>
              <a:buFont typeface="Arial" panose="020B0604020202020204" pitchFamily="34" charset="0"/>
              <a:buNone/>
            </a:pPr>
            <a:endParaRPr lang="en-US" altLang="en-US" dirty="0">
              <a:ea typeface="ＭＳ Ｐゴシック" panose="020B0600070205080204" pitchFamily="34" charset="-128"/>
            </a:endParaRPr>
          </a:p>
          <a:p>
            <a:pPr>
              <a:buFont typeface="Arial" panose="020B0604020202020204" pitchFamily="34" charset="0"/>
              <a:buNone/>
            </a:pPr>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pic>
        <p:nvPicPr>
          <p:cNvPr id="13316" name="Picture 2" descr="United States Supreme Court Building&#10;&#10;">
            <a:extLst>
              <a:ext uri="{FF2B5EF4-FFF2-40B4-BE49-F238E27FC236}">
                <a16:creationId xmlns:a16="http://schemas.microsoft.com/office/drawing/2014/main" id="{852BC7EB-6ABB-CEE5-82C5-32E7B7A08F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8000" y="1981200"/>
            <a:ext cx="4578350"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F629FC06-687F-5957-C418-5BD4C2B5F445}"/>
              </a:ext>
            </a:extLst>
          </p:cNvPr>
          <p:cNvSpPr>
            <a:spLocks noGrp="1"/>
          </p:cNvSpPr>
          <p:nvPr>
            <p:ph type="title"/>
          </p:nvPr>
        </p:nvSpPr>
        <p:spPr>
          <a:xfrm>
            <a:off x="457200" y="12700"/>
            <a:ext cx="8229600" cy="1143000"/>
          </a:xfrm>
        </p:spPr>
        <p:txBody>
          <a:bodyPr/>
          <a:lstStyle/>
          <a:p>
            <a:r>
              <a:rPr lang="en-US" altLang="en-US">
                <a:solidFill>
                  <a:schemeClr val="bg1"/>
                </a:solidFill>
                <a:ea typeface="ＭＳ Ｐゴシック" panose="020B0600070205080204" pitchFamily="34" charset="-128"/>
              </a:rPr>
              <a:t>ALTERATIONS – PRIMARY FUNCTION AREA</a:t>
            </a:r>
          </a:p>
        </p:txBody>
      </p:sp>
      <p:sp>
        <p:nvSpPr>
          <p:cNvPr id="40963" name="Content Placeholder 2">
            <a:extLst>
              <a:ext uri="{FF2B5EF4-FFF2-40B4-BE49-F238E27FC236}">
                <a16:creationId xmlns:a16="http://schemas.microsoft.com/office/drawing/2014/main" id="{6133C567-9367-7E5B-CCD6-E391C7DA4134}"/>
              </a:ext>
            </a:extLst>
          </p:cNvPr>
          <p:cNvSpPr>
            <a:spLocks noGrp="1"/>
          </p:cNvSpPr>
          <p:nvPr>
            <p:ph idx="1"/>
          </p:nvPr>
        </p:nvSpPr>
        <p:spPr/>
        <p:txBody>
          <a:bodyPr/>
          <a:lstStyle/>
          <a:p>
            <a:r>
              <a:rPr lang="en-US" altLang="en-US" u="sng">
                <a:ea typeface="ＭＳ Ｐゴシック" panose="020B0600070205080204" pitchFamily="34" charset="-128"/>
              </a:rPr>
              <a:t>EXAMPLES OF AREAS INCLUDED</a:t>
            </a:r>
            <a:r>
              <a:rPr lang="en-US" altLang="en-US">
                <a:ea typeface="ＭＳ Ｐゴシック" panose="020B0600070205080204" pitchFamily="34" charset="-128"/>
              </a:rPr>
              <a:t>:  EMPLOYEE WORK AREAS, PUBLIC AREAS, LOBBIES, ETC.</a:t>
            </a:r>
          </a:p>
          <a:p>
            <a:endParaRPr lang="en-US" altLang="en-US">
              <a:ea typeface="ＭＳ Ｐゴシック" panose="020B0600070205080204" pitchFamily="34" charset="-128"/>
            </a:endParaRPr>
          </a:p>
          <a:p>
            <a:r>
              <a:rPr lang="en-US" altLang="en-US" u="sng">
                <a:ea typeface="ＭＳ Ｐゴシック" panose="020B0600070205080204" pitchFamily="34" charset="-128"/>
              </a:rPr>
              <a:t>EXAMPLES OF AREAS </a:t>
            </a:r>
            <a:r>
              <a:rPr lang="en-US" altLang="en-US" b="1" u="sng">
                <a:ea typeface="ＭＳ Ｐゴシック" panose="020B0600070205080204" pitchFamily="34" charset="-128"/>
              </a:rPr>
              <a:t>NOT</a:t>
            </a:r>
            <a:r>
              <a:rPr lang="en-US" altLang="en-US" u="sng">
                <a:ea typeface="ＭＳ Ｐゴシック" panose="020B0600070205080204" pitchFamily="34" charset="-128"/>
              </a:rPr>
              <a:t> INCLULDED</a:t>
            </a:r>
            <a:r>
              <a:rPr lang="en-US" altLang="en-US">
                <a:ea typeface="ＭＳ Ｐゴシック" panose="020B0600070205080204" pitchFamily="34" charset="-128"/>
              </a:rPr>
              <a:t>:</a:t>
            </a:r>
          </a:p>
          <a:p>
            <a:pPr lvl="1"/>
            <a:r>
              <a:rPr lang="en-US" altLang="en-US">
                <a:ea typeface="ＭＳ Ｐゴシック" panose="020B0600070205080204" pitchFamily="34" charset="-128"/>
              </a:rPr>
              <a:t>MECHANCIAL, BOILER, OR SUPPLY ROOMS</a:t>
            </a:r>
          </a:p>
          <a:p>
            <a:pPr lvl="1"/>
            <a:r>
              <a:rPr lang="en-US" altLang="en-US">
                <a:ea typeface="ＭＳ Ｐゴシック" panose="020B0600070205080204" pitchFamily="34" charset="-128"/>
              </a:rPr>
              <a:t>EMPLOYEE LOUNGES OR LOCKER ROOMS</a:t>
            </a:r>
          </a:p>
          <a:p>
            <a:pPr lvl="1"/>
            <a:r>
              <a:rPr lang="en-US" altLang="en-US">
                <a:ea typeface="ＭＳ Ｐゴシック" panose="020B0600070205080204" pitchFamily="34" charset="-128"/>
              </a:rPr>
              <a:t>ENTRANCES OR CORRIDORS</a:t>
            </a:r>
          </a:p>
          <a:p>
            <a:pPr lvl="1"/>
            <a:r>
              <a:rPr lang="en-US" altLang="en-US">
                <a:ea typeface="ＭＳ Ｐゴシック" panose="020B0600070205080204" pitchFamily="34" charset="-128"/>
              </a:rPr>
              <a:t>RESTROOMS</a:t>
            </a:r>
          </a:p>
          <a:p>
            <a:pPr lvl="1"/>
            <a:endParaRPr lang="en-US" altLang="en-US">
              <a:ea typeface="ＭＳ Ｐゴシック" panose="020B0600070205080204" pitchFamily="34" charset="-128"/>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4D2550EC-D2D2-2A58-4A9B-841E10160911}"/>
              </a:ext>
            </a:extLst>
          </p:cNvPr>
          <p:cNvSpPr>
            <a:spLocks noGrp="1"/>
          </p:cNvSpPr>
          <p:nvPr>
            <p:ph type="title"/>
          </p:nvPr>
        </p:nvSpPr>
        <p:spPr>
          <a:xfrm>
            <a:off x="457200" y="0"/>
            <a:ext cx="8229600" cy="1143000"/>
          </a:xfrm>
        </p:spPr>
        <p:txBody>
          <a:bodyPr/>
          <a:lstStyle/>
          <a:p>
            <a:r>
              <a:rPr lang="en-US" altLang="en-US" sz="3600" b="1">
                <a:solidFill>
                  <a:schemeClr val="bg1"/>
                </a:solidFill>
                <a:latin typeface="Arial" panose="020B0604020202020204" pitchFamily="34" charset="0"/>
                <a:ea typeface="ＭＳ Ｐゴシック" panose="020B0600070205080204" pitchFamily="34" charset="-128"/>
              </a:rPr>
              <a:t>General Exceptions (203)</a:t>
            </a:r>
            <a:endParaRPr lang="en-US" altLang="en-US" sz="3600">
              <a:solidFill>
                <a:schemeClr val="bg1"/>
              </a:solidFill>
              <a:ea typeface="ＭＳ Ｐゴシック" panose="020B0600070205080204" pitchFamily="34" charset="-128"/>
            </a:endParaRPr>
          </a:p>
        </p:txBody>
      </p:sp>
      <p:sp>
        <p:nvSpPr>
          <p:cNvPr id="41987" name="Content Placeholder 2">
            <a:extLst>
              <a:ext uri="{FF2B5EF4-FFF2-40B4-BE49-F238E27FC236}">
                <a16:creationId xmlns:a16="http://schemas.microsoft.com/office/drawing/2014/main" id="{DDA757AE-7B1C-5394-61CC-6F5E1DB8C3CC}"/>
              </a:ext>
            </a:extLst>
          </p:cNvPr>
          <p:cNvSpPr>
            <a:spLocks noGrp="1"/>
          </p:cNvSpPr>
          <p:nvPr>
            <p:ph idx="1"/>
          </p:nvPr>
        </p:nvSpPr>
        <p:spPr>
          <a:xfrm>
            <a:off x="0" y="1143000"/>
            <a:ext cx="4689475" cy="5113338"/>
          </a:xfrm>
        </p:spPr>
        <p:txBody>
          <a:bodyPr/>
          <a:lstStyle/>
          <a:p>
            <a:r>
              <a:rPr lang="en-US" altLang="en-US" sz="2800" b="1">
                <a:latin typeface="Arial" panose="020B0604020202020204" pitchFamily="34" charset="0"/>
                <a:ea typeface="Times New Roman" panose="02020603050405020304" pitchFamily="18" charset="0"/>
                <a:cs typeface="Arial" panose="020B0604020202020204" pitchFamily="34" charset="0"/>
              </a:rPr>
              <a:t>Sites, buildings, facilities and elements are exempt from these requirements…</a:t>
            </a:r>
          </a:p>
          <a:p>
            <a:pPr>
              <a:buFont typeface="Arial" panose="020B0604020202020204" pitchFamily="34" charset="0"/>
              <a:buNone/>
            </a:pPr>
            <a:endParaRPr lang="en-US" altLang="en-US" sz="2800" b="1">
              <a:latin typeface="Arial" panose="020B0604020202020204" pitchFamily="34" charset="0"/>
              <a:ea typeface="Times New Roman" panose="02020603050405020304" pitchFamily="18" charset="0"/>
              <a:cs typeface="Arial" panose="020B0604020202020204" pitchFamily="34" charset="0"/>
            </a:endParaRPr>
          </a:p>
          <a:p>
            <a:r>
              <a:rPr lang="en-US" altLang="en-US" sz="2800" b="1">
                <a:latin typeface="Arial" panose="020B0604020202020204" pitchFamily="34" charset="0"/>
                <a:ea typeface="Times New Roman" panose="02020603050405020304" pitchFamily="18" charset="0"/>
                <a:cs typeface="Arial" panose="020B0604020202020204" pitchFamily="34" charset="0"/>
              </a:rPr>
              <a:t>Construction sites</a:t>
            </a:r>
          </a:p>
          <a:p>
            <a:r>
              <a:rPr lang="en-US" altLang="en-US" sz="2800" b="1">
                <a:latin typeface="Arial" panose="020B0604020202020204" pitchFamily="34" charset="0"/>
                <a:ea typeface="Times New Roman" panose="02020603050405020304" pitchFamily="18" charset="0"/>
                <a:cs typeface="Arial" panose="020B0604020202020204" pitchFamily="34" charset="0"/>
              </a:rPr>
              <a:t>Raised areas</a:t>
            </a:r>
          </a:p>
          <a:p>
            <a:r>
              <a:rPr lang="en-US" altLang="en-US" sz="2800" b="1">
                <a:latin typeface="Arial" panose="020B0604020202020204" pitchFamily="34" charset="0"/>
                <a:ea typeface="Times New Roman" panose="02020603050405020304" pitchFamily="18" charset="0"/>
                <a:cs typeface="Arial" panose="020B0604020202020204" pitchFamily="34" charset="0"/>
              </a:rPr>
              <a:t>Limited access spaces</a:t>
            </a:r>
          </a:p>
          <a:p>
            <a:r>
              <a:rPr lang="en-US" altLang="en-US" sz="2800" b="1">
                <a:latin typeface="Arial" panose="020B0604020202020204" pitchFamily="34" charset="0"/>
                <a:ea typeface="Times New Roman" panose="02020603050405020304" pitchFamily="18" charset="0"/>
                <a:cs typeface="Arial" panose="020B0604020202020204" pitchFamily="34" charset="0"/>
              </a:rPr>
              <a:t>Machinery spaces</a:t>
            </a:r>
          </a:p>
        </p:txBody>
      </p:sp>
      <p:pic>
        <p:nvPicPr>
          <p:cNvPr id="41988" name="Picture 3" descr="A construction site with people walking on grass&#10;&#10;">
            <a:extLst>
              <a:ext uri="{FF2B5EF4-FFF2-40B4-BE49-F238E27FC236}">
                <a16:creationId xmlns:a16="http://schemas.microsoft.com/office/drawing/2014/main" id="{461EE95B-8C4B-A9B0-46C9-F12DC7C602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6913" y="1912938"/>
            <a:ext cx="4367212" cy="328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847EBEBB-5200-8155-6031-C798F155EF7A}"/>
              </a:ext>
            </a:extLst>
          </p:cNvPr>
          <p:cNvSpPr>
            <a:spLocks noGrp="1"/>
          </p:cNvSpPr>
          <p:nvPr>
            <p:ph type="title"/>
          </p:nvPr>
        </p:nvSpPr>
        <p:spPr>
          <a:xfrm>
            <a:off x="457200" y="274638"/>
            <a:ext cx="8229600" cy="966787"/>
          </a:xfrm>
        </p:spPr>
        <p:txBody>
          <a:bodyPr/>
          <a:lstStyle/>
          <a:p>
            <a:r>
              <a:rPr lang="en-US" altLang="en-US" sz="4000" b="1" dirty="0">
                <a:solidFill>
                  <a:schemeClr val="bg1"/>
                </a:solidFill>
                <a:latin typeface="Arial" panose="020B0604020202020204" pitchFamily="34" charset="0"/>
                <a:ea typeface="ＭＳ Ｐゴシック" panose="020B0600070205080204" pitchFamily="34" charset="-128"/>
              </a:rPr>
              <a:t>General Exceptions (203) </a:t>
            </a:r>
            <a:endParaRPr lang="en-US" altLang="en-US" sz="4000" dirty="0">
              <a:ea typeface="ＭＳ Ｐゴシック" panose="020B0600070205080204" pitchFamily="34" charset="-128"/>
            </a:endParaRPr>
          </a:p>
        </p:txBody>
      </p:sp>
      <p:pic>
        <p:nvPicPr>
          <p:cNvPr id="43012" name="Picture 2" descr="a catwalk in a maintenance space">
            <a:extLst>
              <a:ext uri="{FF2B5EF4-FFF2-40B4-BE49-F238E27FC236}">
                <a16:creationId xmlns:a16="http://schemas.microsoft.com/office/drawing/2014/main" id="{7CD09B4D-5C82-1165-5EC0-ED1CBBA453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41425"/>
            <a:ext cx="3929063" cy="298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Content Placeholder 2">
            <a:extLst>
              <a:ext uri="{FF2B5EF4-FFF2-40B4-BE49-F238E27FC236}">
                <a16:creationId xmlns:a16="http://schemas.microsoft.com/office/drawing/2014/main" id="{7D76D4F4-7373-E470-2EF8-6313346BC913}"/>
              </a:ext>
            </a:extLst>
          </p:cNvPr>
          <p:cNvSpPr>
            <a:spLocks noGrp="1"/>
          </p:cNvSpPr>
          <p:nvPr>
            <p:ph idx="1"/>
          </p:nvPr>
        </p:nvSpPr>
        <p:spPr>
          <a:xfrm>
            <a:off x="3879850" y="1241425"/>
            <a:ext cx="5264150" cy="5041900"/>
          </a:xfrm>
        </p:spPr>
        <p:txBody>
          <a:bodyPr/>
          <a:lstStyle/>
          <a:p>
            <a:r>
              <a:rPr lang="en-US" altLang="en-US" sz="2400" b="1">
                <a:latin typeface="Arial" panose="020B0604020202020204" pitchFamily="34" charset="0"/>
                <a:ea typeface="Times New Roman" panose="02020603050405020304" pitchFamily="18" charset="0"/>
                <a:cs typeface="Arial" panose="020B0604020202020204" pitchFamily="34" charset="0"/>
              </a:rPr>
              <a:t>Single occupant structures (e.g., toll booths)</a:t>
            </a:r>
          </a:p>
          <a:p>
            <a:pPr>
              <a:buFont typeface="Arial" panose="020B0604020202020204" pitchFamily="34" charset="0"/>
              <a:buNone/>
            </a:pPr>
            <a:endParaRPr lang="en-US" altLang="en-US" sz="2400" b="1">
              <a:latin typeface="Arial" panose="020B0604020202020204" pitchFamily="34" charset="0"/>
              <a:ea typeface="Times New Roman" panose="02020603050405020304" pitchFamily="18" charset="0"/>
              <a:cs typeface="Arial" panose="020B0604020202020204" pitchFamily="34" charset="0"/>
            </a:endParaRPr>
          </a:p>
          <a:p>
            <a:r>
              <a:rPr lang="en-US" altLang="en-US" sz="2400" b="1">
                <a:latin typeface="Arial" panose="020B0604020202020204" pitchFamily="34" charset="0"/>
                <a:ea typeface="Times New Roman" panose="02020603050405020304" pitchFamily="18" charset="0"/>
                <a:cs typeface="Arial" panose="020B0604020202020204" pitchFamily="34" charset="0"/>
              </a:rPr>
              <a:t>Certain common use spaces in detention and correction facilities and residential facilities</a:t>
            </a:r>
          </a:p>
          <a:p>
            <a:pPr>
              <a:buFont typeface="Arial" panose="020B0604020202020204" pitchFamily="34" charset="0"/>
              <a:buNone/>
            </a:pPr>
            <a:endParaRPr lang="en-US" altLang="en-US" sz="2400" b="1">
              <a:latin typeface="Arial" panose="020B0604020202020204" pitchFamily="34" charset="0"/>
              <a:ea typeface="Times New Roman" panose="02020603050405020304" pitchFamily="18" charset="0"/>
              <a:cs typeface="Arial" panose="020B0604020202020204" pitchFamily="34" charset="0"/>
            </a:endParaRPr>
          </a:p>
          <a:p>
            <a:r>
              <a:rPr lang="en-US" altLang="en-US" sz="2400" b="1">
                <a:latin typeface="Arial" panose="020B0604020202020204" pitchFamily="34" charset="0"/>
                <a:ea typeface="Times New Roman" panose="02020603050405020304" pitchFamily="18" charset="0"/>
                <a:cs typeface="Arial" panose="020B0604020202020204" pitchFamily="34" charset="0"/>
              </a:rPr>
              <a:t>Employee work areas</a:t>
            </a:r>
          </a:p>
          <a:p>
            <a:pPr>
              <a:buFont typeface="Arial" panose="020B0604020202020204" pitchFamily="34" charset="0"/>
              <a:buNone/>
            </a:pPr>
            <a:endParaRPr lang="en-US" altLang="en-US" sz="2400" b="1">
              <a:latin typeface="Arial" panose="020B0604020202020204" pitchFamily="34" charset="0"/>
              <a:ea typeface="Times New Roman" panose="02020603050405020304" pitchFamily="18" charset="0"/>
              <a:cs typeface="Arial" panose="020B0604020202020204" pitchFamily="34" charset="0"/>
            </a:endParaRPr>
          </a:p>
          <a:p>
            <a:r>
              <a:rPr lang="en-US" altLang="en-US" sz="2400" b="1">
                <a:latin typeface="Arial" panose="020B0604020202020204" pitchFamily="34" charset="0"/>
                <a:ea typeface="Times New Roman" panose="02020603050405020304" pitchFamily="18" charset="0"/>
                <a:cs typeface="Arial" panose="020B0604020202020204" pitchFamily="34" charset="0"/>
              </a:rPr>
              <a:t>Various spaces in recreation facilities</a:t>
            </a:r>
          </a:p>
          <a:p>
            <a:endParaRPr lang="en-US" altLang="en-US">
              <a:ea typeface="Times New Roman" panose="02020603050405020304" pitchFamily="18" charset="0"/>
              <a:cs typeface="Arial" panose="020B0604020202020204" pitchFamily="34" charset="0"/>
            </a:endParaRPr>
          </a:p>
          <a:p>
            <a:endParaRPr lang="en-US" altLang="en-US">
              <a:ea typeface="Times New Roman" panose="02020603050405020304" pitchFamily="18" charset="0"/>
              <a:cs typeface="Arial" panose="020B060402020202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4">
            <a:extLst>
              <a:ext uri="{FF2B5EF4-FFF2-40B4-BE49-F238E27FC236}">
                <a16:creationId xmlns:a16="http://schemas.microsoft.com/office/drawing/2014/main" id="{80698D83-744C-1F1F-2366-AD410F8F0DF4}"/>
              </a:ext>
            </a:extLst>
          </p:cNvPr>
          <p:cNvSpPr>
            <a:spLocks noGrp="1" noChangeArrowheads="1"/>
          </p:cNvSpPr>
          <p:nvPr>
            <p:ph type="title"/>
          </p:nvPr>
        </p:nvSpPr>
        <p:spPr>
          <a:xfrm>
            <a:off x="457200" y="274638"/>
            <a:ext cx="8229600" cy="822325"/>
          </a:xfrm>
        </p:spPr>
        <p:txBody>
          <a:bodyPr/>
          <a:lstStyle/>
          <a:p>
            <a:pPr eaLnBrk="1" hangingPunct="1"/>
            <a:r>
              <a:rPr lang="en-US" altLang="en-US" sz="4800">
                <a:solidFill>
                  <a:schemeClr val="bg1"/>
                </a:solidFill>
                <a:ea typeface="ＭＳ Ｐゴシック" panose="020B0600070205080204" pitchFamily="34" charset="-128"/>
              </a:rPr>
              <a:t>Raised Areas</a:t>
            </a:r>
          </a:p>
        </p:txBody>
      </p:sp>
      <p:sp>
        <p:nvSpPr>
          <p:cNvPr id="23557" name="Rectangle 6">
            <a:extLst>
              <a:ext uri="{FF2B5EF4-FFF2-40B4-BE49-F238E27FC236}">
                <a16:creationId xmlns:a16="http://schemas.microsoft.com/office/drawing/2014/main" id="{A3534EC0-3C52-0646-2873-7CD008FD08AD}"/>
              </a:ext>
            </a:extLst>
          </p:cNvPr>
          <p:cNvSpPr>
            <a:spLocks noChangeArrowheads="1"/>
          </p:cNvSpPr>
          <p:nvPr/>
        </p:nvSpPr>
        <p:spPr bwMode="auto">
          <a:xfrm>
            <a:off x="914400" y="1295400"/>
            <a:ext cx="7315200" cy="3733800"/>
          </a:xfrm>
          <a:prstGeom prst="rect">
            <a:avLst/>
          </a:prstGeom>
          <a:noFill/>
          <a:ln w="9525">
            <a:noFill/>
            <a:miter lim="800000"/>
            <a:headEnd/>
            <a:tailEnd/>
          </a:ln>
        </p:spPr>
        <p:txBody>
          <a:bodyPr/>
          <a:lstStyle/>
          <a:p>
            <a:pPr marL="342900" indent="-342900" algn="ctr" eaLnBrk="1" fontAlgn="auto" hangingPunct="1">
              <a:lnSpc>
                <a:spcPts val="3400"/>
              </a:lnSpc>
              <a:spcBef>
                <a:spcPct val="20000"/>
              </a:spcBef>
              <a:spcAft>
                <a:spcPts val="0"/>
              </a:spcAft>
              <a:defRPr/>
            </a:pPr>
            <a:r>
              <a:rPr lang="en-US" sz="3600" b="1" dirty="0">
                <a:solidFill>
                  <a:srgbClr val="002060"/>
                </a:solidFill>
                <a:latin typeface="+mj-lt"/>
                <a:ea typeface="Times New Roman" pitchFamily="18" charset="0"/>
                <a:cs typeface="Arial" charset="0"/>
              </a:rPr>
              <a:t>Exempt: areas raised for security, life/fire safety</a:t>
            </a:r>
          </a:p>
          <a:p>
            <a:pPr marL="342900" indent="-342900" eaLnBrk="1" fontAlgn="auto" hangingPunct="1">
              <a:lnSpc>
                <a:spcPts val="3400"/>
              </a:lnSpc>
              <a:spcBef>
                <a:spcPct val="20000"/>
              </a:spcBef>
              <a:spcAft>
                <a:spcPts val="0"/>
              </a:spcAft>
              <a:defRPr/>
            </a:pPr>
            <a:endParaRPr lang="en-US" sz="3200" b="1" dirty="0">
              <a:latin typeface="Arial" charset="0"/>
              <a:ea typeface="Times New Roman" pitchFamily="18" charset="0"/>
              <a:cs typeface="Arial" charset="0"/>
            </a:endParaRPr>
          </a:p>
        </p:txBody>
      </p:sp>
      <p:pic>
        <p:nvPicPr>
          <p:cNvPr id="44037" name="Picture 4" descr="Lifeguard Stand on Miami Beach">
            <a:extLst>
              <a:ext uri="{FF2B5EF4-FFF2-40B4-BE49-F238E27FC236}">
                <a16:creationId xmlns:a16="http://schemas.microsoft.com/office/drawing/2014/main" id="{0CCD1A2D-A047-F5AD-E742-82AB4001D2F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362200"/>
            <a:ext cx="3505200" cy="3505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4038" name="Picture 5" descr="fire-tower ">
            <a:extLst>
              <a:ext uri="{FF2B5EF4-FFF2-40B4-BE49-F238E27FC236}">
                <a16:creationId xmlns:a16="http://schemas.microsoft.com/office/drawing/2014/main" id="{E15B253E-F81B-846A-7318-06FF656D98AE}"/>
              </a:ext>
            </a:extLst>
          </p:cNvPr>
          <p:cNvPicPr>
            <a:picLocks noChangeAspect="1"/>
          </p:cNvPicPr>
          <p:nvPr/>
        </p:nvPicPr>
        <p:blipFill>
          <a:blip r:embed="rId3">
            <a:extLst>
              <a:ext uri="{28A0092B-C50C-407E-A947-70E740481C1C}">
                <a14:useLocalDpi xmlns:a14="http://schemas.microsoft.com/office/drawing/2010/main" val="0"/>
              </a:ext>
            </a:extLst>
          </a:blip>
          <a:srcRect l="13635" r="11365"/>
          <a:stretch>
            <a:fillRect/>
          </a:stretch>
        </p:blipFill>
        <p:spPr bwMode="auto">
          <a:xfrm>
            <a:off x="4800600" y="2362200"/>
            <a:ext cx="3505200" cy="3505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59B13EBD-AF99-C1EA-A0AD-365F69B4E30F}"/>
              </a:ext>
            </a:extLst>
          </p:cNvPr>
          <p:cNvSpPr>
            <a:spLocks noGrp="1"/>
          </p:cNvSpPr>
          <p:nvPr>
            <p:ph type="title"/>
          </p:nvPr>
        </p:nvSpPr>
        <p:spPr>
          <a:xfrm>
            <a:off x="457200" y="274638"/>
            <a:ext cx="8229600" cy="952500"/>
          </a:xfrm>
        </p:spPr>
        <p:txBody>
          <a:bodyPr/>
          <a:lstStyle/>
          <a:p>
            <a:r>
              <a:rPr lang="en-US" altLang="en-US" sz="4000" b="1" dirty="0">
                <a:solidFill>
                  <a:schemeClr val="bg1"/>
                </a:solidFill>
                <a:latin typeface="Arial" panose="020B0604020202020204" pitchFamily="34" charset="0"/>
                <a:ea typeface="ＭＳ Ｐゴシック" panose="020B0600070205080204" pitchFamily="34" charset="-128"/>
              </a:rPr>
              <a:t>General Exceptions (203)  </a:t>
            </a:r>
            <a:endParaRPr lang="en-US" altLang="en-US" sz="4000" dirty="0">
              <a:ea typeface="ＭＳ Ｐゴシック" panose="020B0600070205080204" pitchFamily="34" charset="-128"/>
            </a:endParaRPr>
          </a:p>
        </p:txBody>
      </p:sp>
      <p:sp>
        <p:nvSpPr>
          <p:cNvPr id="45059" name="Content Placeholder 2">
            <a:extLst>
              <a:ext uri="{FF2B5EF4-FFF2-40B4-BE49-F238E27FC236}">
                <a16:creationId xmlns:a16="http://schemas.microsoft.com/office/drawing/2014/main" id="{A4B890AC-6F6F-EEDA-3D8E-D51FC44F42C6}"/>
              </a:ext>
            </a:extLst>
          </p:cNvPr>
          <p:cNvSpPr>
            <a:spLocks noGrp="1"/>
          </p:cNvSpPr>
          <p:nvPr>
            <p:ph idx="1"/>
          </p:nvPr>
        </p:nvSpPr>
        <p:spPr>
          <a:xfrm>
            <a:off x="0" y="1227138"/>
            <a:ext cx="8686800" cy="4899025"/>
          </a:xfrm>
        </p:spPr>
        <p:txBody>
          <a:bodyPr/>
          <a:lstStyle/>
          <a:p>
            <a:endParaRPr lang="en-US" altLang="en-US" sz="2800">
              <a:ea typeface="ＭＳ Ｐゴシック" panose="020B0600070205080204" pitchFamily="34" charset="-128"/>
            </a:endParaRPr>
          </a:p>
          <a:p>
            <a:r>
              <a:rPr lang="en-US" altLang="en-US" sz="2800">
                <a:ea typeface="ＭＳ Ｐゴシック" panose="020B0600070205080204" pitchFamily="34" charset="-128"/>
              </a:rPr>
              <a:t>Raised referee judging and scoring areas</a:t>
            </a:r>
          </a:p>
          <a:p>
            <a:r>
              <a:rPr lang="en-US" altLang="en-US" sz="2800">
                <a:ea typeface="ＭＳ Ｐゴシック" panose="020B0600070205080204" pitchFamily="34" charset="-128"/>
              </a:rPr>
              <a:t>Water Slides</a:t>
            </a:r>
          </a:p>
          <a:p>
            <a:r>
              <a:rPr lang="en-US" altLang="en-US" sz="2800">
                <a:ea typeface="ＭＳ Ｐゴシック" panose="020B0600070205080204" pitchFamily="34" charset="-128"/>
              </a:rPr>
              <a:t>Animal containment areas</a:t>
            </a:r>
          </a:p>
          <a:p>
            <a:r>
              <a:rPr lang="en-US" altLang="en-US" sz="2800">
                <a:ea typeface="ＭＳ Ｐゴシック" panose="020B0600070205080204" pitchFamily="34" charset="-128"/>
              </a:rPr>
              <a:t>Raised boxing, wrestling rings</a:t>
            </a:r>
          </a:p>
          <a:p>
            <a:r>
              <a:rPr lang="en-US" altLang="en-US" sz="2800">
                <a:ea typeface="ＭＳ Ｐゴシック" panose="020B0600070205080204" pitchFamily="34" charset="-128"/>
              </a:rPr>
              <a:t>Diving boards and platforms</a:t>
            </a:r>
          </a:p>
        </p:txBody>
      </p:sp>
      <p:pic>
        <p:nvPicPr>
          <p:cNvPr id="45060" name="Picture 2" descr="two water slides seen from the catchpool">
            <a:extLst>
              <a:ext uri="{FF2B5EF4-FFF2-40B4-BE49-F238E27FC236}">
                <a16:creationId xmlns:a16="http://schemas.microsoft.com/office/drawing/2014/main" id="{31EC6516-9D19-F45D-CB8B-FE552673D3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3938" y="2892425"/>
            <a:ext cx="4310062" cy="323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202D6279-7F3D-A5B5-F111-C780C1ED9EE2}"/>
              </a:ext>
            </a:extLst>
          </p:cNvPr>
          <p:cNvSpPr>
            <a:spLocks noGrp="1"/>
          </p:cNvSpPr>
          <p:nvPr>
            <p:ph type="title"/>
          </p:nvPr>
        </p:nvSpPr>
        <p:spPr>
          <a:xfrm>
            <a:off x="457200" y="274638"/>
            <a:ext cx="8229600" cy="979487"/>
          </a:xfrm>
        </p:spPr>
        <p:txBody>
          <a:bodyPr/>
          <a:lstStyle/>
          <a:p>
            <a:r>
              <a:rPr lang="en-US" altLang="en-US">
                <a:solidFill>
                  <a:schemeClr val="bg1"/>
                </a:solidFill>
                <a:ea typeface="ＭＳ Ｐゴシック" panose="020B0600070205080204" pitchFamily="34" charset="-128"/>
              </a:rPr>
              <a:t>Operable Parts 205</a:t>
            </a:r>
          </a:p>
        </p:txBody>
      </p:sp>
      <p:sp>
        <p:nvSpPr>
          <p:cNvPr id="46083" name="Content Placeholder 2">
            <a:extLst>
              <a:ext uri="{FF2B5EF4-FFF2-40B4-BE49-F238E27FC236}">
                <a16:creationId xmlns:a16="http://schemas.microsoft.com/office/drawing/2014/main" id="{E3916709-9A24-E9CF-8049-3BB0D285D6D5}"/>
              </a:ext>
            </a:extLst>
          </p:cNvPr>
          <p:cNvSpPr>
            <a:spLocks noGrp="1"/>
          </p:cNvSpPr>
          <p:nvPr>
            <p:ph idx="1"/>
          </p:nvPr>
        </p:nvSpPr>
        <p:spPr>
          <a:xfrm>
            <a:off x="0" y="1254125"/>
            <a:ext cx="8686800" cy="4872038"/>
          </a:xfrm>
        </p:spPr>
        <p:txBody>
          <a:bodyPr/>
          <a:lstStyle/>
          <a:p>
            <a:r>
              <a:rPr lang="en-US" altLang="en-US" sz="2800">
                <a:ea typeface="ＭＳ Ｐゴシック" panose="020B0600070205080204" pitchFamily="34" charset="-128"/>
              </a:rPr>
              <a:t>When located on accessible elements, routes and rooms, comply with 309</a:t>
            </a:r>
          </a:p>
          <a:p>
            <a:r>
              <a:rPr lang="en-US" altLang="en-US" sz="2800">
                <a:ea typeface="ＭＳ Ｐゴシック" panose="020B0600070205080204" pitchFamily="34" charset="-128"/>
              </a:rPr>
              <a:t>EXCEPTIONS:</a:t>
            </a:r>
          </a:p>
          <a:p>
            <a:r>
              <a:rPr lang="en-US" altLang="en-US" sz="2800">
                <a:ea typeface="ＭＳ Ｐゴシック" panose="020B0600070205080204" pitchFamily="34" charset="-128"/>
              </a:rPr>
              <a:t>When intended for maintenance personnel, etc.</a:t>
            </a:r>
          </a:p>
          <a:p>
            <a:r>
              <a:rPr lang="en-US" altLang="en-US" sz="2800">
                <a:ea typeface="ＭＳ Ｐゴシック" panose="020B0600070205080204" pitchFamily="34" charset="-128"/>
              </a:rPr>
              <a:t>Dedicated electrical, communication &amp;</a:t>
            </a:r>
          </a:p>
          <a:p>
            <a:pPr>
              <a:buFont typeface="Arial" panose="020B0604020202020204" pitchFamily="34" charset="0"/>
              <a:buNone/>
            </a:pPr>
            <a:r>
              <a:rPr lang="en-US" altLang="en-US" sz="2800">
                <a:ea typeface="ＭＳ Ｐゴシック" panose="020B0600070205080204" pitchFamily="34" charset="-128"/>
              </a:rPr>
              <a:t>    floor receptacles</a:t>
            </a:r>
          </a:p>
          <a:p>
            <a:r>
              <a:rPr lang="en-US" altLang="en-US" sz="2800">
                <a:ea typeface="ＭＳ Ｐゴシック" panose="020B0600070205080204" pitchFamily="34" charset="-128"/>
              </a:rPr>
              <a:t>HVAC diffusers</a:t>
            </a:r>
          </a:p>
          <a:p>
            <a:r>
              <a:rPr lang="en-US" altLang="en-US" sz="2800">
                <a:ea typeface="ＭＳ Ｐゴシック" panose="020B0600070205080204" pitchFamily="34" charset="-128"/>
              </a:rPr>
              <a:t>Redundant controls</a:t>
            </a:r>
          </a:p>
          <a:p>
            <a:r>
              <a:rPr lang="en-US" altLang="en-US" sz="2800">
                <a:ea typeface="ＭＳ Ｐゴシック" panose="020B0600070205080204" pitchFamily="34" charset="-128"/>
              </a:rPr>
              <a:t>Exercise equipment</a:t>
            </a:r>
          </a:p>
          <a:p>
            <a:endParaRPr lang="en-US" altLang="en-US">
              <a:ea typeface="ＭＳ Ｐゴシック" panose="020B0600070205080204" pitchFamily="34" charset="-128"/>
            </a:endParaRPr>
          </a:p>
        </p:txBody>
      </p:sp>
      <p:pic>
        <p:nvPicPr>
          <p:cNvPr id="46084" name="Picture 2" descr="HVAC vents">
            <a:extLst>
              <a:ext uri="{FF2B5EF4-FFF2-40B4-BE49-F238E27FC236}">
                <a16:creationId xmlns:a16="http://schemas.microsoft.com/office/drawing/2014/main" id="{5CD8AC10-FCEB-22FF-6A5C-ED87878503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8863" y="3365500"/>
            <a:ext cx="2778125"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F9D4C796-EC2C-3B72-9594-E40DCCFADFBE}"/>
              </a:ext>
            </a:extLst>
          </p:cNvPr>
          <p:cNvSpPr>
            <a:spLocks noGrp="1"/>
          </p:cNvSpPr>
          <p:nvPr>
            <p:ph type="title"/>
          </p:nvPr>
        </p:nvSpPr>
        <p:spPr>
          <a:xfrm>
            <a:off x="457200" y="0"/>
            <a:ext cx="8229600" cy="1143000"/>
          </a:xfrm>
        </p:spPr>
        <p:txBody>
          <a:bodyPr/>
          <a:lstStyle/>
          <a:p>
            <a:r>
              <a:rPr lang="en-US" altLang="en-US" sz="3600" b="1">
                <a:solidFill>
                  <a:schemeClr val="bg1"/>
                </a:solidFill>
                <a:latin typeface="Arial" panose="020B0604020202020204" pitchFamily="34" charset="0"/>
                <a:ea typeface="ＭＳ Ｐゴシック" panose="020B0600070205080204" pitchFamily="34" charset="-128"/>
              </a:rPr>
              <a:t>Accessible Routes (206)</a:t>
            </a:r>
            <a:endParaRPr lang="en-US" altLang="en-US" sz="3600">
              <a:solidFill>
                <a:schemeClr val="bg1"/>
              </a:solidFill>
              <a:ea typeface="ＭＳ Ｐゴシック" panose="020B0600070205080204" pitchFamily="34" charset="-128"/>
            </a:endParaRPr>
          </a:p>
        </p:txBody>
      </p:sp>
      <p:sp>
        <p:nvSpPr>
          <p:cNvPr id="47107" name="Content Placeholder 2">
            <a:extLst>
              <a:ext uri="{FF2B5EF4-FFF2-40B4-BE49-F238E27FC236}">
                <a16:creationId xmlns:a16="http://schemas.microsoft.com/office/drawing/2014/main" id="{A59211B8-6585-B901-A405-8CD9A82BB71B}"/>
              </a:ext>
            </a:extLst>
          </p:cNvPr>
          <p:cNvSpPr>
            <a:spLocks noGrp="1"/>
          </p:cNvSpPr>
          <p:nvPr>
            <p:ph idx="1"/>
          </p:nvPr>
        </p:nvSpPr>
        <p:spPr>
          <a:xfrm>
            <a:off x="0" y="1143000"/>
            <a:ext cx="9144000" cy="4983163"/>
          </a:xfrm>
        </p:spPr>
        <p:txBody>
          <a:bodyPr/>
          <a:lstStyle/>
          <a:p>
            <a:pPr eaLnBrk="1" hangingPunct="1">
              <a:buFontTx/>
              <a:buNone/>
            </a:pPr>
            <a:r>
              <a:rPr lang="en-US" altLang="en-US" sz="2800">
                <a:latin typeface="Arial" panose="020B0604020202020204" pitchFamily="34" charset="0"/>
                <a:ea typeface="ＭＳ Ｐゴシック" panose="020B0600070205080204" pitchFamily="34" charset="-128"/>
              </a:rPr>
              <a:t>Where required: </a:t>
            </a:r>
          </a:p>
          <a:p>
            <a:pPr eaLnBrk="1" hangingPunct="1">
              <a:lnSpc>
                <a:spcPct val="50000"/>
              </a:lnSpc>
              <a:buFontTx/>
              <a:buNone/>
            </a:pPr>
            <a:r>
              <a:rPr lang="en-US" altLang="en-US" sz="2800" b="1">
                <a:latin typeface="Arial" panose="020B0604020202020204" pitchFamily="34" charset="0"/>
                <a:ea typeface="ＭＳ Ｐゴシック" panose="020B0600070205080204" pitchFamily="34" charset="-128"/>
              </a:rPr>
              <a:t> </a:t>
            </a:r>
          </a:p>
          <a:p>
            <a:pPr lvl="1" eaLnBrk="1" hangingPunct="1">
              <a:spcBef>
                <a:spcPct val="0"/>
              </a:spcBef>
              <a:buFont typeface="Arial" panose="020B0604020202020204" pitchFamily="34" charset="0"/>
              <a:buChar char="•"/>
            </a:pPr>
            <a:r>
              <a:rPr lang="en-US" altLang="en-US">
                <a:latin typeface="Arial" panose="020B0604020202020204" pitchFamily="34" charset="0"/>
                <a:ea typeface="ＭＳ Ｐゴシック" panose="020B0600070205080204" pitchFamily="34" charset="-128"/>
              </a:rPr>
              <a:t>Site arrival points</a:t>
            </a:r>
          </a:p>
          <a:p>
            <a:pPr lvl="1" eaLnBrk="1" hangingPunct="1">
              <a:spcBef>
                <a:spcPct val="0"/>
              </a:spcBef>
              <a:buFontTx/>
              <a:buChar char="•"/>
            </a:pPr>
            <a:r>
              <a:rPr lang="en-US" altLang="en-US">
                <a:latin typeface="Arial" panose="020B0604020202020204" pitchFamily="34" charset="0"/>
                <a:ea typeface="ＭＳ Ｐゴシック" panose="020B0600070205080204" pitchFamily="34" charset="-128"/>
              </a:rPr>
              <a:t> Within sites</a:t>
            </a:r>
          </a:p>
          <a:p>
            <a:pPr lvl="1" eaLnBrk="1" hangingPunct="1">
              <a:spcBef>
                <a:spcPct val="0"/>
              </a:spcBef>
              <a:buFontTx/>
              <a:buNone/>
            </a:pPr>
            <a:r>
              <a:rPr lang="en-US" altLang="en-US">
                <a:latin typeface="Arial" panose="020B0604020202020204" pitchFamily="34" charset="0"/>
                <a:ea typeface="ＭＳ Ｐゴシック" panose="020B0600070205080204" pitchFamily="34" charset="-128"/>
              </a:rPr>
              <a:t>	(not req’d if no pedestrian route provided)</a:t>
            </a:r>
          </a:p>
          <a:p>
            <a:pPr lvl="1" eaLnBrk="1" hangingPunct="1">
              <a:lnSpc>
                <a:spcPct val="50000"/>
              </a:lnSpc>
              <a:spcBef>
                <a:spcPct val="0"/>
              </a:spcBef>
              <a:buFontTx/>
              <a:buNone/>
            </a:pPr>
            <a:endParaRPr lang="en-US" altLang="en-US">
              <a:latin typeface="Arial" panose="020B0604020202020204" pitchFamily="34" charset="0"/>
              <a:ea typeface="ＭＳ Ｐゴシック" panose="020B0600070205080204" pitchFamily="34" charset="-128"/>
            </a:endParaRPr>
          </a:p>
          <a:p>
            <a:pPr lvl="1" eaLnBrk="1" hangingPunct="1">
              <a:spcBef>
                <a:spcPct val="0"/>
              </a:spcBef>
              <a:buFontTx/>
              <a:buChar char="•"/>
            </a:pPr>
            <a:r>
              <a:rPr lang="en-US" altLang="en-US">
                <a:latin typeface="Arial" panose="020B0604020202020204" pitchFamily="34" charset="0"/>
                <a:ea typeface="ＭＳ Ｐゴシック" panose="020B0600070205080204" pitchFamily="34" charset="-128"/>
              </a:rPr>
              <a:t> Between stories (elevator exceptions)</a:t>
            </a:r>
          </a:p>
          <a:p>
            <a:pPr lvl="1" eaLnBrk="1" hangingPunct="1">
              <a:spcBef>
                <a:spcPct val="0"/>
              </a:spcBef>
              <a:buFontTx/>
              <a:buChar char="•"/>
            </a:pPr>
            <a:r>
              <a:rPr lang="en-US" altLang="en-US">
                <a:latin typeface="Arial" panose="020B0604020202020204" pitchFamily="34" charset="0"/>
                <a:ea typeface="ＭＳ Ｐゴシック" panose="020B0600070205080204" pitchFamily="34" charset="-128"/>
              </a:rPr>
              <a:t> Space and elements</a:t>
            </a:r>
          </a:p>
          <a:p>
            <a:pPr lvl="1" eaLnBrk="1" hangingPunct="1">
              <a:lnSpc>
                <a:spcPct val="50000"/>
              </a:lnSpc>
              <a:spcBef>
                <a:spcPct val="0"/>
              </a:spcBef>
              <a:buFontTx/>
              <a:buChar char="•"/>
            </a:pPr>
            <a:endParaRPr lang="en-US" altLang="en-US">
              <a:latin typeface="Arial" panose="020B0604020202020204" pitchFamily="34" charset="0"/>
              <a:ea typeface="ＭＳ Ｐゴシック" panose="020B0600070205080204" pitchFamily="34" charset="-128"/>
            </a:endParaRPr>
          </a:p>
          <a:p>
            <a:pPr lvl="1" eaLnBrk="1" hangingPunct="1">
              <a:spcBef>
                <a:spcPct val="0"/>
              </a:spcBef>
              <a:buFontTx/>
              <a:buChar char="•"/>
            </a:pPr>
            <a:r>
              <a:rPr lang="en-US" altLang="en-US">
                <a:latin typeface="Arial" panose="020B0604020202020204" pitchFamily="34" charset="0"/>
                <a:ea typeface="ＭＳ Ｐゴシック" panose="020B0600070205080204" pitchFamily="34" charset="-128"/>
              </a:rPr>
              <a:t> Specific spaces (e.g., </a:t>
            </a:r>
            <a:r>
              <a:rPr lang="en-US" altLang="en-US">
                <a:latin typeface="Arial" panose="020B0604020202020204" pitchFamily="34" charset="0"/>
                <a:ea typeface="ＭＳ Ｐゴシック" panose="020B0600070205080204" pitchFamily="34" charset="-128"/>
                <a:cs typeface="Times New Roman" panose="02020603050405020304" pitchFamily="18" charset="0"/>
              </a:rPr>
              <a:t>restaurant &amp; </a:t>
            </a:r>
          </a:p>
          <a:p>
            <a:pPr lvl="1" eaLnBrk="1" hangingPunct="1">
              <a:spcBef>
                <a:spcPct val="0"/>
              </a:spcBef>
              <a:buFontTx/>
              <a:buNone/>
            </a:pPr>
            <a:r>
              <a:rPr lang="en-US" altLang="en-US">
                <a:latin typeface="Arial" panose="020B0604020202020204" pitchFamily="34" charset="0"/>
                <a:ea typeface="ＭＳ Ｐゴシック" panose="020B0600070205080204" pitchFamily="34" charset="-128"/>
                <a:cs typeface="Times New Roman" panose="02020603050405020304" pitchFamily="18" charset="0"/>
              </a:rPr>
              <a:t>   cafeteria, performance area, press box)</a:t>
            </a:r>
            <a:endParaRPr lang="en-US" altLang="en-US">
              <a:ea typeface="ＭＳ Ｐゴシック" panose="020B0600070205080204" pitchFamily="34" charset="-128"/>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A4770153-8E55-9D4E-29F2-8F5D27B96CF4}"/>
              </a:ext>
            </a:extLst>
          </p:cNvPr>
          <p:cNvSpPr>
            <a:spLocks noGrp="1"/>
          </p:cNvSpPr>
          <p:nvPr>
            <p:ph type="title"/>
          </p:nvPr>
        </p:nvSpPr>
        <p:spPr/>
        <p:txBody>
          <a:bodyPr/>
          <a:lstStyle/>
          <a:p>
            <a:r>
              <a:rPr lang="en-US" altLang="en-US" sz="4000" b="1" dirty="0">
                <a:solidFill>
                  <a:schemeClr val="bg1"/>
                </a:solidFill>
                <a:latin typeface="Arial" panose="020B0604020202020204" pitchFamily="34" charset="0"/>
                <a:ea typeface="ＭＳ Ｐゴシック" panose="020B0600070205080204" pitchFamily="34" charset="-128"/>
              </a:rPr>
              <a:t>Accessible Routes (206) </a:t>
            </a:r>
            <a:endParaRPr lang="en-US" altLang="en-US" sz="4000" dirty="0">
              <a:ea typeface="ＭＳ Ｐゴシック" panose="020B0600070205080204" pitchFamily="34" charset="-128"/>
            </a:endParaRPr>
          </a:p>
        </p:txBody>
      </p:sp>
      <p:sp>
        <p:nvSpPr>
          <p:cNvPr id="48131" name="Content Placeholder 2">
            <a:extLst>
              <a:ext uri="{FF2B5EF4-FFF2-40B4-BE49-F238E27FC236}">
                <a16:creationId xmlns:a16="http://schemas.microsoft.com/office/drawing/2014/main" id="{83B769CC-B73C-47ED-7551-4E42175F858A}"/>
              </a:ext>
            </a:extLst>
          </p:cNvPr>
          <p:cNvSpPr>
            <a:spLocks noGrp="1"/>
          </p:cNvSpPr>
          <p:nvPr>
            <p:ph idx="1"/>
          </p:nvPr>
        </p:nvSpPr>
        <p:spPr>
          <a:xfrm>
            <a:off x="0" y="1214438"/>
            <a:ext cx="9144000" cy="4911725"/>
          </a:xfrm>
        </p:spPr>
        <p:txBody>
          <a:bodyPr/>
          <a:lstStyle/>
          <a:p>
            <a:r>
              <a:rPr lang="en-US" altLang="en-US">
                <a:ea typeface="ＭＳ Ｐゴシック" panose="020B0600070205080204" pitchFamily="34" charset="-128"/>
              </a:rPr>
              <a:t>At least one route from parking and passenger loading, public streets and sidewalks and public transportation stops to:</a:t>
            </a:r>
          </a:p>
          <a:p>
            <a:endParaRPr lang="en-US" altLang="en-US">
              <a:ea typeface="ＭＳ Ｐゴシック" panose="020B0600070205080204" pitchFamily="34" charset="-128"/>
            </a:endParaRPr>
          </a:p>
          <a:p>
            <a:pPr lvl="1"/>
            <a:r>
              <a:rPr lang="en-US" altLang="en-US">
                <a:ea typeface="ＭＳ Ｐゴシック" panose="020B0600070205080204" pitchFamily="34" charset="-128"/>
              </a:rPr>
              <a:t>The accessible building or facility entrance they serve, </a:t>
            </a:r>
          </a:p>
          <a:p>
            <a:pPr lvl="1"/>
            <a:endParaRPr lang="en-US" altLang="en-US">
              <a:ea typeface="ＭＳ Ｐゴシック" panose="020B0600070205080204" pitchFamily="34" charset="-128"/>
            </a:endParaRPr>
          </a:p>
          <a:p>
            <a:pPr lvl="1">
              <a:buFont typeface="Arial" panose="020B0604020202020204" pitchFamily="34" charset="0"/>
              <a:buNone/>
            </a:pPr>
            <a:r>
              <a:rPr lang="en-US" altLang="en-US">
                <a:ea typeface="ＭＳ Ｐゴシック" panose="020B0600070205080204" pitchFamily="34" charset="-128"/>
              </a:rPr>
              <a:t>Except:</a:t>
            </a:r>
          </a:p>
          <a:p>
            <a:pPr lvl="1"/>
            <a:r>
              <a:rPr lang="en-US" altLang="en-US">
                <a:ea typeface="ＭＳ Ｐゴシック" panose="020B0600070205080204" pitchFamily="34" charset="-128"/>
              </a:rPr>
              <a:t>Historic structures from site arrival point to entrance</a:t>
            </a:r>
          </a:p>
          <a:p>
            <a:pPr lvl="1"/>
            <a:r>
              <a:rPr lang="en-US" altLang="en-US">
                <a:ea typeface="ＭＳ Ｐゴシック" panose="020B0600070205080204" pitchFamily="34" charset="-128"/>
              </a:rPr>
              <a:t>If the only means of access is vehicular not providing a pedestrian route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4">
            <a:extLst>
              <a:ext uri="{FF2B5EF4-FFF2-40B4-BE49-F238E27FC236}">
                <a16:creationId xmlns:a16="http://schemas.microsoft.com/office/drawing/2014/main" id="{FEBA321D-1D90-737D-12B9-B807CCBB40AE}"/>
              </a:ext>
            </a:extLst>
          </p:cNvPr>
          <p:cNvSpPr>
            <a:spLocks noGrp="1"/>
          </p:cNvSpPr>
          <p:nvPr>
            <p:ph type="title"/>
          </p:nvPr>
        </p:nvSpPr>
        <p:spPr/>
        <p:txBody>
          <a:bodyPr>
            <a:normAutofit fontScale="90000"/>
          </a:bodyPr>
          <a:lstStyle/>
          <a:p>
            <a:pPr eaLnBrk="1" hangingPunct="1">
              <a:defRPr/>
            </a:pPr>
            <a:r>
              <a:rPr lang="en-US" sz="4800" b="1" dirty="0">
                <a:solidFill>
                  <a:schemeClr val="bg1"/>
                </a:solidFill>
              </a:rPr>
              <a:t>Vertical access</a:t>
            </a:r>
            <a:br>
              <a:rPr lang="en-US" sz="4800" b="1" dirty="0">
                <a:solidFill>
                  <a:schemeClr val="bg1"/>
                </a:solidFill>
              </a:rPr>
            </a:br>
            <a:endParaRPr lang="en-US" sz="4800" b="1" dirty="0">
              <a:solidFill>
                <a:schemeClr val="bg1"/>
              </a:solidFill>
            </a:endParaRPr>
          </a:p>
        </p:txBody>
      </p:sp>
      <p:pic>
        <p:nvPicPr>
          <p:cNvPr id="2" name="Picture 2" descr="Firehouse with a bell tower">
            <a:extLst>
              <a:ext uri="{FF2B5EF4-FFF2-40B4-BE49-F238E27FC236}">
                <a16:creationId xmlns:a16="http://schemas.microsoft.com/office/drawing/2014/main" id="{B6BA1F43-F09D-24FC-1920-37A4231639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00200"/>
            <a:ext cx="42672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Content Placeholder 5">
            <a:extLst>
              <a:ext uri="{FF2B5EF4-FFF2-40B4-BE49-F238E27FC236}">
                <a16:creationId xmlns:a16="http://schemas.microsoft.com/office/drawing/2014/main" id="{1FFD75CB-F345-287C-6CB3-CDFC891E4CB2}"/>
              </a:ext>
            </a:extLst>
          </p:cNvPr>
          <p:cNvSpPr>
            <a:spLocks noGrp="1"/>
          </p:cNvSpPr>
          <p:nvPr>
            <p:ph idx="1"/>
          </p:nvPr>
        </p:nvSpPr>
        <p:spPr>
          <a:xfrm>
            <a:off x="4495800" y="1600200"/>
            <a:ext cx="4191000" cy="4525963"/>
          </a:xfrm>
        </p:spPr>
        <p:txBody>
          <a:bodyPr>
            <a:normAutofit fontScale="92500" lnSpcReduction="10000"/>
          </a:bodyPr>
          <a:lstStyle/>
          <a:p>
            <a:pPr eaLnBrk="1" hangingPunct="1">
              <a:buFont typeface="Arial" charset="0"/>
              <a:buChar char="•"/>
              <a:defRPr/>
            </a:pPr>
            <a:r>
              <a:rPr lang="en-US" dirty="0"/>
              <a:t>2</a:t>
            </a:r>
            <a:r>
              <a:rPr lang="en-US" baseline="30000" dirty="0"/>
              <a:t>nd</a:t>
            </a:r>
            <a:r>
              <a:rPr lang="en-US" dirty="0"/>
              <a:t> floor vs. less than 3,000 sq. ft. aggregate</a:t>
            </a:r>
          </a:p>
          <a:p>
            <a:pPr lvl="1" eaLnBrk="1" hangingPunct="1">
              <a:buFont typeface="Arial" charset="0"/>
              <a:buChar char="–"/>
              <a:defRPr/>
            </a:pPr>
            <a:r>
              <a:rPr lang="en-US" dirty="0"/>
              <a:t>Not allowed for doctor’s offices, malls, transportation facilities</a:t>
            </a:r>
          </a:p>
          <a:p>
            <a:pPr eaLnBrk="1" hangingPunct="1">
              <a:buFont typeface="Arial" charset="0"/>
              <a:buChar char="•"/>
              <a:defRPr/>
            </a:pPr>
            <a:r>
              <a:rPr lang="en-US" dirty="0"/>
              <a:t>Title II buildings – two stories and above.</a:t>
            </a:r>
          </a:p>
          <a:p>
            <a:pPr eaLnBrk="1" hangingPunct="1">
              <a:buFont typeface="Arial" charset="0"/>
              <a:buChar char="•"/>
              <a:defRPr/>
            </a:pPr>
            <a:r>
              <a:rPr lang="en-US" dirty="0"/>
              <a:t>Title III buildings – Three stories and Sq. footage combined.</a:t>
            </a:r>
          </a:p>
          <a:p>
            <a:pPr eaLnBrk="1" hangingPunct="1">
              <a:buFont typeface="Arial" charset="0"/>
              <a:buChar char="•"/>
              <a:defRPr/>
            </a:pPr>
            <a:endParaRPr lang="en-US" dirty="0"/>
          </a:p>
          <a:p>
            <a:pPr eaLnBrk="1" hangingPunct="1">
              <a:buFont typeface="Arial" charset="0"/>
              <a:buChar char="•"/>
              <a:defRPr/>
            </a:pPr>
            <a:endParaRPr lang="en-US" dirty="0"/>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512674AA-4DCB-7E8F-A010-1CEA6F3A4181}"/>
              </a:ext>
            </a:extLst>
          </p:cNvPr>
          <p:cNvSpPr>
            <a:spLocks noGrp="1"/>
          </p:cNvSpPr>
          <p:nvPr>
            <p:ph type="title"/>
          </p:nvPr>
        </p:nvSpPr>
        <p:spPr>
          <a:xfrm>
            <a:off x="0" y="274638"/>
            <a:ext cx="9144000" cy="927100"/>
          </a:xfrm>
        </p:spPr>
        <p:txBody>
          <a:bodyPr/>
          <a:lstStyle/>
          <a:p>
            <a:r>
              <a:rPr lang="en-US" altLang="en-US" sz="3200">
                <a:solidFill>
                  <a:schemeClr val="bg1"/>
                </a:solidFill>
                <a:ea typeface="ＭＳ Ｐゴシック" panose="020B0600070205080204" pitchFamily="34" charset="-128"/>
              </a:rPr>
              <a:t>Accessible Routes in multi story buildings -206.2.3 </a:t>
            </a:r>
          </a:p>
        </p:txBody>
      </p:sp>
      <p:sp>
        <p:nvSpPr>
          <p:cNvPr id="50179" name="Content Placeholder 2">
            <a:extLst>
              <a:ext uri="{FF2B5EF4-FFF2-40B4-BE49-F238E27FC236}">
                <a16:creationId xmlns:a16="http://schemas.microsoft.com/office/drawing/2014/main" id="{2E3748CA-A93A-2884-3B67-1313821AE53D}"/>
              </a:ext>
            </a:extLst>
          </p:cNvPr>
          <p:cNvSpPr>
            <a:spLocks noGrp="1"/>
          </p:cNvSpPr>
          <p:nvPr>
            <p:ph idx="1"/>
          </p:nvPr>
        </p:nvSpPr>
        <p:spPr>
          <a:xfrm>
            <a:off x="0" y="1201738"/>
            <a:ext cx="9144000" cy="4924425"/>
          </a:xfrm>
        </p:spPr>
        <p:txBody>
          <a:bodyPr/>
          <a:lstStyle/>
          <a:p>
            <a:r>
              <a:rPr lang="en-US" altLang="en-US">
                <a:ea typeface="ＭＳ Ｐゴシック" panose="020B0600070205080204" pitchFamily="34" charset="-128"/>
              </a:rPr>
              <a:t>At least one route connecting stories and mezz</a:t>
            </a:r>
          </a:p>
          <a:p>
            <a:pPr lvl="1"/>
            <a:r>
              <a:rPr lang="en-US" altLang="en-US">
                <a:ea typeface="ＭＳ Ｐゴシック" panose="020B0600070205080204" pitchFamily="34" charset="-128"/>
              </a:rPr>
              <a:t>Except:</a:t>
            </a:r>
          </a:p>
          <a:p>
            <a:pPr lvl="1"/>
            <a:r>
              <a:rPr lang="en-US" altLang="en-US">
                <a:ea typeface="ＭＳ Ｐゴシック" panose="020B0600070205080204" pitchFamily="34" charset="-128"/>
              </a:rPr>
              <a:t>Private buildings 3000 S&gt;F, less than 3 stories</a:t>
            </a:r>
          </a:p>
          <a:p>
            <a:pPr lvl="2"/>
            <a:r>
              <a:rPr lang="en-US" altLang="en-US">
                <a:ea typeface="ＭＳ Ｐゴシック" panose="020B0600070205080204" pitchFamily="34" charset="-128"/>
              </a:rPr>
              <a:t>Except in: Shopping centers, </a:t>
            </a:r>
          </a:p>
          <a:p>
            <a:pPr lvl="2"/>
            <a:r>
              <a:rPr lang="en-US" altLang="en-US">
                <a:ea typeface="ＭＳ Ｐゴシック" panose="020B0600070205080204" pitchFamily="34" charset="-128"/>
              </a:rPr>
              <a:t>malls, </a:t>
            </a:r>
          </a:p>
          <a:p>
            <a:pPr lvl="2"/>
            <a:r>
              <a:rPr lang="en-US" altLang="en-US">
                <a:ea typeface="ＭＳ Ｐゴシック" panose="020B0600070205080204" pitchFamily="34" charset="-128"/>
              </a:rPr>
              <a:t>office of health care providers,</a:t>
            </a:r>
          </a:p>
          <a:p>
            <a:pPr lvl="2"/>
            <a:r>
              <a:rPr lang="en-US" altLang="en-US">
                <a:ea typeface="ＭＳ Ｐゴシック" panose="020B0600070205080204" pitchFamily="34" charset="-128"/>
              </a:rPr>
              <a:t> terminals ,depots or stations for public transportation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4617EBDF-B761-5B38-5604-793B3F6E017B}"/>
              </a:ext>
            </a:extLst>
          </p:cNvPr>
          <p:cNvSpPr>
            <a:spLocks noGrp="1"/>
          </p:cNvSpPr>
          <p:nvPr>
            <p:ph type="title"/>
          </p:nvPr>
        </p:nvSpPr>
        <p:spPr>
          <a:xfrm>
            <a:off x="457200" y="274638"/>
            <a:ext cx="8229600" cy="944562"/>
          </a:xfrm>
        </p:spPr>
        <p:txBody>
          <a:bodyPr/>
          <a:lstStyle/>
          <a:p>
            <a:r>
              <a:rPr lang="en-US" altLang="en-US" sz="3600" dirty="0">
                <a:solidFill>
                  <a:schemeClr val="bg1"/>
                </a:solidFill>
                <a:latin typeface="Arial" panose="020B0604020202020204" pitchFamily="34" charset="0"/>
                <a:ea typeface="ＭＳ Ｐゴシック" panose="020B0600070205080204" pitchFamily="34" charset="-128"/>
              </a:rPr>
              <a:t>Update on DOJ’s ADA Standards </a:t>
            </a:r>
            <a:endParaRPr lang="en-US" altLang="en-US" sz="3600" dirty="0">
              <a:ea typeface="ＭＳ Ｐゴシック" panose="020B0600070205080204" pitchFamily="34" charset="-128"/>
            </a:endParaRPr>
          </a:p>
        </p:txBody>
      </p:sp>
      <p:pic>
        <p:nvPicPr>
          <p:cNvPr id="14339" name="Picture 2" descr="photo of 2010 Standards for Accessible Design book">
            <a:extLst>
              <a:ext uri="{FF2B5EF4-FFF2-40B4-BE49-F238E27FC236}">
                <a16:creationId xmlns:a16="http://schemas.microsoft.com/office/drawing/2014/main" id="{CAA86CF2-3E68-08C0-F585-555F9661C7F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14400" y="1828800"/>
            <a:ext cx="3076575" cy="4000500"/>
          </a:xfrm>
          <a:ln w="3175">
            <a:solidFill>
              <a:schemeClr val="tx1"/>
            </a:solidFill>
            <a:miter lim="800000"/>
            <a:headEnd/>
            <a:tailEnd/>
          </a:ln>
        </p:spPr>
      </p:pic>
      <p:pic>
        <p:nvPicPr>
          <p:cNvPr id="14340" name="Picture 7" descr="ada-aba-cvr">
            <a:extLst>
              <a:ext uri="{FF2B5EF4-FFF2-40B4-BE49-F238E27FC236}">
                <a16:creationId xmlns:a16="http://schemas.microsoft.com/office/drawing/2014/main" id="{576D9755-E84B-92F5-C3CF-9178575F40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803400"/>
            <a:ext cx="2971800" cy="39735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DF92016A-2E91-FA4B-16AD-886128C780D6}"/>
              </a:ext>
            </a:extLst>
          </p:cNvPr>
          <p:cNvSpPr>
            <a:spLocks noGrp="1"/>
          </p:cNvSpPr>
          <p:nvPr>
            <p:ph type="title"/>
          </p:nvPr>
        </p:nvSpPr>
        <p:spPr>
          <a:xfrm>
            <a:off x="0" y="274638"/>
            <a:ext cx="9144000" cy="1143000"/>
          </a:xfrm>
        </p:spPr>
        <p:txBody>
          <a:bodyPr/>
          <a:lstStyle/>
          <a:p>
            <a:r>
              <a:rPr lang="en-US" altLang="en-US" sz="2800" dirty="0">
                <a:solidFill>
                  <a:schemeClr val="bg1"/>
                </a:solidFill>
                <a:ea typeface="ＭＳ Ｐゴシック" panose="020B0600070205080204" pitchFamily="34" charset="-128"/>
              </a:rPr>
              <a:t>Accessible Routes in multi story buildings -206.2.3   </a:t>
            </a:r>
            <a:endParaRPr lang="en-US" altLang="en-US" sz="2800" dirty="0">
              <a:ea typeface="ＭＳ Ｐゴシック" panose="020B0600070205080204" pitchFamily="34" charset="-128"/>
            </a:endParaRPr>
          </a:p>
        </p:txBody>
      </p:sp>
      <p:sp>
        <p:nvSpPr>
          <p:cNvPr id="51203" name="Content Placeholder 2">
            <a:extLst>
              <a:ext uri="{FF2B5EF4-FFF2-40B4-BE49-F238E27FC236}">
                <a16:creationId xmlns:a16="http://schemas.microsoft.com/office/drawing/2014/main" id="{76A1F847-4DA7-C698-42C0-DC69EE162D29}"/>
              </a:ext>
            </a:extLst>
          </p:cNvPr>
          <p:cNvSpPr>
            <a:spLocks noGrp="1"/>
          </p:cNvSpPr>
          <p:nvPr>
            <p:ph idx="1"/>
          </p:nvPr>
        </p:nvSpPr>
        <p:spPr>
          <a:xfrm>
            <a:off x="0" y="1254125"/>
            <a:ext cx="9144000" cy="4872038"/>
          </a:xfrm>
        </p:spPr>
        <p:txBody>
          <a:bodyPr/>
          <a:lstStyle/>
          <a:p>
            <a:r>
              <a:rPr lang="en-US" altLang="en-US">
                <a:ea typeface="ＭＳ Ｐゴシック" panose="020B0600070205080204" pitchFamily="34" charset="-128"/>
              </a:rPr>
              <a:t>Public (Title II) buildings exceptions:</a:t>
            </a:r>
          </a:p>
          <a:p>
            <a:pPr lvl="1"/>
            <a:r>
              <a:rPr lang="en-US" altLang="en-US">
                <a:ea typeface="ＭＳ Ｐゴシック" panose="020B0600070205080204" pitchFamily="34" charset="-128"/>
              </a:rPr>
              <a:t>Two stories, with an occupant load of 5 or fewer on one level.</a:t>
            </a:r>
          </a:p>
          <a:p>
            <a:pPr lvl="1"/>
            <a:r>
              <a:rPr lang="en-US" altLang="en-US">
                <a:ea typeface="ＭＳ Ｐゴシック" panose="020B0600070205080204" pitchFamily="34" charset="-128"/>
              </a:rPr>
              <a:t>Certain detention and correction facilities</a:t>
            </a:r>
          </a:p>
          <a:p>
            <a:pPr lvl="1"/>
            <a:r>
              <a:rPr lang="en-US" altLang="en-US">
                <a:ea typeface="ＭＳ Ｐゴシック" panose="020B0600070205080204" pitchFamily="34" charset="-128"/>
              </a:rPr>
              <a:t>Certain residential applications</a:t>
            </a:r>
          </a:p>
          <a:p>
            <a:pPr lvl="1"/>
            <a:r>
              <a:rPr lang="en-US" altLang="en-US">
                <a:ea typeface="ＭＳ Ｐゴシック" panose="020B0600070205080204" pitchFamily="34" charset="-128"/>
              </a:rPr>
              <a:t>Certain transient lodging applications</a:t>
            </a:r>
          </a:p>
          <a:p>
            <a:pPr lvl="1"/>
            <a:r>
              <a:rPr lang="en-US" altLang="en-US">
                <a:ea typeface="ＭＳ Ｐゴシック" panose="020B0600070205080204" pitchFamily="34" charset="-128"/>
              </a:rPr>
              <a:t>Air traffic control towers</a:t>
            </a:r>
          </a:p>
          <a:p>
            <a:pPr lvl="1"/>
            <a:r>
              <a:rPr lang="en-US" altLang="en-US">
                <a:ea typeface="ＭＳ Ｐゴシック" panose="020B0600070205080204" pitchFamily="34" charset="-128"/>
              </a:rPr>
              <a:t>Historic structures in some applications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4967BAB3-2A85-4AE6-7923-FC85B1AF9575}"/>
              </a:ext>
            </a:extLst>
          </p:cNvPr>
          <p:cNvSpPr>
            <a:spLocks noGrp="1"/>
          </p:cNvSpPr>
          <p:nvPr>
            <p:ph type="title"/>
          </p:nvPr>
        </p:nvSpPr>
        <p:spPr/>
        <p:txBody>
          <a:bodyPr/>
          <a:lstStyle/>
          <a:p>
            <a:r>
              <a:rPr lang="en-US" altLang="en-US">
                <a:solidFill>
                  <a:schemeClr val="bg1"/>
                </a:solidFill>
                <a:ea typeface="ＭＳ Ｐゴシック" panose="020B0600070205080204" pitchFamily="34" charset="-128"/>
              </a:rPr>
              <a:t>ADA Definition of Mezzanine</a:t>
            </a:r>
          </a:p>
        </p:txBody>
      </p:sp>
      <p:sp>
        <p:nvSpPr>
          <p:cNvPr id="52227" name="Content Placeholder 2">
            <a:extLst>
              <a:ext uri="{FF2B5EF4-FFF2-40B4-BE49-F238E27FC236}">
                <a16:creationId xmlns:a16="http://schemas.microsoft.com/office/drawing/2014/main" id="{6B7856CB-3E60-31B2-A408-5E56F5C2DAB9}"/>
              </a:ext>
            </a:extLst>
          </p:cNvPr>
          <p:cNvSpPr>
            <a:spLocks noGrp="1"/>
          </p:cNvSpPr>
          <p:nvPr>
            <p:ph idx="1"/>
          </p:nvPr>
        </p:nvSpPr>
        <p:spPr/>
        <p:txBody>
          <a:bodyPr/>
          <a:lstStyle/>
          <a:p>
            <a:r>
              <a:rPr lang="en-US" altLang="en-US">
                <a:ea typeface="ＭＳ Ｐゴシック" panose="020B0600070205080204" pitchFamily="34" charset="-128"/>
              </a:rPr>
              <a:t>Mezzanine.  An intermediate level or levels </a:t>
            </a:r>
            <a:r>
              <a:rPr lang="en-US" altLang="en-US" b="1">
                <a:ea typeface="ＭＳ Ｐゴシック" panose="020B0600070205080204" pitchFamily="34" charset="-128"/>
              </a:rPr>
              <a:t>between the floor and ceiling of any story </a:t>
            </a:r>
            <a:r>
              <a:rPr lang="en-US" altLang="en-US">
                <a:ea typeface="ＭＳ Ｐゴシック" panose="020B0600070205080204" pitchFamily="34" charset="-128"/>
              </a:rPr>
              <a:t>with an aggregate floor area of not more than </a:t>
            </a:r>
            <a:r>
              <a:rPr lang="en-US" altLang="en-US" b="1">
                <a:ea typeface="ＭＳ Ｐゴシック" panose="020B0600070205080204" pitchFamily="34" charset="-128"/>
              </a:rPr>
              <a:t>one-third</a:t>
            </a:r>
            <a:r>
              <a:rPr lang="en-US" altLang="en-US">
                <a:ea typeface="ＭＳ Ｐゴシック" panose="020B0600070205080204" pitchFamily="34" charset="-128"/>
              </a:rPr>
              <a:t> of the area of the room or space in which the level or levels are located.  </a:t>
            </a:r>
          </a:p>
          <a:p>
            <a:r>
              <a:rPr lang="en-US" altLang="en-US">
                <a:ea typeface="ＭＳ Ｐゴシック" panose="020B0600070205080204" pitchFamily="34" charset="-128"/>
              </a:rPr>
              <a:t>Mezzanines have sufficient elevation that space for human occupancy can be provided on the floor below.</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a:extLst>
              <a:ext uri="{FF2B5EF4-FFF2-40B4-BE49-F238E27FC236}">
                <a16:creationId xmlns:a16="http://schemas.microsoft.com/office/drawing/2014/main" id="{88F0E551-3693-755F-397E-C59AB4680C36}"/>
              </a:ext>
            </a:extLst>
          </p:cNvPr>
          <p:cNvSpPr>
            <a:spLocks noGrp="1"/>
          </p:cNvSpPr>
          <p:nvPr>
            <p:ph type="title"/>
          </p:nvPr>
        </p:nvSpPr>
        <p:spPr>
          <a:xfrm>
            <a:off x="457200" y="0"/>
            <a:ext cx="8229600" cy="1214438"/>
          </a:xfrm>
        </p:spPr>
        <p:txBody>
          <a:bodyPr/>
          <a:lstStyle/>
          <a:p>
            <a:r>
              <a:rPr lang="en-US" altLang="en-US" sz="3600" b="1">
                <a:solidFill>
                  <a:schemeClr val="bg1"/>
                </a:solidFill>
                <a:latin typeface="Arial" panose="020B0604020202020204" pitchFamily="34" charset="0"/>
                <a:ea typeface="ＭＳ Ｐゴシック" panose="020B0600070205080204" pitchFamily="34" charset="-128"/>
              </a:rPr>
              <a:t>ADA Work Areas</a:t>
            </a:r>
            <a:endParaRPr lang="en-US" altLang="en-US" sz="3600">
              <a:solidFill>
                <a:schemeClr val="bg1"/>
              </a:solidFill>
              <a:ea typeface="ＭＳ Ｐゴシック" panose="020B0600070205080204" pitchFamily="34" charset="-128"/>
            </a:endParaRPr>
          </a:p>
        </p:txBody>
      </p:sp>
      <p:sp>
        <p:nvSpPr>
          <p:cNvPr id="53251" name="Content Placeholder 2">
            <a:extLst>
              <a:ext uri="{FF2B5EF4-FFF2-40B4-BE49-F238E27FC236}">
                <a16:creationId xmlns:a16="http://schemas.microsoft.com/office/drawing/2014/main" id="{E53317CD-1D96-ADE9-997B-B9598E08F9ED}"/>
              </a:ext>
            </a:extLst>
          </p:cNvPr>
          <p:cNvSpPr>
            <a:spLocks noGrp="1"/>
          </p:cNvSpPr>
          <p:nvPr>
            <p:ph idx="1"/>
          </p:nvPr>
        </p:nvSpPr>
        <p:spPr>
          <a:xfrm>
            <a:off x="457200" y="1500188"/>
            <a:ext cx="4217988" cy="4314825"/>
          </a:xfrm>
        </p:spPr>
        <p:txBody>
          <a:bodyPr/>
          <a:lstStyle/>
          <a:p>
            <a:pPr eaLnBrk="1" hangingPunct="1">
              <a:buFontTx/>
              <a:buChar char="•"/>
            </a:pPr>
            <a:r>
              <a:rPr lang="en-US" altLang="en-US" sz="2800" b="1">
                <a:latin typeface="Arial" panose="020B0604020202020204" pitchFamily="34" charset="0"/>
                <a:ea typeface="ＭＳ Ｐゴシック" panose="020B0600070205080204" pitchFamily="34" charset="-128"/>
              </a:rPr>
              <a:t> “approach, entry, </a:t>
            </a:r>
          </a:p>
          <a:p>
            <a:pPr eaLnBrk="1" hangingPunct="1">
              <a:buFont typeface="Arial" panose="020B0604020202020204" pitchFamily="34" charset="0"/>
              <a:buNone/>
            </a:pPr>
            <a:r>
              <a:rPr lang="en-US" altLang="en-US" sz="2800" b="1">
                <a:latin typeface="Arial" panose="020B0604020202020204" pitchFamily="34" charset="0"/>
                <a:ea typeface="ＭＳ Ｐゴシック" panose="020B0600070205080204" pitchFamily="34" charset="-128"/>
              </a:rPr>
              <a:t>   &amp; exit” </a:t>
            </a:r>
          </a:p>
          <a:p>
            <a:pPr eaLnBrk="1" hangingPunct="1">
              <a:buFontTx/>
              <a:buChar char="•"/>
            </a:pPr>
            <a:r>
              <a:rPr lang="en-US" altLang="en-US" sz="2800" b="1">
                <a:latin typeface="Arial" panose="020B0604020202020204" pitchFamily="34" charset="0"/>
                <a:ea typeface="ＭＳ Ｐゴシック" panose="020B0600070205080204" pitchFamily="34" charset="-128"/>
              </a:rPr>
              <a:t> circulation paths </a:t>
            </a:r>
            <a:r>
              <a:rPr lang="en-US" altLang="en-US" sz="2400" b="1">
                <a:latin typeface="Arial" panose="020B0604020202020204" pitchFamily="34" charset="0"/>
                <a:ea typeface="ＭＳ Ｐゴシック" panose="020B0600070205080204" pitchFamily="34" charset="-128"/>
              </a:rPr>
              <a:t>(in areas </a:t>
            </a:r>
            <a:r>
              <a:rPr lang="en-US" altLang="en-US" sz="2400" b="1">
                <a:latin typeface="Arial" panose="020B0604020202020204" pitchFamily="34" charset="0"/>
                <a:ea typeface="ＭＳ Ｐゴシック" panose="020B0600070205080204" pitchFamily="34" charset="-128"/>
                <a:cs typeface="Arial" panose="020B0604020202020204" pitchFamily="34" charset="0"/>
              </a:rPr>
              <a:t>≥ 1000 sq ft)</a:t>
            </a:r>
            <a:r>
              <a:rPr lang="en-US" altLang="en-US" sz="2400" b="1">
                <a:latin typeface="Arial" panose="020B0604020202020204" pitchFamily="34" charset="0"/>
                <a:ea typeface="ＭＳ Ｐゴシック" panose="020B0600070205080204" pitchFamily="34" charset="-128"/>
              </a:rPr>
              <a:t> </a:t>
            </a:r>
            <a:endParaRPr lang="en-US" altLang="en-US" sz="2800" b="1">
              <a:latin typeface="Arial" panose="020B0604020202020204" pitchFamily="34" charset="0"/>
              <a:ea typeface="ＭＳ Ｐゴシック" panose="020B0600070205080204" pitchFamily="34" charset="-128"/>
            </a:endParaRPr>
          </a:p>
          <a:p>
            <a:pPr eaLnBrk="1" hangingPunct="1">
              <a:buFontTx/>
              <a:buChar char="•"/>
            </a:pPr>
            <a:r>
              <a:rPr lang="en-US" altLang="en-US" sz="2800" b="1">
                <a:latin typeface="Arial" panose="020B0604020202020204" pitchFamily="34" charset="0"/>
                <a:ea typeface="ＭＳ Ｐゴシック" panose="020B0600070205080204" pitchFamily="34" charset="-128"/>
              </a:rPr>
              <a:t> means of egress </a:t>
            </a:r>
          </a:p>
          <a:p>
            <a:pPr eaLnBrk="1" hangingPunct="1">
              <a:buFontTx/>
              <a:buChar char="•"/>
            </a:pPr>
            <a:r>
              <a:rPr lang="en-US" altLang="en-US" sz="2800" b="1">
                <a:latin typeface="Arial" panose="020B0604020202020204" pitchFamily="34" charset="0"/>
                <a:ea typeface="ＭＳ Ｐゴシック" panose="020B0600070205080204" pitchFamily="34" charset="-128"/>
              </a:rPr>
              <a:t> visual alarm </a:t>
            </a:r>
          </a:p>
          <a:p>
            <a:pPr eaLnBrk="1" hangingPunct="1"/>
            <a:r>
              <a:rPr lang="en-US" altLang="en-US" sz="2800" b="1">
                <a:latin typeface="Arial" panose="020B0604020202020204" pitchFamily="34" charset="0"/>
                <a:ea typeface="ＭＳ Ｐゴシック" panose="020B0600070205080204" pitchFamily="34" charset="-128"/>
              </a:rPr>
              <a:t>  connection</a:t>
            </a:r>
          </a:p>
          <a:p>
            <a:endParaRPr lang="en-US" altLang="en-US">
              <a:ea typeface="ＭＳ Ｐゴシック" panose="020B0600070205080204" pitchFamily="34" charset="-128"/>
            </a:endParaRPr>
          </a:p>
        </p:txBody>
      </p:sp>
      <p:pic>
        <p:nvPicPr>
          <p:cNvPr id="53252" name="Picture 5" descr="KitchenCUCP">
            <a:extLst>
              <a:ext uri="{FF2B5EF4-FFF2-40B4-BE49-F238E27FC236}">
                <a16:creationId xmlns:a16="http://schemas.microsoft.com/office/drawing/2014/main" id="{A344C1EF-FEDC-27CB-7862-E801C3E082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188" y="1214438"/>
            <a:ext cx="4011612" cy="501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Content Placeholder 2">
            <a:extLst>
              <a:ext uri="{FF2B5EF4-FFF2-40B4-BE49-F238E27FC236}">
                <a16:creationId xmlns:a16="http://schemas.microsoft.com/office/drawing/2014/main" id="{2ACB1993-61B1-9E8D-6A25-6C84C1FBA3F0}"/>
              </a:ext>
            </a:extLst>
          </p:cNvPr>
          <p:cNvSpPr>
            <a:spLocks noGrp="1"/>
          </p:cNvSpPr>
          <p:nvPr>
            <p:ph type="title" idx="4294967295"/>
          </p:nvPr>
        </p:nvSpPr>
        <p:spPr bwMode="auto">
          <a:xfrm>
            <a:off x="457200" y="1600200"/>
            <a:ext cx="8229600" cy="452596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4400" b="1" i="0" u="none" strike="noStrike" kern="1200" cap="none" spc="0" normalizeH="0" baseline="0" noProof="0" dirty="0">
                <a:ln>
                  <a:noFill/>
                </a:ln>
                <a:solidFill>
                  <a:schemeClr val="tx1"/>
                </a:solidFill>
                <a:effectLst/>
                <a:uLnTx/>
                <a:uFillTx/>
                <a:latin typeface="Arial" panose="020B0604020202020204" pitchFamily="34" charset="0"/>
                <a:ea typeface="ＭＳ Ｐゴシック" panose="020B0600070205080204" pitchFamily="34" charset="-128"/>
                <a:cs typeface="Arial" panose="020B0604020202020204" pitchFamily="34" charset="0"/>
              </a:rPr>
              <a:t>Chapter 3</a:t>
            </a:r>
          </a:p>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4400" b="1" i="0" u="none" strike="noStrike" kern="1200" cap="none" spc="0" normalizeH="0" baseline="0" noProof="0" dirty="0">
                <a:ln>
                  <a:noFill/>
                </a:ln>
                <a:solidFill>
                  <a:schemeClr val="tx1"/>
                </a:solidFill>
                <a:effectLst/>
                <a:uLnTx/>
                <a:uFillTx/>
                <a:latin typeface="Arial" panose="020B0604020202020204" pitchFamily="34" charset="0"/>
                <a:ea typeface="ＭＳ Ｐゴシック" panose="020B0600070205080204" pitchFamily="34" charset="-128"/>
                <a:cs typeface="Arial" panose="020B0604020202020204" pitchFamily="34" charset="0"/>
              </a:rPr>
              <a:t>Building Blocks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a:extLst>
              <a:ext uri="{FF2B5EF4-FFF2-40B4-BE49-F238E27FC236}">
                <a16:creationId xmlns:a16="http://schemas.microsoft.com/office/drawing/2014/main" id="{E9A0408F-4071-E70B-A400-9F6D4384488D}"/>
              </a:ext>
            </a:extLst>
          </p:cNvPr>
          <p:cNvSpPr>
            <a:spLocks noGrp="1"/>
          </p:cNvSpPr>
          <p:nvPr>
            <p:ph type="title"/>
          </p:nvPr>
        </p:nvSpPr>
        <p:spPr>
          <a:xfrm>
            <a:off x="457200" y="0"/>
            <a:ext cx="8229600" cy="1143000"/>
          </a:xfrm>
        </p:spPr>
        <p:txBody>
          <a:bodyPr/>
          <a:lstStyle/>
          <a:p>
            <a:r>
              <a:rPr lang="en-US" altLang="en-US" sz="3600" b="1">
                <a:solidFill>
                  <a:schemeClr val="bg1"/>
                </a:solidFill>
                <a:latin typeface="Arial" panose="020B0604020202020204" pitchFamily="34" charset="0"/>
                <a:ea typeface="Times New Roman" panose="02020603050405020304" pitchFamily="18" charset="0"/>
                <a:cs typeface="Arial" panose="020B0604020202020204" pitchFamily="34" charset="0"/>
              </a:rPr>
              <a:t>Building Blocks (Chapter 3)</a:t>
            </a:r>
            <a:endParaRPr lang="en-US" altLang="en-US" sz="3600">
              <a:solidFill>
                <a:schemeClr val="bg1"/>
              </a:solidFill>
              <a:ea typeface="Times New Roman" panose="02020603050405020304" pitchFamily="18" charset="0"/>
              <a:cs typeface="Arial" panose="020B0604020202020204" pitchFamily="34" charset="0"/>
            </a:endParaRPr>
          </a:p>
        </p:txBody>
      </p:sp>
      <p:sp>
        <p:nvSpPr>
          <p:cNvPr id="55299" name="Content Placeholder 2">
            <a:extLst>
              <a:ext uri="{FF2B5EF4-FFF2-40B4-BE49-F238E27FC236}">
                <a16:creationId xmlns:a16="http://schemas.microsoft.com/office/drawing/2014/main" id="{35248A03-7BCC-0A8A-4875-F7B97943354D}"/>
              </a:ext>
            </a:extLst>
          </p:cNvPr>
          <p:cNvSpPr>
            <a:spLocks noGrp="1"/>
          </p:cNvSpPr>
          <p:nvPr>
            <p:ph idx="1"/>
          </p:nvPr>
        </p:nvSpPr>
        <p:spPr>
          <a:xfrm>
            <a:off x="285750" y="1600200"/>
            <a:ext cx="8401050" cy="4525963"/>
          </a:xfrm>
        </p:spPr>
        <p:txBody>
          <a:bodyPr/>
          <a:lstStyle/>
          <a:p>
            <a:pPr>
              <a:lnSpc>
                <a:spcPct val="90000"/>
              </a:lnSpc>
            </a:pPr>
            <a:r>
              <a:rPr lang="en-US" altLang="en-US" b="1">
                <a:latin typeface="Arial" panose="020B0604020202020204" pitchFamily="34" charset="0"/>
                <a:ea typeface="Times New Roman" panose="02020603050405020304" pitchFamily="18" charset="0"/>
                <a:cs typeface="Arial" panose="020B0604020202020204" pitchFamily="34" charset="0"/>
              </a:rPr>
              <a:t>Floor or Ground Surfaces</a:t>
            </a:r>
          </a:p>
          <a:p>
            <a:pPr>
              <a:lnSpc>
                <a:spcPct val="90000"/>
              </a:lnSpc>
            </a:pPr>
            <a:r>
              <a:rPr lang="en-US" altLang="en-US" b="1">
                <a:latin typeface="Arial" panose="020B0604020202020204" pitchFamily="34" charset="0"/>
                <a:ea typeface="Times New Roman" panose="02020603050405020304" pitchFamily="18" charset="0"/>
                <a:cs typeface="Arial" panose="020B0604020202020204" pitchFamily="34" charset="0"/>
              </a:rPr>
              <a:t>Changes in Level</a:t>
            </a:r>
          </a:p>
          <a:p>
            <a:pPr>
              <a:lnSpc>
                <a:spcPct val="90000"/>
              </a:lnSpc>
            </a:pPr>
            <a:r>
              <a:rPr lang="en-US" altLang="en-US" b="1">
                <a:latin typeface="Arial" panose="020B0604020202020204" pitchFamily="34" charset="0"/>
                <a:ea typeface="Times New Roman" panose="02020603050405020304" pitchFamily="18" charset="0"/>
                <a:cs typeface="Arial" panose="020B0604020202020204" pitchFamily="34" charset="0"/>
              </a:rPr>
              <a:t>Turning Space</a:t>
            </a:r>
          </a:p>
          <a:p>
            <a:pPr>
              <a:lnSpc>
                <a:spcPct val="90000"/>
              </a:lnSpc>
            </a:pPr>
            <a:r>
              <a:rPr lang="en-US" altLang="en-US" b="1">
                <a:latin typeface="Arial" panose="020B0604020202020204" pitchFamily="34" charset="0"/>
                <a:ea typeface="Times New Roman" panose="02020603050405020304" pitchFamily="18" charset="0"/>
                <a:cs typeface="Arial" panose="020B0604020202020204" pitchFamily="34" charset="0"/>
              </a:rPr>
              <a:t>Clear Floor/ Ground Space</a:t>
            </a:r>
          </a:p>
          <a:p>
            <a:pPr>
              <a:lnSpc>
                <a:spcPct val="90000"/>
              </a:lnSpc>
            </a:pPr>
            <a:r>
              <a:rPr lang="en-US" altLang="en-US" b="1">
                <a:latin typeface="Arial" panose="020B0604020202020204" pitchFamily="34" charset="0"/>
                <a:ea typeface="Times New Roman" panose="02020603050405020304" pitchFamily="18" charset="0"/>
                <a:cs typeface="Arial" panose="020B0604020202020204" pitchFamily="34" charset="0"/>
              </a:rPr>
              <a:t>Knee &amp; Toe Clearance</a:t>
            </a:r>
          </a:p>
          <a:p>
            <a:pPr>
              <a:lnSpc>
                <a:spcPct val="90000"/>
              </a:lnSpc>
            </a:pPr>
            <a:r>
              <a:rPr lang="en-US" altLang="en-US" b="1">
                <a:latin typeface="Arial" panose="020B0604020202020204" pitchFamily="34" charset="0"/>
                <a:ea typeface="Times New Roman" panose="02020603050405020304" pitchFamily="18" charset="0"/>
                <a:cs typeface="Arial" panose="020B0604020202020204" pitchFamily="34" charset="0"/>
              </a:rPr>
              <a:t>Protruding Objects</a:t>
            </a:r>
          </a:p>
          <a:p>
            <a:pPr>
              <a:lnSpc>
                <a:spcPct val="90000"/>
              </a:lnSpc>
            </a:pPr>
            <a:r>
              <a:rPr lang="en-US" altLang="en-US" b="1">
                <a:latin typeface="Arial" panose="020B0604020202020204" pitchFamily="34" charset="0"/>
                <a:ea typeface="Times New Roman" panose="02020603050405020304" pitchFamily="18" charset="0"/>
                <a:cs typeface="Arial" panose="020B0604020202020204" pitchFamily="34" charset="0"/>
              </a:rPr>
              <a:t>Reach Ranges</a:t>
            </a:r>
          </a:p>
          <a:p>
            <a:pPr>
              <a:lnSpc>
                <a:spcPct val="90000"/>
              </a:lnSpc>
            </a:pPr>
            <a:r>
              <a:rPr lang="en-US" altLang="en-US" b="1">
                <a:latin typeface="Arial" panose="020B0604020202020204" pitchFamily="34" charset="0"/>
                <a:ea typeface="Times New Roman" panose="02020603050405020304" pitchFamily="18" charset="0"/>
                <a:cs typeface="Arial" panose="020B0604020202020204" pitchFamily="34" charset="0"/>
              </a:rPr>
              <a:t>Operable Parts</a:t>
            </a:r>
          </a:p>
          <a:p>
            <a:endParaRPr lang="en-US" altLang="en-US">
              <a:ea typeface="Times New Roman" panose="02020603050405020304" pitchFamily="18" charset="0"/>
              <a:cs typeface="Arial" panose="020B0604020202020204" pitchFamily="34" charset="0"/>
            </a:endParaRPr>
          </a:p>
        </p:txBody>
      </p:sp>
      <p:pic>
        <p:nvPicPr>
          <p:cNvPr id="55300" name="Picture 8" descr="diagram of clear floor space in an alcvoe of 36 inches">
            <a:extLst>
              <a:ext uri="{FF2B5EF4-FFF2-40B4-BE49-F238E27FC236}">
                <a16:creationId xmlns:a16="http://schemas.microsoft.com/office/drawing/2014/main" id="{38D6B921-018B-478F-2F7F-EBC5228877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1981200"/>
            <a:ext cx="2979738"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a:extLst>
              <a:ext uri="{FF2B5EF4-FFF2-40B4-BE49-F238E27FC236}">
                <a16:creationId xmlns:a16="http://schemas.microsoft.com/office/drawing/2014/main" id="{CE5C9386-03AA-A01E-DD80-20F51A484FBC}"/>
              </a:ext>
            </a:extLst>
          </p:cNvPr>
          <p:cNvSpPr>
            <a:spLocks noGrp="1"/>
          </p:cNvSpPr>
          <p:nvPr>
            <p:ph type="title"/>
          </p:nvPr>
        </p:nvSpPr>
        <p:spPr/>
        <p:txBody>
          <a:bodyPr/>
          <a:lstStyle/>
          <a:p>
            <a:r>
              <a:rPr lang="en-US" altLang="en-US">
                <a:solidFill>
                  <a:schemeClr val="bg1"/>
                </a:solidFill>
                <a:ea typeface="ＭＳ Ｐゴシック" panose="020B0600070205080204" pitchFamily="34" charset="-128"/>
              </a:rPr>
              <a:t>Anthropometrics</a:t>
            </a:r>
          </a:p>
        </p:txBody>
      </p:sp>
      <p:pic>
        <p:nvPicPr>
          <p:cNvPr id="56323" name="Content Placeholder 3" descr="diagrams of forward and side approach clear floor space for a wheelchair user. 30x48 inches">
            <a:extLst>
              <a:ext uri="{FF2B5EF4-FFF2-40B4-BE49-F238E27FC236}">
                <a16:creationId xmlns:a16="http://schemas.microsoft.com/office/drawing/2014/main" id="{D993ED75-C9B2-72AF-5391-FCBFAC8CBD6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001713" y="1655763"/>
            <a:ext cx="6972300" cy="3384550"/>
          </a:xfr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6B7EAABB-CC5A-4661-5F32-22792E2A44E4}"/>
              </a:ext>
            </a:extLst>
          </p:cNvPr>
          <p:cNvSpPr>
            <a:spLocks noGrp="1"/>
          </p:cNvSpPr>
          <p:nvPr>
            <p:ph type="title"/>
          </p:nvPr>
        </p:nvSpPr>
        <p:spPr/>
        <p:txBody>
          <a:bodyPr/>
          <a:lstStyle/>
          <a:p>
            <a:r>
              <a:rPr lang="en-US" altLang="en-US">
                <a:solidFill>
                  <a:schemeClr val="bg1"/>
                </a:solidFill>
                <a:ea typeface="ＭＳ Ｐゴシック" panose="020B0600070205080204" pitchFamily="34" charset="-128"/>
              </a:rPr>
              <a:t>ICC  Changes</a:t>
            </a:r>
          </a:p>
        </p:txBody>
      </p:sp>
      <p:pic>
        <p:nvPicPr>
          <p:cNvPr id="57348" name="Picture 5" descr="A diagram of ICC wheelchair space extending from 48 inches to 52 inches. &#10;&#10;">
            <a:extLst>
              <a:ext uri="{FF2B5EF4-FFF2-40B4-BE49-F238E27FC236}">
                <a16:creationId xmlns:a16="http://schemas.microsoft.com/office/drawing/2014/main" id="{D608B8F8-DA38-85EC-D2B8-427CD6313F5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77950" y="1490663"/>
            <a:ext cx="6696075"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a:extLst>
              <a:ext uri="{FF2B5EF4-FFF2-40B4-BE49-F238E27FC236}">
                <a16:creationId xmlns:a16="http://schemas.microsoft.com/office/drawing/2014/main" id="{E78B7C4A-77B0-9333-7FE9-47DD622EA9B8}"/>
              </a:ext>
            </a:extLst>
          </p:cNvPr>
          <p:cNvSpPr>
            <a:spLocks noGrp="1"/>
          </p:cNvSpPr>
          <p:nvPr>
            <p:ph type="title"/>
          </p:nvPr>
        </p:nvSpPr>
        <p:spPr>
          <a:xfrm>
            <a:off x="457200" y="0"/>
            <a:ext cx="8229600" cy="1143000"/>
          </a:xfrm>
        </p:spPr>
        <p:txBody>
          <a:bodyPr/>
          <a:lstStyle/>
          <a:p>
            <a:r>
              <a:rPr lang="en-US" altLang="en-US" sz="3600" b="1">
                <a:solidFill>
                  <a:schemeClr val="bg1"/>
                </a:solidFill>
                <a:latin typeface="Arial" panose="020B0604020202020204" pitchFamily="34" charset="0"/>
                <a:ea typeface="ＭＳ Ｐゴシック" panose="020B0600070205080204" pitchFamily="34" charset="-128"/>
              </a:rPr>
              <a:t>Turning Space (304)</a:t>
            </a:r>
            <a:endParaRPr lang="en-US" altLang="en-US" sz="3600">
              <a:ea typeface="ＭＳ Ｐゴシック" panose="020B0600070205080204" pitchFamily="34" charset="-128"/>
            </a:endParaRPr>
          </a:p>
        </p:txBody>
      </p:sp>
      <p:sp>
        <p:nvSpPr>
          <p:cNvPr id="58371" name="Content Placeholder 2">
            <a:extLst>
              <a:ext uri="{FF2B5EF4-FFF2-40B4-BE49-F238E27FC236}">
                <a16:creationId xmlns:a16="http://schemas.microsoft.com/office/drawing/2014/main" id="{8DF87FED-CC66-07B3-A75B-7BDB5D7912B6}"/>
              </a:ext>
            </a:extLst>
          </p:cNvPr>
          <p:cNvSpPr>
            <a:spLocks noGrp="1"/>
          </p:cNvSpPr>
          <p:nvPr>
            <p:ph idx="1"/>
          </p:nvPr>
        </p:nvSpPr>
        <p:spPr/>
        <p:txBody>
          <a:bodyPr/>
          <a:lstStyle/>
          <a:p>
            <a:r>
              <a:rPr lang="en-US" altLang="en-US" b="1">
                <a:latin typeface="Arial" panose="020B0604020202020204" pitchFamily="34" charset="0"/>
                <a:ea typeface="Times New Roman" panose="02020603050405020304" pitchFamily="18" charset="0"/>
                <a:cs typeface="Arial" panose="020B0604020202020204" pitchFamily="34" charset="0"/>
              </a:rPr>
              <a:t>clarification:</a:t>
            </a:r>
          </a:p>
          <a:p>
            <a:pPr>
              <a:buFont typeface="Arial" panose="020B0604020202020204" pitchFamily="34" charset="0"/>
              <a:buNone/>
            </a:pPr>
            <a:r>
              <a:rPr lang="en-US" altLang="en-US" b="1">
                <a:latin typeface="Arial" panose="020B0604020202020204" pitchFamily="34" charset="0"/>
                <a:ea typeface="Times New Roman" panose="02020603050405020304" pitchFamily="18" charset="0"/>
                <a:cs typeface="Arial" panose="020B0604020202020204" pitchFamily="34" charset="0"/>
              </a:rPr>
              <a:t>overlap of turning space where knee/ toe clearance provided</a:t>
            </a:r>
          </a:p>
          <a:p>
            <a:pPr>
              <a:buFontTx/>
              <a:buChar char="•"/>
            </a:pPr>
            <a:r>
              <a:rPr lang="en-US" altLang="en-US" b="1">
                <a:latin typeface="Arial" panose="020B0604020202020204" pitchFamily="34" charset="0"/>
                <a:ea typeface="Times New Roman" panose="02020603050405020304" pitchFamily="18" charset="0"/>
                <a:cs typeface="Arial" panose="020B0604020202020204" pitchFamily="34" charset="0"/>
              </a:rPr>
              <a:t>doors can swing into turning space</a:t>
            </a:r>
          </a:p>
          <a:p>
            <a:endParaRPr lang="en-US" altLang="en-US">
              <a:ea typeface="Times New Roman" panose="02020603050405020304" pitchFamily="18" charset="0"/>
              <a:cs typeface="Arial" panose="020B0604020202020204" pitchFamily="34" charset="0"/>
            </a:endParaRPr>
          </a:p>
          <a:p>
            <a:endParaRPr lang="en-US" altLang="en-US">
              <a:ea typeface="Times New Roman" panose="02020603050405020304" pitchFamily="18" charset="0"/>
              <a:cs typeface="Arial" panose="020B0604020202020204"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1A4FC2D2-55B3-3B96-176C-2728D712B397}"/>
              </a:ext>
            </a:extLst>
          </p:cNvPr>
          <p:cNvSpPr>
            <a:spLocks noGrp="1"/>
          </p:cNvSpPr>
          <p:nvPr>
            <p:ph type="title"/>
          </p:nvPr>
        </p:nvSpPr>
        <p:spPr>
          <a:xfrm>
            <a:off x="457200" y="0"/>
            <a:ext cx="8229600" cy="1143000"/>
          </a:xfrm>
        </p:spPr>
        <p:txBody>
          <a:bodyPr/>
          <a:lstStyle/>
          <a:p>
            <a:r>
              <a:rPr lang="en-US" altLang="en-US" sz="3600" b="1" dirty="0">
                <a:solidFill>
                  <a:schemeClr val="bg1"/>
                </a:solidFill>
                <a:latin typeface="Arial" panose="020B0604020202020204" pitchFamily="34" charset="0"/>
                <a:ea typeface="ＭＳ Ｐゴシック" panose="020B0600070205080204" pitchFamily="34" charset="-128"/>
              </a:rPr>
              <a:t>Turning Space (304)   </a:t>
            </a:r>
            <a:endParaRPr lang="en-US" altLang="en-US" sz="3600" dirty="0">
              <a:solidFill>
                <a:schemeClr val="bg1"/>
              </a:solidFill>
              <a:ea typeface="ＭＳ Ｐゴシック" panose="020B0600070205080204" pitchFamily="34" charset="-128"/>
            </a:endParaRPr>
          </a:p>
        </p:txBody>
      </p:sp>
      <p:pic>
        <p:nvPicPr>
          <p:cNvPr id="59395" name="Picture 8" descr="60 inch turning space in bathroom">
            <a:extLst>
              <a:ext uri="{FF2B5EF4-FFF2-40B4-BE49-F238E27FC236}">
                <a16:creationId xmlns:a16="http://schemas.microsoft.com/office/drawing/2014/main" id="{0DFB9B94-F797-BB36-15B6-95439652859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747838" y="1343025"/>
            <a:ext cx="5648325" cy="4525963"/>
          </a:xfrm>
        </p:spPr>
      </p:pic>
      <p:cxnSp>
        <p:nvCxnSpPr>
          <p:cNvPr id="3" name="Straight Arrow Connector 2" descr="60 inch width">
            <a:extLst>
              <a:ext uri="{FF2B5EF4-FFF2-40B4-BE49-F238E27FC236}">
                <a16:creationId xmlns:a16="http://schemas.microsoft.com/office/drawing/2014/main" id="{B1B5BB29-CED8-1660-DBA3-CAE131DC3654}"/>
              </a:ext>
            </a:extLst>
          </p:cNvPr>
          <p:cNvCxnSpPr/>
          <p:nvPr/>
        </p:nvCxnSpPr>
        <p:spPr>
          <a:xfrm>
            <a:off x="3565525" y="3484563"/>
            <a:ext cx="3119438" cy="17462"/>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59397" name="TextBox 3">
            <a:extLst>
              <a:ext uri="{FF2B5EF4-FFF2-40B4-BE49-F238E27FC236}">
                <a16:creationId xmlns:a16="http://schemas.microsoft.com/office/drawing/2014/main" id="{374474BC-9110-3FA4-510E-B44659C3DF6F}"/>
              </a:ext>
            </a:extLst>
          </p:cNvPr>
          <p:cNvSpPr txBox="1">
            <a:spLocks noChangeArrowheads="1"/>
          </p:cNvSpPr>
          <p:nvPr/>
        </p:nvSpPr>
        <p:spPr bwMode="auto">
          <a:xfrm>
            <a:off x="4343400" y="3117850"/>
            <a:ext cx="1435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60 inches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Title 1">
            <a:extLst>
              <a:ext uri="{FF2B5EF4-FFF2-40B4-BE49-F238E27FC236}">
                <a16:creationId xmlns:a16="http://schemas.microsoft.com/office/drawing/2014/main" id="{B74425AE-09D3-6002-BB49-1507333C36BC}"/>
              </a:ext>
            </a:extLst>
          </p:cNvPr>
          <p:cNvSpPr>
            <a:spLocks noGrp="1"/>
          </p:cNvSpPr>
          <p:nvPr>
            <p:ph type="title"/>
          </p:nvPr>
        </p:nvSpPr>
        <p:spPr>
          <a:xfrm>
            <a:off x="457200" y="0"/>
            <a:ext cx="8229600" cy="1143000"/>
          </a:xfrm>
        </p:spPr>
        <p:txBody>
          <a:bodyPr/>
          <a:lstStyle/>
          <a:p>
            <a:r>
              <a:rPr lang="en-US" altLang="en-US" sz="3600" b="1" dirty="0">
                <a:solidFill>
                  <a:schemeClr val="bg1"/>
                </a:solidFill>
                <a:latin typeface="Arial" panose="020B0604020202020204" pitchFamily="34" charset="0"/>
                <a:ea typeface="ＭＳ Ｐゴシック" panose="020B0600070205080204" pitchFamily="34" charset="-128"/>
              </a:rPr>
              <a:t>Turning Space (304) </a:t>
            </a:r>
            <a:endParaRPr lang="en-US" altLang="en-US" sz="3600" dirty="0">
              <a:ea typeface="ＭＳ Ｐゴシック" panose="020B0600070205080204" pitchFamily="34" charset="-128"/>
            </a:endParaRPr>
          </a:p>
        </p:txBody>
      </p:sp>
      <p:pic>
        <p:nvPicPr>
          <p:cNvPr id="60418" name="Picture 7" descr="T shaped turning space with wheelchair moving under a fixture">
            <a:extLst>
              <a:ext uri="{FF2B5EF4-FFF2-40B4-BE49-F238E27FC236}">
                <a16:creationId xmlns:a16="http://schemas.microsoft.com/office/drawing/2014/main" id="{A9188678-6F83-0C9F-9396-F09F1692143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0550" y="1238250"/>
            <a:ext cx="4276725" cy="437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Picture 7" descr="t shaped turning space with fixture">
            <a:extLst>
              <a:ext uri="{FF2B5EF4-FFF2-40B4-BE49-F238E27FC236}">
                <a16:creationId xmlns:a16="http://schemas.microsoft.com/office/drawing/2014/main" id="{227FF06E-18A4-8275-9526-74EB371AAC5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67275" y="1238250"/>
            <a:ext cx="4276725" cy="437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B7C9F9BA-7318-27AA-4974-2FCFA5BC9BAF}"/>
              </a:ext>
            </a:extLst>
          </p:cNvPr>
          <p:cNvSpPr>
            <a:spLocks noGrp="1"/>
          </p:cNvSpPr>
          <p:nvPr>
            <p:ph idx="1"/>
          </p:nvPr>
        </p:nvSpPr>
        <p:spPr>
          <a:xfrm>
            <a:off x="457200" y="4943475"/>
            <a:ext cx="8229600" cy="1182688"/>
          </a:xfrm>
        </p:spPr>
        <p:txBody>
          <a:bodyPr/>
          <a:lstStyle/>
          <a:p>
            <a:pPr>
              <a:buFont typeface="Arial" panose="020B0604020202020204" pitchFamily="34" charset="0"/>
              <a:buNone/>
              <a:defRPr/>
            </a:pPr>
            <a:r>
              <a:rPr lang="en-US" b="1" kern="0" dirty="0">
                <a:latin typeface="Arial" charset="0"/>
              </a:rPr>
              <a:t>	</a:t>
            </a:r>
            <a:r>
              <a:rPr lang="en-US" sz="2800" b="1" kern="0" dirty="0">
                <a:latin typeface="Arial" charset="0"/>
              </a:rPr>
              <a:t>Overlap permitted for only one arm of T-shaped space</a:t>
            </a:r>
            <a:r>
              <a:rPr lang="en-US" b="1" kern="0" dirty="0">
                <a:latin typeface="Arial" pitchFamily="34" charset="0"/>
              </a:rPr>
              <a:t> </a:t>
            </a:r>
            <a:endParaRPr lang="en-US" sz="3600" b="1" kern="0" dirty="0">
              <a:latin typeface="Arial" pitchFamily="34" charset="0"/>
            </a:endParaRPr>
          </a:p>
          <a:p>
            <a:pPr>
              <a:defRPr/>
            </a:pPr>
            <a:endParaRPr lang="en-US" dirty="0"/>
          </a:p>
        </p:txBody>
      </p:sp>
      <p:pic>
        <p:nvPicPr>
          <p:cNvPr id="60422" name="Picture 9">
            <a:extLst>
              <a:ext uri="{FF2B5EF4-FFF2-40B4-BE49-F238E27FC236}">
                <a16:creationId xmlns:a16="http://schemas.microsoft.com/office/drawing/2014/main" id="{D2704C90-D572-236B-CE8D-A3981DB9B7B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71111" t="65137" r="4443" b="13495"/>
          <a:stretch>
            <a:fillRect/>
          </a:stretch>
        </p:blipFill>
        <p:spPr bwMode="auto">
          <a:xfrm>
            <a:off x="7253288" y="2371725"/>
            <a:ext cx="1066800" cy="116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3" name="Picture 2">
            <a:extLst>
              <a:ext uri="{FF2B5EF4-FFF2-40B4-BE49-F238E27FC236}">
                <a16:creationId xmlns:a16="http://schemas.microsoft.com/office/drawing/2014/main" id="{D966FB9F-AD95-C4B5-1404-DBAC552BC3F9}"/>
              </a:ext>
              <a:ext uri="{C183D7F6-B498-43B3-948B-1728B52AA6E4}">
                <adec:decorative xmlns:adec="http://schemas.microsoft.com/office/drawing/2017/decorative" val="1"/>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9959237">
            <a:off x="2084388" y="2393950"/>
            <a:ext cx="18684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60424" name="Picture 2">
            <a:extLst>
              <a:ext uri="{FF2B5EF4-FFF2-40B4-BE49-F238E27FC236}">
                <a16:creationId xmlns:a16="http://schemas.microsoft.com/office/drawing/2014/main" id="{9B02E520-38FF-83C6-4C66-05F980047D80}"/>
              </a:ext>
              <a:ext uri="{C183D7F6-B498-43B3-948B-1728B52AA6E4}">
                <adec:decorative xmlns:adec="http://schemas.microsoft.com/office/drawing/2017/decorative" val="1"/>
              </a:ext>
            </a:extLst>
          </p:cNvPr>
          <p:cNvPicPr>
            <a:picLocks noChangeAspect="1" noChangeArrowheads="1"/>
          </p:cNvPicPr>
          <p:nvPr/>
        </p:nvPicPr>
        <p:blipFill>
          <a:blip r:embed="rId4">
            <a:clrChange>
              <a:clrFrom>
                <a:srgbClr val="FFFFFF"/>
              </a:clrFrom>
              <a:clrTo>
                <a:srgbClr val="FFFFFF">
                  <a:alpha val="0"/>
                </a:srgbClr>
              </a:clrTo>
            </a:clrChange>
            <a:lum bright="10000"/>
            <a:extLst>
              <a:ext uri="{28A0092B-C50C-407E-A947-70E740481C1C}">
                <a14:useLocalDpi xmlns:a14="http://schemas.microsoft.com/office/drawing/2010/main" val="0"/>
              </a:ext>
            </a:extLst>
          </a:blip>
          <a:srcRect/>
          <a:stretch>
            <a:fillRect/>
          </a:stretch>
        </p:blipFill>
        <p:spPr bwMode="auto">
          <a:xfrm rot="3010613">
            <a:off x="1192213" y="2859087"/>
            <a:ext cx="1817688" cy="116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60425" name="Picture 9">
            <a:extLst>
              <a:ext uri="{FF2B5EF4-FFF2-40B4-BE49-F238E27FC236}">
                <a16:creationId xmlns:a16="http://schemas.microsoft.com/office/drawing/2014/main" id="{54F3123B-161D-F23B-63B1-9A3F16170AF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l="13495" t="71111" r="65137" b="4443"/>
          <a:stretch>
            <a:fillRect/>
          </a:stretch>
        </p:blipFill>
        <p:spPr bwMode="auto">
          <a:xfrm>
            <a:off x="1966913" y="4005263"/>
            <a:ext cx="1163637"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6" name="Picture 2">
            <a:extLst>
              <a:ext uri="{FF2B5EF4-FFF2-40B4-BE49-F238E27FC236}">
                <a16:creationId xmlns:a16="http://schemas.microsoft.com/office/drawing/2014/main" id="{26E21EAC-2FEC-55B2-467F-6F9FF82F2A77}"/>
              </a:ext>
              <a:ext uri="{C183D7F6-B498-43B3-948B-1728B52AA6E4}">
                <adec:decorative xmlns:adec="http://schemas.microsoft.com/office/drawing/2017/decorative" val="1"/>
              </a:ext>
            </a:extLst>
          </p:cNvPr>
          <p:cNvPicPr>
            <a:picLocks noChangeAspect="1" noChangeArrowheads="1"/>
          </p:cNvPicPr>
          <p:nvPr/>
        </p:nvPicPr>
        <p:blipFill>
          <a:blip r:embed="rId4">
            <a:clrChange>
              <a:clrFrom>
                <a:srgbClr val="FFFFFF"/>
              </a:clrFrom>
              <a:clrTo>
                <a:srgbClr val="FFFFFF">
                  <a:alpha val="0"/>
                </a:srgbClr>
              </a:clrTo>
            </a:clrChange>
            <a:lum bright="30000"/>
            <a:extLst>
              <a:ext uri="{28A0092B-C50C-407E-A947-70E740481C1C}">
                <a14:useLocalDpi xmlns:a14="http://schemas.microsoft.com/office/drawing/2010/main" val="0"/>
              </a:ext>
            </a:extLst>
          </a:blip>
          <a:srcRect/>
          <a:stretch>
            <a:fillRect/>
          </a:stretch>
        </p:blipFill>
        <p:spPr bwMode="auto">
          <a:xfrm>
            <a:off x="195263" y="2371725"/>
            <a:ext cx="1771650"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6F58287D-98E8-86A4-B02B-5CECCAF350FB}"/>
              </a:ext>
            </a:extLst>
          </p:cNvPr>
          <p:cNvSpPr>
            <a:spLocks noGrp="1"/>
          </p:cNvSpPr>
          <p:nvPr>
            <p:ph type="title"/>
          </p:nvPr>
        </p:nvSpPr>
        <p:spPr>
          <a:xfrm>
            <a:off x="457200" y="274638"/>
            <a:ext cx="8229600" cy="901700"/>
          </a:xfrm>
        </p:spPr>
        <p:txBody>
          <a:bodyPr/>
          <a:lstStyle/>
          <a:p>
            <a:r>
              <a:rPr lang="en-US" altLang="en-US" dirty="0">
                <a:solidFill>
                  <a:schemeClr val="bg1"/>
                </a:solidFill>
                <a:ea typeface="ＭＳ Ｐゴシック" panose="020B0600070205080204" pitchFamily="34" charset="-128"/>
              </a:rPr>
              <a:t>Safe Harbor and the 2010 SAD</a:t>
            </a:r>
          </a:p>
        </p:txBody>
      </p:sp>
      <p:sp>
        <p:nvSpPr>
          <p:cNvPr id="15363" name="Content Placeholder 2">
            <a:extLst>
              <a:ext uri="{FF2B5EF4-FFF2-40B4-BE49-F238E27FC236}">
                <a16:creationId xmlns:a16="http://schemas.microsoft.com/office/drawing/2014/main" id="{06A46B2D-0596-1F0B-842E-E51607F18574}"/>
              </a:ext>
            </a:extLst>
          </p:cNvPr>
          <p:cNvSpPr>
            <a:spLocks noGrp="1"/>
          </p:cNvSpPr>
          <p:nvPr>
            <p:ph idx="1"/>
          </p:nvPr>
        </p:nvSpPr>
        <p:spPr>
          <a:xfrm>
            <a:off x="0" y="1176338"/>
            <a:ext cx="5526088" cy="4949825"/>
          </a:xfrm>
        </p:spPr>
        <p:txBody>
          <a:bodyPr/>
          <a:lstStyle/>
          <a:p>
            <a:r>
              <a:rPr lang="en-US" altLang="en-US" sz="3000">
                <a:ea typeface="ＭＳ Ｐゴシック" panose="020B0600070205080204" pitchFamily="34" charset="-128"/>
              </a:rPr>
              <a:t>If elements in an existing facility have not been altered on or after March 15, 2012, and these elements comply with the corresponding technical and scoping specifications in the 1991 Standards, they are not required to be modified in order to comply with the requirements set forth in the 2010 ADA Standards</a:t>
            </a:r>
            <a:r>
              <a:rPr lang="en-US" altLang="en-US" sz="2800">
                <a:ea typeface="ＭＳ Ｐゴシック" panose="020B0600070205080204" pitchFamily="34" charset="-128"/>
              </a:rPr>
              <a:t>.</a:t>
            </a:r>
          </a:p>
        </p:txBody>
      </p:sp>
      <p:pic>
        <p:nvPicPr>
          <p:cNvPr id="15364" name="Picture 2">
            <a:extLst>
              <a:ext uri="{FF2B5EF4-FFF2-40B4-BE49-F238E27FC236}">
                <a16:creationId xmlns:a16="http://schemas.microsoft.com/office/drawing/2014/main" id="{F9EA69ED-43A5-A69E-BF4B-641ADD778661}"/>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6088" y="3527425"/>
            <a:ext cx="3465512" cy="259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a:extLst>
              <a:ext uri="{FF2B5EF4-FFF2-40B4-BE49-F238E27FC236}">
                <a16:creationId xmlns:a16="http://schemas.microsoft.com/office/drawing/2014/main" id="{293E6CC4-57AD-4CC4-CAFA-72F948B83900}"/>
              </a:ext>
            </a:extLst>
          </p:cNvPr>
          <p:cNvSpPr>
            <a:spLocks noGrp="1"/>
          </p:cNvSpPr>
          <p:nvPr>
            <p:ph type="title"/>
          </p:nvPr>
        </p:nvSpPr>
        <p:spPr/>
        <p:txBody>
          <a:bodyPr/>
          <a:lstStyle/>
          <a:p>
            <a:r>
              <a:rPr lang="en-US" altLang="en-US">
                <a:solidFill>
                  <a:schemeClr val="bg1"/>
                </a:solidFill>
                <a:ea typeface="ＭＳ Ｐゴシック" panose="020B0600070205080204" pitchFamily="34" charset="-128"/>
              </a:rPr>
              <a:t>ICC Changes</a:t>
            </a:r>
          </a:p>
        </p:txBody>
      </p:sp>
      <p:pic>
        <p:nvPicPr>
          <p:cNvPr id="61443" name="Content Placeholder 3" descr="ICC Turning space expanding from 60 inches to 67 inches">
            <a:extLst>
              <a:ext uri="{FF2B5EF4-FFF2-40B4-BE49-F238E27FC236}">
                <a16:creationId xmlns:a16="http://schemas.microsoft.com/office/drawing/2014/main" id="{707CD0A0-D266-B7CD-F700-8EDA9405F55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106488" y="1263650"/>
            <a:ext cx="7315200" cy="4910138"/>
          </a:xfr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a:extLst>
              <a:ext uri="{FF2B5EF4-FFF2-40B4-BE49-F238E27FC236}">
                <a16:creationId xmlns:a16="http://schemas.microsoft.com/office/drawing/2014/main" id="{46171DEF-270B-50C1-9159-1BAD54CBEA4C}"/>
              </a:ext>
            </a:extLst>
          </p:cNvPr>
          <p:cNvSpPr>
            <a:spLocks noGrp="1"/>
          </p:cNvSpPr>
          <p:nvPr>
            <p:ph type="title"/>
          </p:nvPr>
        </p:nvSpPr>
        <p:spPr/>
        <p:txBody>
          <a:bodyPr/>
          <a:lstStyle/>
          <a:p>
            <a:r>
              <a:rPr lang="en-US" altLang="en-US" dirty="0">
                <a:solidFill>
                  <a:schemeClr val="bg1"/>
                </a:solidFill>
                <a:ea typeface="ＭＳ Ｐゴシック" panose="020B0600070205080204" pitchFamily="34" charset="-128"/>
              </a:rPr>
              <a:t>ICC Changes </a:t>
            </a:r>
          </a:p>
        </p:txBody>
      </p:sp>
      <p:pic>
        <p:nvPicPr>
          <p:cNvPr id="62467" name="Content Placeholder 3" descr="4 diagrams showing ICC T shaped turning radius">
            <a:extLst>
              <a:ext uri="{FF2B5EF4-FFF2-40B4-BE49-F238E27FC236}">
                <a16:creationId xmlns:a16="http://schemas.microsoft.com/office/drawing/2014/main" id="{C15F9451-A813-3A52-1925-F891BBFCAEB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152525" y="1298575"/>
            <a:ext cx="6911975" cy="4875213"/>
          </a:xfr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a:extLst>
              <a:ext uri="{FF2B5EF4-FFF2-40B4-BE49-F238E27FC236}">
                <a16:creationId xmlns:a16="http://schemas.microsoft.com/office/drawing/2014/main" id="{7F7490E7-AB96-2FDE-5D9F-8B9E5D865F3D}"/>
              </a:ext>
            </a:extLst>
          </p:cNvPr>
          <p:cNvSpPr>
            <a:spLocks noGrp="1"/>
          </p:cNvSpPr>
          <p:nvPr>
            <p:ph type="title"/>
          </p:nvPr>
        </p:nvSpPr>
        <p:spPr>
          <a:xfrm>
            <a:off x="457200" y="0"/>
            <a:ext cx="8229600" cy="1143000"/>
          </a:xfrm>
        </p:spPr>
        <p:txBody>
          <a:bodyPr/>
          <a:lstStyle/>
          <a:p>
            <a:r>
              <a:rPr lang="en-US" altLang="en-US" sz="3600" b="1">
                <a:solidFill>
                  <a:schemeClr val="bg1"/>
                </a:solidFill>
                <a:latin typeface="Arial" panose="020B0604020202020204" pitchFamily="34" charset="0"/>
                <a:ea typeface="ＭＳ Ｐゴシック" panose="020B0600070205080204" pitchFamily="34" charset="-128"/>
              </a:rPr>
              <a:t>Knee Space (306)</a:t>
            </a:r>
            <a:endParaRPr lang="en-US" altLang="en-US" sz="3600">
              <a:solidFill>
                <a:schemeClr val="bg1"/>
              </a:solidFill>
              <a:ea typeface="ＭＳ Ｐゴシック" panose="020B0600070205080204" pitchFamily="34" charset="-128"/>
            </a:endParaRPr>
          </a:p>
        </p:txBody>
      </p:sp>
      <p:pic>
        <p:nvPicPr>
          <p:cNvPr id="63491" name="Picture 4" descr="Knee clearance diagram">
            <a:extLst>
              <a:ext uri="{FF2B5EF4-FFF2-40B4-BE49-F238E27FC236}">
                <a16:creationId xmlns:a16="http://schemas.microsoft.com/office/drawing/2014/main" id="{1DBF5D6D-EE1E-7F8D-E852-4297B2609A56}"/>
              </a:ext>
            </a:extLst>
          </p:cNvPr>
          <p:cNvPicPr>
            <a:picLocks noGrp="1" noChangeAspect="1" noChangeArrowheads="1"/>
          </p:cNvPicPr>
          <p:nvPr>
            <p:ph idx="1"/>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a:xfrm>
            <a:off x="2293938" y="1143000"/>
            <a:ext cx="4878387" cy="5122863"/>
          </a:xfr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a:extLst>
              <a:ext uri="{FF2B5EF4-FFF2-40B4-BE49-F238E27FC236}">
                <a16:creationId xmlns:a16="http://schemas.microsoft.com/office/drawing/2014/main" id="{B2963AD4-96F4-8373-104C-AFB9908849CE}"/>
              </a:ext>
            </a:extLst>
          </p:cNvPr>
          <p:cNvSpPr>
            <a:spLocks noGrp="1"/>
          </p:cNvSpPr>
          <p:nvPr>
            <p:ph type="title"/>
          </p:nvPr>
        </p:nvSpPr>
        <p:spPr>
          <a:xfrm>
            <a:off x="457200" y="0"/>
            <a:ext cx="8229600" cy="1143000"/>
          </a:xfrm>
        </p:spPr>
        <p:txBody>
          <a:bodyPr/>
          <a:lstStyle/>
          <a:p>
            <a:r>
              <a:rPr lang="en-US" altLang="en-US" sz="3600" b="1">
                <a:solidFill>
                  <a:schemeClr val="bg1"/>
                </a:solidFill>
                <a:latin typeface="Arial" panose="020B0604020202020204" pitchFamily="34" charset="0"/>
                <a:ea typeface="ＭＳ Ｐゴシック" panose="020B0600070205080204" pitchFamily="34" charset="-128"/>
              </a:rPr>
              <a:t>Toe Space (306)</a:t>
            </a:r>
            <a:endParaRPr lang="en-US" altLang="en-US" sz="3600">
              <a:solidFill>
                <a:schemeClr val="bg1"/>
              </a:solidFill>
              <a:ea typeface="ＭＳ Ｐゴシック" panose="020B0600070205080204" pitchFamily="34" charset="-128"/>
            </a:endParaRPr>
          </a:p>
        </p:txBody>
      </p:sp>
      <p:pic>
        <p:nvPicPr>
          <p:cNvPr id="64515" name="Picture 5" descr="Toe space diagram">
            <a:extLst>
              <a:ext uri="{FF2B5EF4-FFF2-40B4-BE49-F238E27FC236}">
                <a16:creationId xmlns:a16="http://schemas.microsoft.com/office/drawing/2014/main" id="{2EEB46FE-D452-39AD-6E38-18535A29C49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17713" y="1368425"/>
            <a:ext cx="4440237" cy="4792663"/>
          </a:xfr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a:extLst>
              <a:ext uri="{FF2B5EF4-FFF2-40B4-BE49-F238E27FC236}">
                <a16:creationId xmlns:a16="http://schemas.microsoft.com/office/drawing/2014/main" id="{CFB99421-78A2-4750-E9B0-B44B08222075}"/>
              </a:ext>
            </a:extLst>
          </p:cNvPr>
          <p:cNvSpPr>
            <a:spLocks noGrp="1"/>
          </p:cNvSpPr>
          <p:nvPr>
            <p:ph type="title"/>
          </p:nvPr>
        </p:nvSpPr>
        <p:spPr>
          <a:xfrm>
            <a:off x="457200" y="0"/>
            <a:ext cx="8229600" cy="1143000"/>
          </a:xfrm>
        </p:spPr>
        <p:txBody>
          <a:bodyPr/>
          <a:lstStyle/>
          <a:p>
            <a:r>
              <a:rPr lang="en-US" altLang="en-US" sz="3600" b="1">
                <a:solidFill>
                  <a:schemeClr val="bg1"/>
                </a:solidFill>
                <a:latin typeface="Arial" panose="020B0604020202020204" pitchFamily="34" charset="0"/>
                <a:ea typeface="ＭＳ Ｐゴシック" panose="020B0600070205080204" pitchFamily="34" charset="-128"/>
              </a:rPr>
              <a:t>Reach Ranges (308)</a:t>
            </a:r>
            <a:endParaRPr lang="en-US" altLang="en-US" sz="3600">
              <a:solidFill>
                <a:schemeClr val="bg1"/>
              </a:solidFill>
              <a:ea typeface="ＭＳ Ｐゴシック" panose="020B0600070205080204" pitchFamily="34" charset="-128"/>
            </a:endParaRPr>
          </a:p>
        </p:txBody>
      </p:sp>
      <p:sp>
        <p:nvSpPr>
          <p:cNvPr id="65539" name="Content Placeholder 2">
            <a:extLst>
              <a:ext uri="{FF2B5EF4-FFF2-40B4-BE49-F238E27FC236}">
                <a16:creationId xmlns:a16="http://schemas.microsoft.com/office/drawing/2014/main" id="{77A2409A-B489-2F16-38A3-6E9FC5CF2AD0}"/>
              </a:ext>
            </a:extLst>
          </p:cNvPr>
          <p:cNvSpPr>
            <a:spLocks noGrp="1"/>
          </p:cNvSpPr>
          <p:nvPr>
            <p:ph idx="1"/>
          </p:nvPr>
        </p:nvSpPr>
        <p:spPr>
          <a:xfrm>
            <a:off x="457200" y="2071688"/>
            <a:ext cx="8229600" cy="4054475"/>
          </a:xfrm>
        </p:spPr>
        <p:txBody>
          <a:bodyPr/>
          <a:lstStyle/>
          <a:p>
            <a:pPr>
              <a:buFont typeface="Arial" panose="020B0604020202020204" pitchFamily="34" charset="0"/>
              <a:buNone/>
            </a:pPr>
            <a:r>
              <a:rPr lang="en-US" altLang="en-US" b="1">
                <a:solidFill>
                  <a:srgbClr val="003399"/>
                </a:solidFill>
                <a:latin typeface="Arial" panose="020B0604020202020204" pitchFamily="34" charset="0"/>
                <a:ea typeface="ＭＳ Ｐゴシック" panose="020B0600070205080204" pitchFamily="34" charset="-128"/>
              </a:rPr>
              <a:t>	Max. Reach – 48”</a:t>
            </a:r>
            <a:br>
              <a:rPr lang="en-US" altLang="en-US" b="1">
                <a:solidFill>
                  <a:srgbClr val="003399"/>
                </a:solidFill>
                <a:latin typeface="Arial" panose="020B0604020202020204" pitchFamily="34" charset="0"/>
                <a:ea typeface="ＭＳ Ｐゴシック" panose="020B0600070205080204" pitchFamily="34" charset="-128"/>
              </a:rPr>
            </a:br>
            <a:br>
              <a:rPr lang="en-US" altLang="en-US" b="1">
                <a:solidFill>
                  <a:srgbClr val="003399"/>
                </a:solidFill>
                <a:latin typeface="Arial" panose="020B0604020202020204" pitchFamily="34" charset="0"/>
                <a:ea typeface="ＭＳ Ｐゴシック" panose="020B0600070205080204" pitchFamily="34" charset="-128"/>
              </a:rPr>
            </a:br>
            <a:r>
              <a:rPr lang="en-US" altLang="en-US" b="1">
                <a:solidFill>
                  <a:srgbClr val="003399"/>
                </a:solidFill>
                <a:latin typeface="Arial" panose="020B0604020202020204" pitchFamily="34" charset="0"/>
                <a:ea typeface="ＭＳ Ｐゴシック" panose="020B0600070205080204" pitchFamily="34" charset="-128"/>
              </a:rPr>
              <a:t>Min. Reach – 15”</a:t>
            </a:r>
            <a:br>
              <a:rPr lang="en-US" altLang="en-US" b="1">
                <a:solidFill>
                  <a:srgbClr val="003399"/>
                </a:solidFill>
                <a:latin typeface="Arial" panose="020B0604020202020204" pitchFamily="34" charset="0"/>
                <a:ea typeface="ＭＳ Ｐゴシック" panose="020B0600070205080204" pitchFamily="34" charset="-128"/>
              </a:rPr>
            </a:br>
            <a:br>
              <a:rPr lang="en-US" altLang="en-US" b="1">
                <a:solidFill>
                  <a:srgbClr val="003399"/>
                </a:solidFill>
                <a:latin typeface="Arial" panose="020B0604020202020204" pitchFamily="34" charset="0"/>
                <a:ea typeface="ＭＳ Ｐゴシック" panose="020B0600070205080204" pitchFamily="34" charset="-128"/>
              </a:rPr>
            </a:br>
            <a:r>
              <a:rPr lang="en-US" altLang="en-US" b="1">
                <a:solidFill>
                  <a:srgbClr val="003399"/>
                </a:solidFill>
                <a:latin typeface="Arial" panose="020B0604020202020204" pitchFamily="34" charset="0"/>
                <a:ea typeface="ＭＳ Ｐゴシック" panose="020B0600070205080204" pitchFamily="34" charset="-128"/>
              </a:rPr>
              <a:t>(forward &amp; side)</a:t>
            </a:r>
          </a:p>
          <a:p>
            <a:endParaRPr lang="en-US" altLang="en-US">
              <a:ea typeface="ＭＳ Ｐゴシック" panose="020B0600070205080204" pitchFamily="34" charset="-128"/>
            </a:endParaRPr>
          </a:p>
        </p:txBody>
      </p:sp>
      <p:pic>
        <p:nvPicPr>
          <p:cNvPr id="65540" name="Picture 5" descr="A drawing of a person in a wheelchair reaching high and low showing range of motion">
            <a:extLst>
              <a:ext uri="{FF2B5EF4-FFF2-40B4-BE49-F238E27FC236}">
                <a16:creationId xmlns:a16="http://schemas.microsoft.com/office/drawing/2014/main" id="{6F99771E-654E-5BB6-B21C-5CC219244361}"/>
              </a:ext>
            </a:extLst>
          </p:cNvPr>
          <p:cNvPicPr>
            <a:picLocks noChangeAspect="1" noChangeArrowheads="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598988" y="1143000"/>
            <a:ext cx="3887787" cy="525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a:extLst>
              <a:ext uri="{FF2B5EF4-FFF2-40B4-BE49-F238E27FC236}">
                <a16:creationId xmlns:a16="http://schemas.microsoft.com/office/drawing/2014/main" id="{9605F5A2-4567-0DBC-5FEB-59018705BEB7}"/>
              </a:ext>
            </a:extLst>
          </p:cNvPr>
          <p:cNvSpPr>
            <a:spLocks noGrp="1"/>
          </p:cNvSpPr>
          <p:nvPr>
            <p:ph type="title"/>
          </p:nvPr>
        </p:nvSpPr>
        <p:spPr>
          <a:xfrm>
            <a:off x="457200" y="155575"/>
            <a:ext cx="8229600" cy="1143000"/>
          </a:xfrm>
        </p:spPr>
        <p:txBody>
          <a:bodyPr/>
          <a:lstStyle/>
          <a:p>
            <a:r>
              <a:rPr lang="en-US" altLang="en-US" sz="4800">
                <a:solidFill>
                  <a:schemeClr val="bg1"/>
                </a:solidFill>
                <a:ea typeface="ＭＳ Ｐゴシック" panose="020B0600070205080204" pitchFamily="34" charset="-128"/>
              </a:rPr>
              <a:t>Protruding Objects</a:t>
            </a:r>
          </a:p>
        </p:txBody>
      </p:sp>
      <p:sp>
        <p:nvSpPr>
          <p:cNvPr id="66563" name="Text Placeholder 2">
            <a:extLst>
              <a:ext uri="{FF2B5EF4-FFF2-40B4-BE49-F238E27FC236}">
                <a16:creationId xmlns:a16="http://schemas.microsoft.com/office/drawing/2014/main" id="{D8050F17-DC89-4582-99AE-CB90D7C4EAA3}"/>
              </a:ext>
            </a:extLst>
          </p:cNvPr>
          <p:cNvSpPr>
            <a:spLocks noGrp="1"/>
          </p:cNvSpPr>
          <p:nvPr>
            <p:ph idx="1"/>
          </p:nvPr>
        </p:nvSpPr>
        <p:spPr/>
        <p:txBody>
          <a:bodyPr/>
          <a:lstStyle/>
          <a:p>
            <a:r>
              <a:rPr lang="en-US" altLang="en-US" b="1">
                <a:solidFill>
                  <a:srgbClr val="FFFFFF"/>
                </a:solidFill>
                <a:ea typeface="ＭＳ Ｐゴシック" panose="020B0600070205080204" pitchFamily="34" charset="-128"/>
              </a:rPr>
              <a:t>Figure 307.2 Limits of Protruding Objects</a:t>
            </a:r>
            <a:endParaRPr lang="en-US" altLang="en-US">
              <a:solidFill>
                <a:srgbClr val="FFFFFF"/>
              </a:solidFill>
              <a:ea typeface="ＭＳ Ｐゴシック" panose="020B0600070205080204" pitchFamily="34" charset="-128"/>
            </a:endParaRPr>
          </a:p>
        </p:txBody>
      </p:sp>
      <p:pic>
        <p:nvPicPr>
          <p:cNvPr id="66564" name="Picture 3" descr="Diagram showing protuding object range of 27 to 80 inches">
            <a:extLst>
              <a:ext uri="{FF2B5EF4-FFF2-40B4-BE49-F238E27FC236}">
                <a16:creationId xmlns:a16="http://schemas.microsoft.com/office/drawing/2014/main" id="{6D19821C-1FB9-865B-6FE2-79F3C426C98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44750" y="1382713"/>
            <a:ext cx="4313238" cy="454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Placeholder 2">
            <a:extLst>
              <a:ext uri="{FF2B5EF4-FFF2-40B4-BE49-F238E27FC236}">
                <a16:creationId xmlns:a16="http://schemas.microsoft.com/office/drawing/2014/main" id="{1033447E-6C24-2CA2-24A0-F9681F999ABA}"/>
              </a:ext>
            </a:extLst>
          </p:cNvPr>
          <p:cNvSpPr>
            <a:spLocks noGrp="1"/>
          </p:cNvSpPr>
          <p:nvPr>
            <p:ph type="title" idx="4294967295"/>
          </p:nvPr>
        </p:nvSpPr>
        <p:spPr bwMode="auto">
          <a:xfrm>
            <a:off x="722313" y="4406900"/>
            <a:ext cx="7772400" cy="1500188"/>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FFFFFF"/>
                </a:solidFill>
                <a:effectLst/>
                <a:uLnTx/>
                <a:uFillTx/>
                <a:latin typeface="+mn-lt"/>
                <a:ea typeface="ＭＳ Ｐゴシック" panose="020B0600070205080204" pitchFamily="34" charset="-128"/>
                <a:cs typeface="ＭＳ Ｐゴシック"/>
              </a:rPr>
              <a:t>Figure 307.4 Vertical Clearance</a:t>
            </a:r>
            <a:endParaRPr kumimoji="0" lang="en-US" altLang="en-US" sz="2000" b="0" i="0" u="none" strike="noStrike" kern="1200" cap="none" spc="0" normalizeH="0" baseline="0" noProof="0" dirty="0">
              <a:ln>
                <a:noFill/>
              </a:ln>
              <a:solidFill>
                <a:srgbClr val="FFFFFF"/>
              </a:solidFill>
              <a:effectLst/>
              <a:uLnTx/>
              <a:uFillTx/>
              <a:latin typeface="+mn-lt"/>
              <a:ea typeface="ＭＳ Ｐゴシック" panose="020B0600070205080204" pitchFamily="34" charset="-128"/>
              <a:cs typeface="ＭＳ Ｐゴシック"/>
            </a:endParaRPr>
          </a:p>
        </p:txBody>
      </p:sp>
      <p:pic>
        <p:nvPicPr>
          <p:cNvPr id="67587" name="Picture 3" descr="Diagram showing a guard around an open stairwell">
            <a:extLst>
              <a:ext uri="{FF2B5EF4-FFF2-40B4-BE49-F238E27FC236}">
                <a16:creationId xmlns:a16="http://schemas.microsoft.com/office/drawing/2014/main" id="{1B6EAB75-37F9-37B9-9F79-D53F83AC338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1650" y="862013"/>
            <a:ext cx="8097838" cy="378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a:extLst>
              <a:ext uri="{FF2B5EF4-FFF2-40B4-BE49-F238E27FC236}">
                <a16:creationId xmlns:a16="http://schemas.microsoft.com/office/drawing/2014/main" id="{B288B56F-1F24-5C60-903A-FAB89595E82B}"/>
              </a:ext>
            </a:extLst>
          </p:cNvPr>
          <p:cNvSpPr>
            <a:spLocks noGrp="1"/>
          </p:cNvSpPr>
          <p:nvPr>
            <p:ph type="title"/>
          </p:nvPr>
        </p:nvSpPr>
        <p:spPr/>
        <p:txBody>
          <a:bodyPr/>
          <a:lstStyle/>
          <a:p>
            <a:r>
              <a:rPr lang="en-US" altLang="en-US">
                <a:solidFill>
                  <a:schemeClr val="bg1"/>
                </a:solidFill>
                <a:ea typeface="ＭＳ Ｐゴシック" panose="020B0600070205080204" pitchFamily="34" charset="-128"/>
              </a:rPr>
              <a:t>Operable Parts</a:t>
            </a:r>
          </a:p>
        </p:txBody>
      </p:sp>
      <p:sp>
        <p:nvSpPr>
          <p:cNvPr id="68611" name="Content Placeholder 2">
            <a:extLst>
              <a:ext uri="{FF2B5EF4-FFF2-40B4-BE49-F238E27FC236}">
                <a16:creationId xmlns:a16="http://schemas.microsoft.com/office/drawing/2014/main" id="{247CA24B-24B3-7345-4C5D-D5201CEFE592}"/>
              </a:ext>
            </a:extLst>
          </p:cNvPr>
          <p:cNvSpPr>
            <a:spLocks noGrp="1"/>
          </p:cNvSpPr>
          <p:nvPr>
            <p:ph idx="1"/>
          </p:nvPr>
        </p:nvSpPr>
        <p:spPr>
          <a:xfrm>
            <a:off x="0" y="1176338"/>
            <a:ext cx="8686800" cy="4949825"/>
          </a:xfrm>
        </p:spPr>
        <p:txBody>
          <a:bodyPr/>
          <a:lstStyle/>
          <a:p>
            <a:r>
              <a:rPr lang="en-US" altLang="en-US">
                <a:ea typeface="ＭＳ Ｐゴシック" panose="020B0600070205080204" pitchFamily="34" charset="-128"/>
              </a:rPr>
              <a:t>A clear floor or ground space complying with 305 shall be provided.</a:t>
            </a:r>
          </a:p>
          <a:p>
            <a:r>
              <a:rPr lang="en-US" altLang="en-US">
                <a:ea typeface="ＭＳ Ｐゴシック" panose="020B0600070205080204" pitchFamily="34" charset="-128"/>
              </a:rPr>
              <a:t>Operable parts shall be placed within one or more of the reach ranges specified in 308.</a:t>
            </a:r>
          </a:p>
          <a:p>
            <a:r>
              <a:rPr lang="en-US" altLang="en-US">
                <a:ea typeface="ＭＳ Ｐゴシック" panose="020B0600070205080204" pitchFamily="34" charset="-128"/>
              </a:rPr>
              <a:t>Operable parts shall be operable with one hand and shall not require tight grasping, pinching, or twisting of the wrist. </a:t>
            </a:r>
          </a:p>
          <a:p>
            <a:r>
              <a:rPr lang="en-US" altLang="en-US">
                <a:ea typeface="ＭＳ Ｐゴシック" panose="020B0600070205080204" pitchFamily="34" charset="-128"/>
              </a:rPr>
              <a:t>The force required to activate operable parts shall be 5 pounds maximum.</a:t>
            </a:r>
          </a:p>
          <a:p>
            <a:endParaRPr lang="en-US" altLang="en-US">
              <a:ea typeface="ＭＳ Ｐゴシック" panose="020B0600070205080204" pitchFamily="34" charset="-128"/>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C27A9DE1-E888-2D63-E2D0-9F11A23A441D}"/>
              </a:ext>
            </a:extLst>
          </p:cNvPr>
          <p:cNvSpPr>
            <a:spLocks noGrp="1"/>
          </p:cNvSpPr>
          <p:nvPr>
            <p:ph type="title"/>
          </p:nvPr>
        </p:nvSpPr>
        <p:spPr>
          <a:xfrm>
            <a:off x="457200" y="0"/>
            <a:ext cx="8229600" cy="1143000"/>
          </a:xfrm>
        </p:spPr>
        <p:txBody>
          <a:bodyPr/>
          <a:lstStyle/>
          <a:p>
            <a:r>
              <a:rPr lang="en-US" altLang="en-US" sz="3600" b="1">
                <a:solidFill>
                  <a:schemeClr val="bg1"/>
                </a:solidFill>
                <a:latin typeface="Arial" panose="020B0604020202020204" pitchFamily="34" charset="0"/>
                <a:ea typeface="Times New Roman" panose="02020603050405020304" pitchFamily="18" charset="0"/>
                <a:cs typeface="Arial" panose="020B0604020202020204" pitchFamily="34" charset="0"/>
              </a:rPr>
              <a:t>Accessible Routes </a:t>
            </a:r>
            <a:br>
              <a:rPr lang="en-US" altLang="en-US" sz="3600" b="1">
                <a:solidFill>
                  <a:schemeClr val="bg1"/>
                </a:solidFill>
                <a:latin typeface="Arial" panose="020B0604020202020204" pitchFamily="34" charset="0"/>
                <a:ea typeface="Times New Roman" panose="02020603050405020304" pitchFamily="18" charset="0"/>
                <a:cs typeface="Arial" panose="020B0604020202020204" pitchFamily="34" charset="0"/>
              </a:rPr>
            </a:br>
            <a:r>
              <a:rPr lang="en-US" altLang="en-US" sz="3600" b="1">
                <a:solidFill>
                  <a:schemeClr val="bg1"/>
                </a:solidFill>
                <a:latin typeface="Arial" panose="020B0604020202020204" pitchFamily="34" charset="0"/>
                <a:ea typeface="Times New Roman" panose="02020603050405020304" pitchFamily="18" charset="0"/>
                <a:cs typeface="Arial" panose="020B0604020202020204" pitchFamily="34" charset="0"/>
              </a:rPr>
              <a:t>(Chapter 4)</a:t>
            </a:r>
            <a:endParaRPr lang="en-US" altLang="en-US" sz="3600">
              <a:solidFill>
                <a:schemeClr val="bg1"/>
              </a:solidFill>
              <a:ea typeface="Times New Roman" panose="02020603050405020304" pitchFamily="18" charset="0"/>
              <a:cs typeface="Arial" panose="020B0604020202020204" pitchFamily="34" charset="0"/>
            </a:endParaRPr>
          </a:p>
        </p:txBody>
      </p:sp>
      <p:sp>
        <p:nvSpPr>
          <p:cNvPr id="69635" name="Content Placeholder 2">
            <a:extLst>
              <a:ext uri="{FF2B5EF4-FFF2-40B4-BE49-F238E27FC236}">
                <a16:creationId xmlns:a16="http://schemas.microsoft.com/office/drawing/2014/main" id="{39839873-476D-82F6-4F09-3C75F5C98236}"/>
              </a:ext>
            </a:extLst>
          </p:cNvPr>
          <p:cNvSpPr>
            <a:spLocks noGrp="1"/>
          </p:cNvSpPr>
          <p:nvPr>
            <p:ph idx="1"/>
          </p:nvPr>
        </p:nvSpPr>
        <p:spPr/>
        <p:txBody>
          <a:bodyPr/>
          <a:lstStyle/>
          <a:p>
            <a:pPr eaLnBrk="1" hangingPunct="1">
              <a:lnSpc>
                <a:spcPct val="90000"/>
              </a:lnSpc>
            </a:pPr>
            <a:r>
              <a:rPr lang="en-US" altLang="en-US" sz="3000">
                <a:ea typeface="Times New Roman" panose="02020603050405020304" pitchFamily="18" charset="0"/>
                <a:cs typeface="Arial" panose="020B0604020202020204" pitchFamily="34" charset="0"/>
              </a:rPr>
              <a:t>Accessible Route Components</a:t>
            </a:r>
          </a:p>
          <a:p>
            <a:pPr lvl="1" eaLnBrk="1" hangingPunct="1">
              <a:lnSpc>
                <a:spcPct val="90000"/>
              </a:lnSpc>
            </a:pPr>
            <a:r>
              <a:rPr lang="en-US" altLang="en-US" sz="3000">
                <a:ea typeface="Times New Roman" panose="02020603050405020304" pitchFamily="18" charset="0"/>
                <a:cs typeface="Arial" panose="020B0604020202020204" pitchFamily="34" charset="0"/>
              </a:rPr>
              <a:t> walking surfaces</a:t>
            </a:r>
          </a:p>
          <a:p>
            <a:pPr lvl="1" eaLnBrk="1" hangingPunct="1">
              <a:lnSpc>
                <a:spcPct val="90000"/>
              </a:lnSpc>
            </a:pPr>
            <a:r>
              <a:rPr lang="en-US" altLang="en-US" sz="3000">
                <a:ea typeface="Times New Roman" panose="02020603050405020304" pitchFamily="18" charset="0"/>
                <a:cs typeface="Arial" panose="020B0604020202020204" pitchFamily="34" charset="0"/>
              </a:rPr>
              <a:t> doors, doorways, gates</a:t>
            </a:r>
          </a:p>
          <a:p>
            <a:pPr lvl="1" eaLnBrk="1" hangingPunct="1">
              <a:lnSpc>
                <a:spcPct val="90000"/>
              </a:lnSpc>
            </a:pPr>
            <a:r>
              <a:rPr lang="en-US" altLang="en-US" sz="3000">
                <a:ea typeface="Times New Roman" panose="02020603050405020304" pitchFamily="18" charset="0"/>
                <a:cs typeface="Arial" panose="020B0604020202020204" pitchFamily="34" charset="0"/>
              </a:rPr>
              <a:t> ramps</a:t>
            </a:r>
          </a:p>
          <a:p>
            <a:pPr lvl="1" eaLnBrk="1" hangingPunct="1">
              <a:lnSpc>
                <a:spcPct val="90000"/>
              </a:lnSpc>
            </a:pPr>
            <a:r>
              <a:rPr lang="en-US" altLang="en-US" sz="3000">
                <a:ea typeface="Times New Roman" panose="02020603050405020304" pitchFamily="18" charset="0"/>
                <a:cs typeface="Arial" panose="020B0604020202020204" pitchFamily="34" charset="0"/>
              </a:rPr>
              <a:t> curb ramps</a:t>
            </a:r>
          </a:p>
          <a:p>
            <a:pPr lvl="1" eaLnBrk="1" hangingPunct="1">
              <a:lnSpc>
                <a:spcPct val="90000"/>
              </a:lnSpc>
            </a:pPr>
            <a:r>
              <a:rPr lang="en-US" altLang="en-US" sz="3000">
                <a:ea typeface="Times New Roman" panose="02020603050405020304" pitchFamily="18" charset="0"/>
                <a:cs typeface="Arial" panose="020B0604020202020204" pitchFamily="34" charset="0"/>
              </a:rPr>
              <a:t> elevators</a:t>
            </a:r>
          </a:p>
          <a:p>
            <a:pPr lvl="1" eaLnBrk="1" hangingPunct="1">
              <a:lnSpc>
                <a:spcPct val="90000"/>
              </a:lnSpc>
            </a:pPr>
            <a:r>
              <a:rPr lang="en-US" altLang="en-US" sz="3000">
                <a:ea typeface="Times New Roman" panose="02020603050405020304" pitchFamily="18" charset="0"/>
                <a:cs typeface="Arial" panose="020B0604020202020204" pitchFamily="34" charset="0"/>
              </a:rPr>
              <a:t> limited use/ limited application elevators</a:t>
            </a:r>
          </a:p>
          <a:p>
            <a:pPr lvl="1" eaLnBrk="1" hangingPunct="1">
              <a:lnSpc>
                <a:spcPct val="90000"/>
              </a:lnSpc>
            </a:pPr>
            <a:r>
              <a:rPr lang="en-US" altLang="en-US" sz="3000">
                <a:ea typeface="Times New Roman" panose="02020603050405020304" pitchFamily="18" charset="0"/>
                <a:cs typeface="Arial" panose="020B0604020202020204" pitchFamily="34" charset="0"/>
              </a:rPr>
              <a:t> private residence elevators</a:t>
            </a:r>
          </a:p>
          <a:p>
            <a:pPr lvl="1" eaLnBrk="1" hangingPunct="1">
              <a:lnSpc>
                <a:spcPct val="90000"/>
              </a:lnSpc>
            </a:pPr>
            <a:r>
              <a:rPr lang="en-US" altLang="en-US" sz="3000">
                <a:ea typeface="Times New Roman" panose="02020603050405020304" pitchFamily="18" charset="0"/>
                <a:cs typeface="Arial" panose="020B0604020202020204" pitchFamily="34" charset="0"/>
              </a:rPr>
              <a:t> platform lifts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3" descr="assemble area. stage in front of room with stairs.">
            <a:extLst>
              <a:ext uri="{FF2B5EF4-FFF2-40B4-BE49-F238E27FC236}">
                <a16:creationId xmlns:a16="http://schemas.microsoft.com/office/drawing/2014/main" id="{5339A6D9-7745-F996-BFE3-D5E3198FFE7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25525"/>
            <a:ext cx="9144000" cy="526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Title 1">
            <a:extLst>
              <a:ext uri="{FF2B5EF4-FFF2-40B4-BE49-F238E27FC236}">
                <a16:creationId xmlns:a16="http://schemas.microsoft.com/office/drawing/2014/main" id="{ED67FD81-BB93-CE61-F689-D749A70529FD}"/>
              </a:ext>
            </a:extLst>
          </p:cNvPr>
          <p:cNvSpPr>
            <a:spLocks noGrp="1"/>
          </p:cNvSpPr>
          <p:nvPr>
            <p:ph type="title"/>
          </p:nvPr>
        </p:nvSpPr>
        <p:spPr>
          <a:xfrm>
            <a:off x="457200" y="0"/>
            <a:ext cx="8229600" cy="1143000"/>
          </a:xfrm>
        </p:spPr>
        <p:txBody>
          <a:bodyPr/>
          <a:lstStyle/>
          <a:p>
            <a:r>
              <a:rPr lang="en-US" altLang="en-US" sz="3600" b="1">
                <a:solidFill>
                  <a:schemeClr val="bg1"/>
                </a:solidFill>
                <a:latin typeface="Arial" panose="020B0604020202020204" pitchFamily="34" charset="0"/>
                <a:ea typeface="ＭＳ Ｐゴシック" panose="020B0600070205080204" pitchFamily="34" charset="-128"/>
              </a:rPr>
              <a:t>Performing Areas</a:t>
            </a:r>
            <a:endParaRPr lang="en-US" altLang="en-US" sz="3600">
              <a:solidFill>
                <a:schemeClr val="bg1"/>
              </a:solidFill>
              <a:ea typeface="ＭＳ Ｐゴシック" panose="020B0600070205080204" pitchFamily="34" charset="-128"/>
            </a:endParaRPr>
          </a:p>
        </p:txBody>
      </p:sp>
      <p:sp>
        <p:nvSpPr>
          <p:cNvPr id="70660" name="Content Placeholder 2">
            <a:extLst>
              <a:ext uri="{FF2B5EF4-FFF2-40B4-BE49-F238E27FC236}">
                <a16:creationId xmlns:a16="http://schemas.microsoft.com/office/drawing/2014/main" id="{51F52C4D-6348-9337-D3CF-1DBEC6786CA8}"/>
              </a:ext>
            </a:extLst>
          </p:cNvPr>
          <p:cNvSpPr>
            <a:spLocks noGrp="1"/>
          </p:cNvSpPr>
          <p:nvPr>
            <p:ph idx="1"/>
          </p:nvPr>
        </p:nvSpPr>
        <p:spPr>
          <a:xfrm>
            <a:off x="0" y="2528888"/>
            <a:ext cx="3314700" cy="4157662"/>
          </a:xfrm>
        </p:spPr>
        <p:txBody>
          <a:bodyPr/>
          <a:lstStyle/>
          <a:p>
            <a:r>
              <a:rPr lang="en-US" altLang="en-US">
                <a:solidFill>
                  <a:schemeClr val="bg1"/>
                </a:solidFill>
                <a:latin typeface="Arial" panose="020B0604020202020204" pitchFamily="34" charset="0"/>
                <a:ea typeface="ＭＳ Ｐゴシック" panose="020B0600070205080204" pitchFamily="34" charset="-128"/>
              </a:rPr>
              <a:t>“School board OKs stage ramps”</a:t>
            </a:r>
          </a:p>
          <a:p>
            <a:endParaRPr lang="en-US" altLang="en-US">
              <a:ea typeface="ＭＳ Ｐゴシック" panose="020B0600070205080204" pitchFamily="34" charset="-128"/>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0DF58920-53EC-9C90-7102-8A86947239BE}"/>
              </a:ext>
            </a:extLst>
          </p:cNvPr>
          <p:cNvSpPr>
            <a:spLocks noGrp="1"/>
          </p:cNvSpPr>
          <p:nvPr>
            <p:ph type="title"/>
          </p:nvPr>
        </p:nvSpPr>
        <p:spPr/>
        <p:txBody>
          <a:bodyPr/>
          <a:lstStyle/>
          <a:p>
            <a:r>
              <a:rPr lang="en-US" altLang="en-US" dirty="0">
                <a:solidFill>
                  <a:schemeClr val="bg1"/>
                </a:solidFill>
                <a:ea typeface="ＭＳ Ｐゴシック" panose="020B0600070205080204" pitchFamily="34" charset="-128"/>
              </a:rPr>
              <a:t>Safe Harbor and the 2010 SAD </a:t>
            </a:r>
            <a:endParaRPr lang="en-US" altLang="en-US" dirty="0">
              <a:ea typeface="ＭＳ Ｐゴシック" panose="020B0600070205080204" pitchFamily="34" charset="-128"/>
            </a:endParaRPr>
          </a:p>
        </p:txBody>
      </p:sp>
      <p:sp>
        <p:nvSpPr>
          <p:cNvPr id="16387" name="Content Placeholder 2">
            <a:extLst>
              <a:ext uri="{FF2B5EF4-FFF2-40B4-BE49-F238E27FC236}">
                <a16:creationId xmlns:a16="http://schemas.microsoft.com/office/drawing/2014/main" id="{2A5C38B0-A313-CE42-D597-675CE3D041AB}"/>
              </a:ext>
            </a:extLst>
          </p:cNvPr>
          <p:cNvSpPr>
            <a:spLocks noGrp="1"/>
          </p:cNvSpPr>
          <p:nvPr>
            <p:ph idx="1"/>
          </p:nvPr>
        </p:nvSpPr>
        <p:spPr>
          <a:xfrm>
            <a:off x="0" y="1189038"/>
            <a:ext cx="9144000" cy="4937125"/>
          </a:xfrm>
        </p:spPr>
        <p:txBody>
          <a:bodyPr/>
          <a:lstStyle/>
          <a:p>
            <a:r>
              <a:rPr lang="en-US" altLang="en-US">
                <a:ea typeface="ＭＳ Ｐゴシック" panose="020B0600070205080204" pitchFamily="34" charset="-128"/>
              </a:rPr>
              <a:t>Chapter 10 of the 2010 SAD did not exist.</a:t>
            </a:r>
          </a:p>
          <a:p>
            <a:r>
              <a:rPr lang="en-US" altLang="en-US">
                <a:ea typeface="ＭＳ Ｐゴシック" panose="020B0600070205080204" pitchFamily="34" charset="-128"/>
              </a:rPr>
              <a:t>Except where noted – Boating Facilities – every topic of Chapter 10 would be required to be made accessible now.</a:t>
            </a:r>
          </a:p>
          <a:p>
            <a:r>
              <a:rPr lang="en-US" altLang="en-US">
                <a:ea typeface="ＭＳ Ｐゴシック" panose="020B0600070205080204" pitchFamily="34" charset="-128"/>
              </a:rPr>
              <a:t>For Title II, this means a review of Program Access.</a:t>
            </a:r>
          </a:p>
          <a:p>
            <a:r>
              <a:rPr lang="en-US" altLang="en-US">
                <a:ea typeface="ＭＳ Ｐゴシック" panose="020B0600070205080204" pitchFamily="34" charset="-128"/>
              </a:rPr>
              <a:t>For Title III, this means RABR.</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a:extLst>
              <a:ext uri="{FF2B5EF4-FFF2-40B4-BE49-F238E27FC236}">
                <a16:creationId xmlns:a16="http://schemas.microsoft.com/office/drawing/2014/main" id="{81EA0B7C-535A-9154-340F-836E8BCB5E4C}"/>
              </a:ext>
            </a:extLst>
          </p:cNvPr>
          <p:cNvSpPr>
            <a:spLocks noGrp="1"/>
          </p:cNvSpPr>
          <p:nvPr>
            <p:ph type="title"/>
          </p:nvPr>
        </p:nvSpPr>
        <p:spPr>
          <a:xfrm>
            <a:off x="457200" y="0"/>
            <a:ext cx="8229600" cy="1143000"/>
          </a:xfrm>
        </p:spPr>
        <p:txBody>
          <a:bodyPr/>
          <a:lstStyle/>
          <a:p>
            <a:r>
              <a:rPr lang="en-US" altLang="en-US" sz="3600" b="1">
                <a:solidFill>
                  <a:schemeClr val="bg1"/>
                </a:solidFill>
                <a:latin typeface="Arial" panose="020B0604020202020204" pitchFamily="34" charset="0"/>
                <a:ea typeface="ＭＳ Ｐゴシック" panose="020B0600070205080204" pitchFamily="34" charset="-128"/>
              </a:rPr>
              <a:t>Entrances</a:t>
            </a:r>
            <a:endParaRPr lang="en-US" altLang="en-US" sz="3600">
              <a:ea typeface="ＭＳ Ｐゴシック" panose="020B0600070205080204" pitchFamily="34" charset="-128"/>
            </a:endParaRPr>
          </a:p>
        </p:txBody>
      </p:sp>
      <p:sp>
        <p:nvSpPr>
          <p:cNvPr id="71683" name="Content Placeholder 2">
            <a:extLst>
              <a:ext uri="{FF2B5EF4-FFF2-40B4-BE49-F238E27FC236}">
                <a16:creationId xmlns:a16="http://schemas.microsoft.com/office/drawing/2014/main" id="{AC3387C9-0C62-8472-5F8A-7A391EFA52B9}"/>
              </a:ext>
            </a:extLst>
          </p:cNvPr>
          <p:cNvSpPr>
            <a:spLocks noGrp="1"/>
          </p:cNvSpPr>
          <p:nvPr>
            <p:ph idx="1"/>
          </p:nvPr>
        </p:nvSpPr>
        <p:spPr>
          <a:xfrm>
            <a:off x="457200" y="1295400"/>
            <a:ext cx="4343400" cy="4525963"/>
          </a:xfrm>
        </p:spPr>
        <p:txBody>
          <a:bodyPr/>
          <a:lstStyle/>
          <a:p>
            <a:pPr>
              <a:buFont typeface="Arial" panose="020B0604020202020204" pitchFamily="34" charset="0"/>
              <a:buNone/>
            </a:pPr>
            <a:r>
              <a:rPr lang="en-US" altLang="en-US" sz="2800" b="1">
                <a:latin typeface="Arial" panose="020B0604020202020204" pitchFamily="34" charset="0"/>
                <a:ea typeface="Times New Roman" panose="02020603050405020304" pitchFamily="18" charset="0"/>
                <a:cs typeface="Arial" panose="020B0604020202020204" pitchFamily="34" charset="0"/>
              </a:rPr>
              <a:t>At least 60% of public entrances to comply</a:t>
            </a:r>
          </a:p>
          <a:p>
            <a:pPr>
              <a:buFont typeface="Arial" panose="020B0604020202020204" pitchFamily="34" charset="0"/>
              <a:buNone/>
            </a:pPr>
            <a:endParaRPr lang="en-US" altLang="en-US" sz="2800" b="1">
              <a:latin typeface="Arial" panose="020B0604020202020204" pitchFamily="34" charset="0"/>
              <a:ea typeface="Times New Roman" panose="02020603050405020304" pitchFamily="18" charset="0"/>
              <a:cs typeface="Arial" panose="020B0604020202020204" pitchFamily="34" charset="0"/>
            </a:endParaRPr>
          </a:p>
          <a:p>
            <a:pPr>
              <a:buFont typeface="Arial" panose="020B0604020202020204" pitchFamily="34" charset="0"/>
              <a:buNone/>
            </a:pPr>
            <a:r>
              <a:rPr lang="en-US" altLang="en-US" sz="2800" b="1">
                <a:latin typeface="Arial" panose="020B0604020202020204" pitchFamily="34" charset="0"/>
                <a:ea typeface="Times New Roman" panose="02020603050405020304" pitchFamily="18" charset="0"/>
                <a:cs typeface="Arial" panose="020B0604020202020204" pitchFamily="34" charset="0"/>
              </a:rPr>
              <a:t>Route to entrances to coincide with general circulation routes to maximum extent feasibl</a:t>
            </a:r>
            <a:r>
              <a:rPr lang="en-US" altLang="en-US" b="1">
                <a:latin typeface="Arial" panose="020B0604020202020204" pitchFamily="34" charset="0"/>
                <a:ea typeface="Times New Roman" panose="02020603050405020304" pitchFamily="18" charset="0"/>
                <a:cs typeface="Arial" panose="020B0604020202020204" pitchFamily="34" charset="0"/>
              </a:rPr>
              <a:t>e</a:t>
            </a:r>
            <a:r>
              <a:rPr lang="en-US" altLang="en-US" sz="3600" b="1">
                <a:latin typeface="Arial" panose="020B0604020202020204" pitchFamily="34" charset="0"/>
                <a:ea typeface="Times New Roman" panose="02020603050405020304" pitchFamily="18" charset="0"/>
                <a:cs typeface="Arial" panose="020B0604020202020204" pitchFamily="34" charset="0"/>
              </a:rPr>
              <a:t> </a:t>
            </a:r>
          </a:p>
          <a:p>
            <a:pPr>
              <a:buFont typeface="Arial" panose="020B0604020202020204" pitchFamily="34" charset="0"/>
              <a:buNone/>
            </a:pPr>
            <a:endParaRPr lang="en-US" altLang="en-US">
              <a:ea typeface="Times New Roman" panose="02020603050405020304" pitchFamily="18" charset="0"/>
              <a:cs typeface="Arial" panose="020B0604020202020204" pitchFamily="34" charset="0"/>
            </a:endParaRPr>
          </a:p>
        </p:txBody>
      </p:sp>
      <p:pic>
        <p:nvPicPr>
          <p:cNvPr id="71684" name="Picture 7" descr="ramp to a building entrance">
            <a:extLst>
              <a:ext uri="{FF2B5EF4-FFF2-40B4-BE49-F238E27FC236}">
                <a16:creationId xmlns:a16="http://schemas.microsoft.com/office/drawing/2014/main" id="{ABF16615-64BF-F443-0007-E33AA1ABE6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295400"/>
            <a:ext cx="3497263" cy="4495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a:extLst>
              <a:ext uri="{FF2B5EF4-FFF2-40B4-BE49-F238E27FC236}">
                <a16:creationId xmlns:a16="http://schemas.microsoft.com/office/drawing/2014/main" id="{ACF4CE71-A864-DEDB-31ED-2BB72E4FD42F}"/>
              </a:ext>
            </a:extLst>
          </p:cNvPr>
          <p:cNvSpPr>
            <a:spLocks noGrp="1"/>
          </p:cNvSpPr>
          <p:nvPr>
            <p:ph type="title"/>
          </p:nvPr>
        </p:nvSpPr>
        <p:spPr>
          <a:xfrm>
            <a:off x="457200" y="0"/>
            <a:ext cx="8229600" cy="1143000"/>
          </a:xfrm>
        </p:spPr>
        <p:txBody>
          <a:bodyPr/>
          <a:lstStyle/>
          <a:p>
            <a:r>
              <a:rPr lang="en-US" altLang="en-US" sz="3600" b="1">
                <a:solidFill>
                  <a:schemeClr val="bg1"/>
                </a:solidFill>
                <a:latin typeface="Arial" panose="020B0604020202020204" pitchFamily="34" charset="0"/>
                <a:ea typeface="ＭＳ Ｐゴシック" panose="020B0600070205080204" pitchFamily="34" charset="-128"/>
              </a:rPr>
              <a:t>Walking Surfaces (403)</a:t>
            </a:r>
            <a:endParaRPr lang="en-US" altLang="en-US" sz="3600">
              <a:ea typeface="ＭＳ Ｐゴシック" panose="020B0600070205080204" pitchFamily="34" charset="-128"/>
            </a:endParaRPr>
          </a:p>
        </p:txBody>
      </p:sp>
      <p:sp>
        <p:nvSpPr>
          <p:cNvPr id="72707" name="Content Placeholder 2">
            <a:extLst>
              <a:ext uri="{FF2B5EF4-FFF2-40B4-BE49-F238E27FC236}">
                <a16:creationId xmlns:a16="http://schemas.microsoft.com/office/drawing/2014/main" id="{73D5DEB0-18F5-DC93-4F53-E56E09243B8C}"/>
              </a:ext>
            </a:extLst>
          </p:cNvPr>
          <p:cNvSpPr>
            <a:spLocks noGrp="1"/>
          </p:cNvSpPr>
          <p:nvPr>
            <p:ph idx="1"/>
          </p:nvPr>
        </p:nvSpPr>
        <p:spPr>
          <a:xfrm>
            <a:off x="0" y="1600200"/>
            <a:ext cx="5400675" cy="4525963"/>
          </a:xfrm>
        </p:spPr>
        <p:txBody>
          <a:bodyPr/>
          <a:lstStyle/>
          <a:p>
            <a:pPr>
              <a:buFont typeface="Arial" panose="020B0604020202020204" pitchFamily="34" charset="0"/>
              <a:buNone/>
            </a:pPr>
            <a:r>
              <a:rPr lang="en-US" altLang="en-US" sz="3000">
                <a:ea typeface="Times New Roman" panose="02020603050405020304" pitchFamily="18" charset="0"/>
                <a:cs typeface="Arial" panose="020B0604020202020204" pitchFamily="34" charset="0"/>
              </a:rPr>
              <a:t>	(Portions of accessible routes that slope no more than 1:20)</a:t>
            </a:r>
          </a:p>
          <a:p>
            <a:endParaRPr lang="en-US" altLang="en-US" sz="3000">
              <a:ea typeface="Times New Roman" panose="02020603050405020304" pitchFamily="18" charset="0"/>
              <a:cs typeface="Arial" panose="020B0604020202020204" pitchFamily="34" charset="0"/>
            </a:endParaRPr>
          </a:p>
          <a:p>
            <a:pPr marL="800100" lvl="1" indent="-342900">
              <a:buFontTx/>
              <a:buChar char="•"/>
            </a:pPr>
            <a:r>
              <a:rPr lang="en-US" altLang="en-US" sz="3000">
                <a:ea typeface="Times New Roman" panose="02020603050405020304" pitchFamily="18" charset="0"/>
                <a:cs typeface="Arial" panose="020B0604020202020204" pitchFamily="34" charset="0"/>
              </a:rPr>
              <a:t>Minimum separation (48”) between reduced clear widths </a:t>
            </a:r>
          </a:p>
          <a:p>
            <a:pPr marL="800100" lvl="1" indent="-342900">
              <a:buFontTx/>
              <a:buChar char="•"/>
            </a:pPr>
            <a:r>
              <a:rPr lang="en-US" altLang="en-US" sz="3000">
                <a:ea typeface="Times New Roman" panose="02020603050405020304" pitchFamily="18" charset="0"/>
                <a:cs typeface="Arial" panose="020B0604020202020204" pitchFamily="34" charset="0"/>
              </a:rPr>
              <a:t>Handrails along walking surfaces req’d to comply</a:t>
            </a:r>
          </a:p>
          <a:p>
            <a:endParaRPr lang="en-US" altLang="en-US">
              <a:ea typeface="ＭＳ Ｐゴシック" panose="020B0600070205080204" pitchFamily="34" charset="-128"/>
            </a:endParaRPr>
          </a:p>
        </p:txBody>
      </p:sp>
      <p:pic>
        <p:nvPicPr>
          <p:cNvPr id="72708" name="Picture 7" descr="48inSeparation-Model">
            <a:extLst>
              <a:ext uri="{FF2B5EF4-FFF2-40B4-BE49-F238E27FC236}">
                <a16:creationId xmlns:a16="http://schemas.microsoft.com/office/drawing/2014/main" id="{2F73DAF8-4E9C-4A80-247C-829AA11D53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8350" y="1439863"/>
            <a:ext cx="2378075"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a:extLst>
              <a:ext uri="{FF2B5EF4-FFF2-40B4-BE49-F238E27FC236}">
                <a16:creationId xmlns:a16="http://schemas.microsoft.com/office/drawing/2014/main" id="{A869C98B-F096-23D0-2DB4-B55961CB7DEF}"/>
              </a:ext>
            </a:extLst>
          </p:cNvPr>
          <p:cNvSpPr>
            <a:spLocks noGrp="1"/>
          </p:cNvSpPr>
          <p:nvPr>
            <p:ph type="title"/>
          </p:nvPr>
        </p:nvSpPr>
        <p:spPr/>
        <p:txBody>
          <a:bodyPr/>
          <a:lstStyle/>
          <a:p>
            <a:r>
              <a:rPr lang="en-US" altLang="en-US">
                <a:solidFill>
                  <a:schemeClr val="bg1"/>
                </a:solidFill>
                <a:ea typeface="ＭＳ Ｐゴシック" panose="020B0600070205080204" pitchFamily="34" charset="-128"/>
              </a:rPr>
              <a:t>Slope</a:t>
            </a:r>
          </a:p>
        </p:txBody>
      </p:sp>
      <p:sp>
        <p:nvSpPr>
          <p:cNvPr id="73731" name="Content Placeholder 2">
            <a:extLst>
              <a:ext uri="{FF2B5EF4-FFF2-40B4-BE49-F238E27FC236}">
                <a16:creationId xmlns:a16="http://schemas.microsoft.com/office/drawing/2014/main" id="{08B1FE2F-5627-A653-0391-65D20FE67E06}"/>
              </a:ext>
            </a:extLst>
          </p:cNvPr>
          <p:cNvSpPr>
            <a:spLocks noGrp="1"/>
          </p:cNvSpPr>
          <p:nvPr>
            <p:ph idx="1"/>
          </p:nvPr>
        </p:nvSpPr>
        <p:spPr/>
        <p:txBody>
          <a:bodyPr/>
          <a:lstStyle/>
          <a:p>
            <a:r>
              <a:rPr lang="en-US" altLang="en-US">
                <a:ea typeface="ＭＳ Ｐゴシック" panose="020B0600070205080204" pitchFamily="34" charset="-128"/>
              </a:rPr>
              <a:t>Cross Slope should never exceed 1:48 (2%)</a:t>
            </a:r>
          </a:p>
          <a:p>
            <a:endParaRPr lang="en-US" altLang="en-US">
              <a:ea typeface="ＭＳ Ｐゴシック" panose="020B0600070205080204" pitchFamily="34" charset="-128"/>
            </a:endParaRPr>
          </a:p>
          <a:p>
            <a:r>
              <a:rPr lang="en-US" altLang="en-US">
                <a:ea typeface="ＭＳ Ｐゴシック" panose="020B0600070205080204" pitchFamily="34" charset="-128"/>
              </a:rPr>
              <a:t>Running Slope never to exceed 1:20 (5%)</a:t>
            </a:r>
          </a:p>
          <a:p>
            <a:pPr lvl="1"/>
            <a:r>
              <a:rPr lang="en-US" altLang="en-US">
                <a:ea typeface="ＭＳ Ｐゴシック" panose="020B0600070205080204" pitchFamily="34" charset="-128"/>
              </a:rPr>
              <a:t>Any slope greater than 1:20 is a ramp.</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a:extLst>
              <a:ext uri="{FF2B5EF4-FFF2-40B4-BE49-F238E27FC236}">
                <a16:creationId xmlns:a16="http://schemas.microsoft.com/office/drawing/2014/main" id="{E3490F5D-483C-551E-32C5-78156235F10D}"/>
              </a:ext>
            </a:extLst>
          </p:cNvPr>
          <p:cNvSpPr>
            <a:spLocks noGrp="1"/>
          </p:cNvSpPr>
          <p:nvPr>
            <p:ph type="title"/>
          </p:nvPr>
        </p:nvSpPr>
        <p:spPr>
          <a:xfrm>
            <a:off x="457200" y="0"/>
            <a:ext cx="8229600" cy="1143000"/>
          </a:xfrm>
        </p:spPr>
        <p:txBody>
          <a:bodyPr/>
          <a:lstStyle/>
          <a:p>
            <a:r>
              <a:rPr lang="en-US" altLang="en-US" sz="3600" b="1" dirty="0">
                <a:solidFill>
                  <a:schemeClr val="bg1"/>
                </a:solidFill>
                <a:latin typeface="Arial" panose="020B0604020202020204" pitchFamily="34" charset="0"/>
                <a:ea typeface="ＭＳ Ｐゴシック" panose="020B0600070205080204" pitchFamily="34" charset="-128"/>
              </a:rPr>
              <a:t>Doors - Clearances</a:t>
            </a:r>
            <a:endParaRPr lang="en-US" altLang="en-US" sz="3600" dirty="0">
              <a:solidFill>
                <a:schemeClr val="bg1"/>
              </a:solidFill>
              <a:ea typeface="ＭＳ Ｐゴシック" panose="020B0600070205080204" pitchFamily="34" charset="-128"/>
            </a:endParaRPr>
          </a:p>
        </p:txBody>
      </p:sp>
      <p:pic>
        <p:nvPicPr>
          <p:cNvPr id="74757" name="Picture 5" descr="Pull side of door diagram">
            <a:extLst>
              <a:ext uri="{FF2B5EF4-FFF2-40B4-BE49-F238E27FC236}">
                <a16:creationId xmlns:a16="http://schemas.microsoft.com/office/drawing/2014/main" id="{821F5695-86FF-4E4D-EBB0-F568DE4D59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838" y="1487488"/>
            <a:ext cx="4343400" cy="290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74758" name="Picture 6" descr="pull side of recessed door.">
            <a:extLst>
              <a:ext uri="{FF2B5EF4-FFF2-40B4-BE49-F238E27FC236}">
                <a16:creationId xmlns:a16="http://schemas.microsoft.com/office/drawing/2014/main" id="{D8FBEC5B-DA12-CF34-FF29-835887D429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1663" y="1973263"/>
            <a:ext cx="4732337"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74756" name="Rectangle 4">
            <a:extLst>
              <a:ext uri="{FF2B5EF4-FFF2-40B4-BE49-F238E27FC236}">
                <a16:creationId xmlns:a16="http://schemas.microsoft.com/office/drawing/2014/main" id="{96D3AF5E-AF4B-E12C-0161-731676254E8F}"/>
              </a:ext>
            </a:extLst>
          </p:cNvPr>
          <p:cNvSpPr>
            <a:spLocks noChangeArrowheads="1"/>
          </p:cNvSpPr>
          <p:nvPr/>
        </p:nvSpPr>
        <p:spPr bwMode="auto">
          <a:xfrm>
            <a:off x="525463" y="4614863"/>
            <a:ext cx="388620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400" b="1">
                <a:latin typeface="Arial" panose="020B0604020202020204" pitchFamily="34" charset="0"/>
              </a:rPr>
              <a:t>Pullside clearance, forward approach</a:t>
            </a:r>
          </a:p>
        </p:txBody>
      </p:sp>
      <p:sp>
        <p:nvSpPr>
          <p:cNvPr id="74755" name="Content Placeholder 2">
            <a:extLst>
              <a:ext uri="{FF2B5EF4-FFF2-40B4-BE49-F238E27FC236}">
                <a16:creationId xmlns:a16="http://schemas.microsoft.com/office/drawing/2014/main" id="{B32DA808-9957-6041-E118-D789AA2894DC}"/>
              </a:ext>
            </a:extLst>
          </p:cNvPr>
          <p:cNvSpPr>
            <a:spLocks noGrp="1"/>
          </p:cNvSpPr>
          <p:nvPr>
            <p:ph idx="1"/>
          </p:nvPr>
        </p:nvSpPr>
        <p:spPr>
          <a:xfrm>
            <a:off x="3957638" y="4757738"/>
            <a:ext cx="4986337" cy="1225550"/>
          </a:xfrm>
        </p:spPr>
        <p:txBody>
          <a:bodyPr/>
          <a:lstStyle/>
          <a:p>
            <a:pPr algn="ctr">
              <a:buFont typeface="Arial" panose="020B0604020202020204" pitchFamily="34" charset="0"/>
              <a:buNone/>
            </a:pPr>
            <a:r>
              <a:rPr lang="en-US" altLang="en-US" b="1">
                <a:latin typeface="Arial" panose="020B0604020202020204" pitchFamily="34" charset="0"/>
                <a:ea typeface="ＭＳ Ｐゴシック" panose="020B0600070205080204" pitchFamily="34" charset="-128"/>
              </a:rPr>
              <a:t>	</a:t>
            </a:r>
            <a:r>
              <a:rPr lang="en-US" altLang="en-US" sz="2400" b="1">
                <a:latin typeface="Arial" panose="020B0604020202020204" pitchFamily="34" charset="0"/>
                <a:ea typeface="ＭＳ Ｐゴシック" panose="020B0600070205080204" pitchFamily="34" charset="-128"/>
              </a:rPr>
              <a:t>Clearance at doors in thick walls or that are recessed </a:t>
            </a:r>
            <a:br>
              <a:rPr lang="en-US" altLang="en-US" sz="2400" b="1">
                <a:latin typeface="Arial" panose="020B0604020202020204" pitchFamily="34" charset="0"/>
                <a:ea typeface="ＭＳ Ｐゴシック" panose="020B0600070205080204" pitchFamily="34" charset="-128"/>
              </a:rPr>
            </a:br>
            <a:r>
              <a:rPr lang="en-US" altLang="en-US" sz="2400" b="1">
                <a:latin typeface="Arial" panose="020B0604020202020204" pitchFamily="34" charset="0"/>
                <a:ea typeface="ＭＳ Ｐゴシック" panose="020B0600070205080204" pitchFamily="34" charset="-128"/>
              </a:rPr>
              <a:t>(8” max. offset)</a:t>
            </a:r>
            <a:endParaRPr lang="en-US" altLang="en-US" b="1">
              <a:latin typeface="Arial" panose="020B0604020202020204" pitchFamily="34" charset="0"/>
              <a:ea typeface="ＭＳ Ｐゴシック" panose="020B0600070205080204" pitchFamily="34" charset="-128"/>
            </a:endParaRPr>
          </a:p>
          <a:p>
            <a:endParaRPr lang="en-US" altLang="en-US">
              <a:ea typeface="ＭＳ Ｐゴシック" panose="020B0600070205080204" pitchFamily="34" charset="-128"/>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a:extLst>
              <a:ext uri="{FF2B5EF4-FFF2-40B4-BE49-F238E27FC236}">
                <a16:creationId xmlns:a16="http://schemas.microsoft.com/office/drawing/2014/main" id="{CC7CB1F2-4294-EE0B-45BD-9F36D93951AD}"/>
              </a:ext>
            </a:extLst>
          </p:cNvPr>
          <p:cNvSpPr>
            <a:spLocks noGrp="1"/>
          </p:cNvSpPr>
          <p:nvPr>
            <p:ph type="title"/>
          </p:nvPr>
        </p:nvSpPr>
        <p:spPr>
          <a:xfrm>
            <a:off x="457200" y="0"/>
            <a:ext cx="8229600" cy="1143000"/>
          </a:xfrm>
        </p:spPr>
        <p:txBody>
          <a:bodyPr/>
          <a:lstStyle/>
          <a:p>
            <a:r>
              <a:rPr lang="en-US" altLang="en-US" sz="3600" b="1" dirty="0">
                <a:solidFill>
                  <a:schemeClr val="bg1"/>
                </a:solidFill>
                <a:latin typeface="Arial" panose="020B0604020202020204" pitchFamily="34" charset="0"/>
                <a:ea typeface="ＭＳ Ｐゴシック" panose="020B0600070205080204" pitchFamily="34" charset="-128"/>
              </a:rPr>
              <a:t>Doors – Clearances </a:t>
            </a:r>
            <a:endParaRPr lang="en-US" altLang="en-US" sz="3600" dirty="0">
              <a:solidFill>
                <a:schemeClr val="bg1"/>
              </a:solidFill>
              <a:ea typeface="ＭＳ Ｐゴシック" panose="020B0600070205080204" pitchFamily="34" charset="-128"/>
            </a:endParaRPr>
          </a:p>
        </p:txBody>
      </p:sp>
      <p:sp>
        <p:nvSpPr>
          <p:cNvPr id="75779" name="Content Placeholder 2">
            <a:extLst>
              <a:ext uri="{FF2B5EF4-FFF2-40B4-BE49-F238E27FC236}">
                <a16:creationId xmlns:a16="http://schemas.microsoft.com/office/drawing/2014/main" id="{1E070E09-C372-6416-3AC2-E349C896FF74}"/>
              </a:ext>
            </a:extLst>
          </p:cNvPr>
          <p:cNvSpPr>
            <a:spLocks noGrp="1"/>
          </p:cNvSpPr>
          <p:nvPr>
            <p:ph idx="1"/>
          </p:nvPr>
        </p:nvSpPr>
        <p:spPr>
          <a:xfrm>
            <a:off x="457200" y="5000625"/>
            <a:ext cx="8229600" cy="1125538"/>
          </a:xfrm>
        </p:spPr>
        <p:txBody>
          <a:bodyPr/>
          <a:lstStyle/>
          <a:p>
            <a:pPr algn="ctr">
              <a:buFont typeface="Arial" panose="020B0604020202020204" pitchFamily="34" charset="0"/>
              <a:buNone/>
            </a:pPr>
            <a:r>
              <a:rPr lang="en-US" altLang="en-US" sz="2800" b="1">
                <a:latin typeface="Arial" panose="020B0604020202020204" pitchFamily="34" charset="0"/>
                <a:ea typeface="ＭＳ Ｐゴシック" panose="020B0600070205080204" pitchFamily="34" charset="-128"/>
              </a:rPr>
              <a:t>	Pushside clearance required at doors with a closer &amp; latch   </a:t>
            </a:r>
            <a:endParaRPr lang="en-US" altLang="en-US" sz="4000" b="1">
              <a:latin typeface="Arial" panose="020B0604020202020204" pitchFamily="34" charset="0"/>
              <a:ea typeface="ＭＳ Ｐゴシック" panose="020B0600070205080204" pitchFamily="34" charset="-128"/>
            </a:endParaRPr>
          </a:p>
          <a:p>
            <a:endParaRPr lang="en-US" altLang="en-US">
              <a:ea typeface="ＭＳ Ｐゴシック" panose="020B0600070205080204" pitchFamily="34" charset="-128"/>
            </a:endParaRPr>
          </a:p>
        </p:txBody>
      </p:sp>
      <p:pic>
        <p:nvPicPr>
          <p:cNvPr id="75781" name="Picture 6" descr="Push side of door">
            <a:extLst>
              <a:ext uri="{FF2B5EF4-FFF2-40B4-BE49-F238E27FC236}">
                <a16:creationId xmlns:a16="http://schemas.microsoft.com/office/drawing/2014/main" id="{FFC319CD-6F88-3B69-8DDD-11A08F5EC7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676400"/>
            <a:ext cx="3024188" cy="316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75782" name="Picture 7" descr="push side of door with closer and latch">
            <a:extLst>
              <a:ext uri="{FF2B5EF4-FFF2-40B4-BE49-F238E27FC236}">
                <a16:creationId xmlns:a16="http://schemas.microsoft.com/office/drawing/2014/main" id="{A43A32CD-164C-B8B2-75A8-C8B8905FDF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524000"/>
            <a:ext cx="3668713" cy="329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a:extLst>
              <a:ext uri="{FF2B5EF4-FFF2-40B4-BE49-F238E27FC236}">
                <a16:creationId xmlns:a16="http://schemas.microsoft.com/office/drawing/2014/main" id="{1C1004F9-4ED7-DFB6-1AC7-F805ACD6A68E}"/>
              </a:ext>
            </a:extLst>
          </p:cNvPr>
          <p:cNvSpPr>
            <a:spLocks noGrp="1"/>
          </p:cNvSpPr>
          <p:nvPr>
            <p:ph type="title"/>
          </p:nvPr>
        </p:nvSpPr>
        <p:spPr/>
        <p:txBody>
          <a:bodyPr/>
          <a:lstStyle/>
          <a:p>
            <a:r>
              <a:rPr lang="en-US" altLang="en-US" dirty="0">
                <a:solidFill>
                  <a:schemeClr val="bg1"/>
                </a:solidFill>
                <a:ea typeface="ＭＳ Ｐゴシック" panose="020B0600070205080204" pitchFamily="34" charset="-128"/>
              </a:rPr>
              <a:t>ICC Changes  </a:t>
            </a:r>
          </a:p>
        </p:txBody>
      </p:sp>
      <p:pic>
        <p:nvPicPr>
          <p:cNvPr id="76803" name="Content Placeholder 3" descr="ICC expanding door manuvering space from 48 to 52 inches">
            <a:extLst>
              <a:ext uri="{FF2B5EF4-FFF2-40B4-BE49-F238E27FC236}">
                <a16:creationId xmlns:a16="http://schemas.microsoft.com/office/drawing/2014/main" id="{B6ADF003-4CB8-5B7B-8AAB-90142296717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20825" y="1325563"/>
            <a:ext cx="6251575" cy="4689475"/>
          </a:xfr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a:extLst>
              <a:ext uri="{FF2B5EF4-FFF2-40B4-BE49-F238E27FC236}">
                <a16:creationId xmlns:a16="http://schemas.microsoft.com/office/drawing/2014/main" id="{6C9D7199-E50D-AD55-842A-1B8356E2E994}"/>
              </a:ext>
            </a:extLst>
          </p:cNvPr>
          <p:cNvSpPr>
            <a:spLocks noGrp="1"/>
          </p:cNvSpPr>
          <p:nvPr>
            <p:ph type="title"/>
          </p:nvPr>
        </p:nvSpPr>
        <p:spPr/>
        <p:txBody>
          <a:bodyPr/>
          <a:lstStyle/>
          <a:p>
            <a:r>
              <a:rPr lang="en-US" altLang="en-US">
                <a:solidFill>
                  <a:schemeClr val="bg1"/>
                </a:solidFill>
                <a:ea typeface="ＭＳ Ｐゴシック" panose="020B0600070205080204" pitchFamily="34" charset="-128"/>
              </a:rPr>
              <a:t>Door and Gate Hardware</a:t>
            </a:r>
          </a:p>
        </p:txBody>
      </p:sp>
      <p:sp>
        <p:nvSpPr>
          <p:cNvPr id="77827" name="Content Placeholder 2">
            <a:extLst>
              <a:ext uri="{FF2B5EF4-FFF2-40B4-BE49-F238E27FC236}">
                <a16:creationId xmlns:a16="http://schemas.microsoft.com/office/drawing/2014/main" id="{7960907B-9295-C328-1F5A-FAB3F623BE97}"/>
              </a:ext>
            </a:extLst>
          </p:cNvPr>
          <p:cNvSpPr>
            <a:spLocks noGrp="1"/>
          </p:cNvSpPr>
          <p:nvPr>
            <p:ph idx="1"/>
          </p:nvPr>
        </p:nvSpPr>
        <p:spPr/>
        <p:txBody>
          <a:bodyPr/>
          <a:lstStyle/>
          <a:p>
            <a:r>
              <a:rPr lang="en-US" altLang="en-US">
                <a:ea typeface="ＭＳ Ｐゴシック" panose="020B0600070205080204" pitchFamily="34" charset="-128"/>
              </a:rPr>
              <a:t>Handles, pulls, latches, locks, and other operable parts on doors and gates shall comply with 309.4. (Operable Parts)</a:t>
            </a:r>
          </a:p>
          <a:p>
            <a:r>
              <a:rPr lang="en-US" altLang="en-US">
                <a:ea typeface="ＭＳ Ｐゴシック" panose="020B0600070205080204" pitchFamily="34" charset="-128"/>
              </a:rPr>
              <a:t>Hardware shall be 34 inches minimum and 48 inches maximum above the finish floor or ground. </a:t>
            </a:r>
          </a:p>
          <a:p>
            <a:r>
              <a:rPr lang="en-US" altLang="en-US">
                <a:ea typeface="ＭＳ Ｐゴシック" panose="020B0600070205080204" pitchFamily="34" charset="-128"/>
              </a:rPr>
              <a:t>Where sliding doors are in the fully open position, operating hardware shall be exposed and usable from both sides.</a:t>
            </a:r>
          </a:p>
          <a:p>
            <a:endParaRPr lang="en-US" altLang="en-US">
              <a:ea typeface="ＭＳ Ｐゴシック" panose="020B0600070205080204" pitchFamily="34" charset="-128"/>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CB26BC50-CF7D-7382-CD92-2D98BFDF6692}"/>
              </a:ext>
            </a:extLst>
          </p:cNvPr>
          <p:cNvSpPr>
            <a:spLocks noGrp="1"/>
          </p:cNvSpPr>
          <p:nvPr>
            <p:ph type="title"/>
          </p:nvPr>
        </p:nvSpPr>
        <p:spPr/>
        <p:txBody>
          <a:bodyPr/>
          <a:lstStyle/>
          <a:p>
            <a:r>
              <a:rPr lang="en-US" altLang="en-US">
                <a:solidFill>
                  <a:schemeClr val="bg1"/>
                </a:solidFill>
                <a:ea typeface="ＭＳ Ｐゴシック" panose="020B0600070205080204" pitchFamily="34" charset="-128"/>
              </a:rPr>
              <a:t>Door or Gate Hardware</a:t>
            </a:r>
          </a:p>
        </p:txBody>
      </p:sp>
      <p:sp>
        <p:nvSpPr>
          <p:cNvPr id="78851" name="Content Placeholder 2">
            <a:extLst>
              <a:ext uri="{FF2B5EF4-FFF2-40B4-BE49-F238E27FC236}">
                <a16:creationId xmlns:a16="http://schemas.microsoft.com/office/drawing/2014/main" id="{F7CE531A-4947-9D1D-90DD-C291CC2D00B5}"/>
              </a:ext>
            </a:extLst>
          </p:cNvPr>
          <p:cNvSpPr>
            <a:spLocks noGrp="1"/>
          </p:cNvSpPr>
          <p:nvPr>
            <p:ph idx="1"/>
          </p:nvPr>
        </p:nvSpPr>
        <p:spPr/>
        <p:txBody>
          <a:bodyPr/>
          <a:lstStyle/>
          <a:p>
            <a:r>
              <a:rPr lang="en-US" altLang="en-US">
                <a:ea typeface="ＭＳ Ｐゴシック" panose="020B0600070205080204" pitchFamily="34" charset="-128"/>
              </a:rPr>
              <a:t>NO tight grasping, pinching, or twisting of the wrist. </a:t>
            </a:r>
          </a:p>
          <a:p>
            <a:endParaRPr lang="en-US" altLang="en-US">
              <a:ea typeface="ＭＳ Ｐゴシック" panose="020B0600070205080204" pitchFamily="34" charset="-128"/>
            </a:endParaRPr>
          </a:p>
        </p:txBody>
      </p:sp>
      <p:pic>
        <p:nvPicPr>
          <p:cNvPr id="78852" name="Picture 2" descr="4 types of accessible door hardware. Loop, lever, push bar, and u shaped handles.">
            <a:extLst>
              <a:ext uri="{FF2B5EF4-FFF2-40B4-BE49-F238E27FC236}">
                <a16:creationId xmlns:a16="http://schemas.microsoft.com/office/drawing/2014/main" id="{771B3E4D-B3A7-B575-9EE1-6EC534E797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533650"/>
            <a:ext cx="8297863" cy="306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5B678573-AEDB-9A6A-40EE-44EFC6BC75A0}"/>
              </a:ext>
            </a:extLst>
          </p:cNvPr>
          <p:cNvSpPr>
            <a:spLocks noGrp="1"/>
          </p:cNvSpPr>
          <p:nvPr>
            <p:ph type="title"/>
          </p:nvPr>
        </p:nvSpPr>
        <p:spPr/>
        <p:txBody>
          <a:bodyPr/>
          <a:lstStyle/>
          <a:p>
            <a:r>
              <a:rPr lang="en-US" altLang="en-US">
                <a:solidFill>
                  <a:schemeClr val="bg1"/>
                </a:solidFill>
                <a:ea typeface="ＭＳ Ｐゴシック" panose="020B0600070205080204" pitchFamily="34" charset="-128"/>
              </a:rPr>
              <a:t>Thresholds at doorways</a:t>
            </a:r>
          </a:p>
        </p:txBody>
      </p:sp>
      <p:sp>
        <p:nvSpPr>
          <p:cNvPr id="3" name="Content Placeholder 2">
            <a:extLst>
              <a:ext uri="{FF2B5EF4-FFF2-40B4-BE49-F238E27FC236}">
                <a16:creationId xmlns:a16="http://schemas.microsoft.com/office/drawing/2014/main" id="{329BA8E2-4537-2C38-8CD7-90FD13B8F384}"/>
              </a:ext>
            </a:extLst>
          </p:cNvPr>
          <p:cNvSpPr>
            <a:spLocks noGrp="1"/>
          </p:cNvSpPr>
          <p:nvPr>
            <p:ph idx="1"/>
          </p:nvPr>
        </p:nvSpPr>
        <p:spPr>
          <a:xfrm>
            <a:off x="0" y="1201738"/>
            <a:ext cx="9144000" cy="5054600"/>
          </a:xfrm>
        </p:spPr>
        <p:txBody>
          <a:bodyPr/>
          <a:lstStyle/>
          <a:p>
            <a:pPr>
              <a:buFont typeface="Arial" charset="0"/>
              <a:buChar char="•"/>
              <a:defRPr/>
            </a:pPr>
            <a:r>
              <a:rPr lang="en-US" dirty="0"/>
              <a:t>Thresholds, if provided at doorways, shall be 1/2 inch high maximum.</a:t>
            </a:r>
          </a:p>
          <a:p>
            <a:pPr marL="0" indent="0">
              <a:buFont typeface="Arial" charset="0"/>
              <a:buNone/>
              <a:defRPr/>
            </a:pPr>
            <a:r>
              <a:rPr lang="en-US" sz="1600" dirty="0"/>
              <a:t> </a:t>
            </a:r>
          </a:p>
          <a:p>
            <a:pPr>
              <a:buFont typeface="Arial" charset="0"/>
              <a:buChar char="•"/>
              <a:defRPr/>
            </a:pPr>
            <a:r>
              <a:rPr lang="en-US" dirty="0"/>
              <a:t>Raised thresholds and changes in level at doorways shall comply with 302 and 303.</a:t>
            </a:r>
          </a:p>
          <a:p>
            <a:pPr>
              <a:buFont typeface="Arial" charset="0"/>
              <a:buChar char="•"/>
              <a:defRPr/>
            </a:pPr>
            <a:endParaRPr lang="en-US" sz="1600" dirty="0"/>
          </a:p>
          <a:p>
            <a:pPr>
              <a:buFont typeface="Arial" charset="0"/>
              <a:buChar char="•"/>
              <a:defRPr/>
            </a:pPr>
            <a:r>
              <a:rPr lang="en-US" b="1" dirty="0"/>
              <a:t>EXCEPTION: </a:t>
            </a:r>
            <a:r>
              <a:rPr lang="en-US" dirty="0"/>
              <a:t>Existing or altered thresholds 3/4 inch high maximum that have a beveled edge on each side with a slope not steeper than 1:2 shall not be required to comply with 404.2.5.</a:t>
            </a:r>
          </a:p>
          <a:p>
            <a:pPr>
              <a:buFont typeface="Arial" charset="0"/>
              <a:buChar char="•"/>
              <a:defRPr/>
            </a:pPr>
            <a:endParaRPr lang="en-US"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a:extLst>
              <a:ext uri="{FF2B5EF4-FFF2-40B4-BE49-F238E27FC236}">
                <a16:creationId xmlns:a16="http://schemas.microsoft.com/office/drawing/2014/main" id="{821D00E7-2397-E392-3719-AA705110BADC}"/>
              </a:ext>
            </a:extLst>
          </p:cNvPr>
          <p:cNvSpPr>
            <a:spLocks noGrp="1"/>
          </p:cNvSpPr>
          <p:nvPr>
            <p:ph type="title"/>
          </p:nvPr>
        </p:nvSpPr>
        <p:spPr>
          <a:xfrm>
            <a:off x="457200" y="0"/>
            <a:ext cx="8229600" cy="1143000"/>
          </a:xfrm>
        </p:spPr>
        <p:txBody>
          <a:bodyPr/>
          <a:lstStyle/>
          <a:p>
            <a:r>
              <a:rPr lang="en-US" altLang="en-US" sz="3600" b="1">
                <a:solidFill>
                  <a:schemeClr val="bg1"/>
                </a:solidFill>
                <a:latin typeface="Arial" panose="020B0604020202020204" pitchFamily="34" charset="0"/>
                <a:ea typeface="ＭＳ Ｐゴシック" panose="020B0600070205080204" pitchFamily="34" charset="-128"/>
              </a:rPr>
              <a:t>Doors in Series</a:t>
            </a:r>
            <a:endParaRPr lang="en-US" altLang="en-US" sz="3600">
              <a:solidFill>
                <a:schemeClr val="bg1"/>
              </a:solidFill>
              <a:ea typeface="ＭＳ Ｐゴシック" panose="020B0600070205080204" pitchFamily="34" charset="-128"/>
            </a:endParaRPr>
          </a:p>
        </p:txBody>
      </p:sp>
      <p:sp>
        <p:nvSpPr>
          <p:cNvPr id="80899" name="Content Placeholder 2">
            <a:extLst>
              <a:ext uri="{FF2B5EF4-FFF2-40B4-BE49-F238E27FC236}">
                <a16:creationId xmlns:a16="http://schemas.microsoft.com/office/drawing/2014/main" id="{E4C02C03-A540-9317-FEDB-BED402E74D37}"/>
              </a:ext>
            </a:extLst>
          </p:cNvPr>
          <p:cNvSpPr>
            <a:spLocks noGrp="1"/>
          </p:cNvSpPr>
          <p:nvPr>
            <p:ph idx="1"/>
          </p:nvPr>
        </p:nvSpPr>
        <p:spPr>
          <a:xfrm>
            <a:off x="457200" y="4886325"/>
            <a:ext cx="8229600" cy="1239838"/>
          </a:xfrm>
        </p:spPr>
        <p:txBody>
          <a:bodyPr/>
          <a:lstStyle/>
          <a:p>
            <a:pPr algn="ctr">
              <a:buFont typeface="Arial" panose="020B0604020202020204" pitchFamily="34" charset="0"/>
              <a:buNone/>
            </a:pPr>
            <a:r>
              <a:rPr lang="en-US" altLang="en-US" b="1">
                <a:latin typeface="Arial" panose="020B0604020202020204" pitchFamily="34" charset="0"/>
                <a:ea typeface="ＭＳ Ｐゴシック" panose="020B0600070205080204" pitchFamily="34" charset="-128"/>
              </a:rPr>
              <a:t>	</a:t>
            </a:r>
            <a:r>
              <a:rPr lang="en-US" altLang="en-US" sz="2800" b="1">
                <a:latin typeface="Arial" panose="020B0604020202020204" pitchFamily="34" charset="0"/>
                <a:ea typeface="ＭＳ Ｐゴシック" panose="020B0600070205080204" pitchFamily="34" charset="-128"/>
              </a:rPr>
              <a:t>New version allows both sets of doors to swing into space (with proper separation)</a:t>
            </a:r>
            <a:endParaRPr lang="en-US" altLang="en-US" sz="4400" b="1">
              <a:latin typeface="Arial" panose="020B0604020202020204" pitchFamily="34" charset="0"/>
              <a:ea typeface="ＭＳ Ｐゴシック" panose="020B0600070205080204" pitchFamily="34" charset="-128"/>
            </a:endParaRPr>
          </a:p>
          <a:p>
            <a:endParaRPr lang="en-US" altLang="en-US">
              <a:ea typeface="ＭＳ Ｐゴシック" panose="020B0600070205080204" pitchFamily="34" charset="-128"/>
            </a:endParaRPr>
          </a:p>
        </p:txBody>
      </p:sp>
      <p:pic>
        <p:nvPicPr>
          <p:cNvPr id="80900" name="Picture 6" descr="48 inches between swinging doors">
            <a:extLst>
              <a:ext uri="{FF2B5EF4-FFF2-40B4-BE49-F238E27FC236}">
                <a16:creationId xmlns:a16="http://schemas.microsoft.com/office/drawing/2014/main" id="{6123011D-00A8-54B2-AA9F-41AC32CE36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9375"/>
          <a:stretch>
            <a:fillRect/>
          </a:stretch>
        </p:blipFill>
        <p:spPr bwMode="auto">
          <a:xfrm>
            <a:off x="939800" y="1614488"/>
            <a:ext cx="7532688"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88B2EA6C-061A-9E77-67E0-E35191E3B988}"/>
              </a:ext>
            </a:extLst>
          </p:cNvPr>
          <p:cNvSpPr>
            <a:spLocks noGrp="1"/>
          </p:cNvSpPr>
          <p:nvPr>
            <p:ph type="title"/>
          </p:nvPr>
        </p:nvSpPr>
        <p:spPr/>
        <p:txBody>
          <a:bodyPr/>
          <a:lstStyle/>
          <a:p>
            <a:r>
              <a:rPr lang="en-US" altLang="en-US" sz="2800">
                <a:solidFill>
                  <a:srgbClr val="FFFFFF"/>
                </a:solidFill>
                <a:ea typeface="ＭＳ Ｐゴシック" panose="020B0600070205080204" pitchFamily="34" charset="-128"/>
              </a:rPr>
              <a:t>Elements in 2010 Standards </a:t>
            </a:r>
            <a:r>
              <a:rPr lang="en-US" altLang="en-US" sz="2800" u="sng">
                <a:solidFill>
                  <a:srgbClr val="FFFFFF"/>
                </a:solidFill>
                <a:ea typeface="ＭＳ Ｐゴシック" panose="020B0600070205080204" pitchFamily="34" charset="-128"/>
              </a:rPr>
              <a:t>not</a:t>
            </a:r>
            <a:r>
              <a:rPr lang="en-US" altLang="en-US" sz="2800">
                <a:solidFill>
                  <a:srgbClr val="FFFFFF"/>
                </a:solidFill>
                <a:ea typeface="ＭＳ Ｐゴシック" panose="020B0600070205080204" pitchFamily="34" charset="-128"/>
              </a:rPr>
              <a:t> Subject to Safe Harbor</a:t>
            </a:r>
            <a:endParaRPr lang="en-US" altLang="en-US">
              <a:ea typeface="ＭＳ Ｐゴシック" panose="020B0600070205080204" pitchFamily="34" charset="-128"/>
            </a:endParaRPr>
          </a:p>
        </p:txBody>
      </p:sp>
      <p:sp>
        <p:nvSpPr>
          <p:cNvPr id="4" name="Content Placeholder 3">
            <a:extLst>
              <a:ext uri="{FF2B5EF4-FFF2-40B4-BE49-F238E27FC236}">
                <a16:creationId xmlns:a16="http://schemas.microsoft.com/office/drawing/2014/main" id="{82416E30-6CEC-909B-E3EB-23C4032BEAF2}"/>
              </a:ext>
            </a:extLst>
          </p:cNvPr>
          <p:cNvSpPr>
            <a:spLocks noGrp="1"/>
          </p:cNvSpPr>
          <p:nvPr>
            <p:ph idx="1"/>
          </p:nvPr>
        </p:nvSpPr>
        <p:spPr/>
        <p:txBody>
          <a:bodyPr/>
          <a:lstStyle/>
          <a:p>
            <a:pPr>
              <a:buFont typeface="Arial" charset="0"/>
              <a:buChar char="•"/>
              <a:defRPr/>
            </a:pPr>
            <a:r>
              <a:rPr lang="en-US" sz="2800" dirty="0"/>
              <a:t>(A) Residential facilities dwelling units</a:t>
            </a:r>
          </a:p>
          <a:p>
            <a:pPr>
              <a:buFont typeface="Arial" charset="0"/>
              <a:buChar char="•"/>
              <a:defRPr/>
            </a:pPr>
            <a:r>
              <a:rPr lang="en-US" sz="2800" dirty="0"/>
              <a:t>(B) Amusement rides</a:t>
            </a:r>
          </a:p>
          <a:p>
            <a:pPr>
              <a:buFont typeface="Arial" charset="0"/>
              <a:buChar char="•"/>
              <a:defRPr/>
            </a:pPr>
            <a:r>
              <a:rPr lang="en-US" sz="2800" dirty="0"/>
              <a:t>(C) Recreational boating facilities </a:t>
            </a:r>
          </a:p>
          <a:p>
            <a:pPr>
              <a:buFont typeface="Arial" charset="0"/>
              <a:buChar char="•"/>
              <a:defRPr/>
            </a:pPr>
            <a:r>
              <a:rPr lang="en-US" sz="2800" dirty="0"/>
              <a:t>(D) Exercise machines and equipment</a:t>
            </a:r>
          </a:p>
          <a:p>
            <a:pPr>
              <a:buFont typeface="Arial" charset="0"/>
              <a:buChar char="•"/>
              <a:defRPr/>
            </a:pPr>
            <a:r>
              <a:rPr lang="en-US" sz="2800" dirty="0"/>
              <a:t>(E) Fishing piers and platforms</a:t>
            </a:r>
          </a:p>
          <a:p>
            <a:pPr>
              <a:buFont typeface="Arial" charset="0"/>
              <a:buChar char="•"/>
              <a:defRPr/>
            </a:pPr>
            <a:r>
              <a:rPr lang="en-US" sz="2800" dirty="0"/>
              <a:t>(F) Golf facilities</a:t>
            </a:r>
          </a:p>
          <a:p>
            <a:pPr>
              <a:buFont typeface="Arial" charset="0"/>
              <a:buChar char="•"/>
              <a:defRPr/>
            </a:pPr>
            <a:r>
              <a:rPr lang="en-US" sz="2800" dirty="0"/>
              <a:t>(G) Miniature golf facilities</a:t>
            </a:r>
          </a:p>
          <a:p>
            <a:pPr marL="0" indent="0">
              <a:buFont typeface="Arial" charset="0"/>
              <a:buNone/>
              <a:defRPr/>
            </a:pPr>
            <a:endParaRPr lang="en-US" sz="2800"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Title 1">
            <a:extLst>
              <a:ext uri="{FF2B5EF4-FFF2-40B4-BE49-F238E27FC236}">
                <a16:creationId xmlns:a16="http://schemas.microsoft.com/office/drawing/2014/main" id="{5F93A464-7685-F71B-FD0F-C8B52E3A72E7}"/>
              </a:ext>
            </a:extLst>
          </p:cNvPr>
          <p:cNvSpPr>
            <a:spLocks noGrp="1"/>
          </p:cNvSpPr>
          <p:nvPr>
            <p:ph type="title"/>
          </p:nvPr>
        </p:nvSpPr>
        <p:spPr>
          <a:xfrm>
            <a:off x="457200" y="0"/>
            <a:ext cx="8229600" cy="1143000"/>
          </a:xfrm>
        </p:spPr>
        <p:txBody>
          <a:bodyPr/>
          <a:lstStyle/>
          <a:p>
            <a:r>
              <a:rPr lang="en-US" altLang="en-US" sz="3600" b="1" dirty="0">
                <a:solidFill>
                  <a:schemeClr val="bg1"/>
                </a:solidFill>
                <a:latin typeface="Arial" panose="020B0604020202020204" pitchFamily="34" charset="0"/>
                <a:ea typeface="ＭＳ Ｐゴシック" panose="020B0600070205080204" pitchFamily="34" charset="-128"/>
              </a:rPr>
              <a:t>Doors in Series </a:t>
            </a:r>
            <a:endParaRPr lang="en-US" altLang="en-US" sz="3600" dirty="0">
              <a:solidFill>
                <a:schemeClr val="bg1"/>
              </a:solidFill>
              <a:ea typeface="ＭＳ Ｐゴシック" panose="020B0600070205080204" pitchFamily="34" charset="-128"/>
            </a:endParaRPr>
          </a:p>
        </p:txBody>
      </p:sp>
      <p:pic>
        <p:nvPicPr>
          <p:cNvPr id="81922" name="Picture 6" descr="diagram showing automatic door button placed outside the swing of the door.">
            <a:extLst>
              <a:ext uri="{FF2B5EF4-FFF2-40B4-BE49-F238E27FC236}">
                <a16:creationId xmlns:a16="http://schemas.microsoft.com/office/drawing/2014/main" id="{9196AFC6-BC96-345D-F4AD-897EE017A6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1338263"/>
            <a:ext cx="8556625"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81924" name="Content Placeholder 2">
            <a:extLst>
              <a:ext uri="{FF2B5EF4-FFF2-40B4-BE49-F238E27FC236}">
                <a16:creationId xmlns:a16="http://schemas.microsoft.com/office/drawing/2014/main" id="{CBA2DF30-31AA-FC03-6168-6B7140A4034E}"/>
              </a:ext>
            </a:extLst>
          </p:cNvPr>
          <p:cNvSpPr>
            <a:spLocks noGrp="1"/>
          </p:cNvSpPr>
          <p:nvPr>
            <p:ph idx="1"/>
          </p:nvPr>
        </p:nvSpPr>
        <p:spPr>
          <a:xfrm>
            <a:off x="-314325" y="4986338"/>
            <a:ext cx="9458325" cy="1139825"/>
          </a:xfrm>
        </p:spPr>
        <p:txBody>
          <a:bodyPr/>
          <a:lstStyle/>
          <a:p>
            <a:pPr algn="ctr">
              <a:buFont typeface="Arial" panose="020B0604020202020204" pitchFamily="34" charset="0"/>
              <a:buNone/>
            </a:pPr>
            <a:r>
              <a:rPr lang="en-US" altLang="en-US" sz="2400" b="1">
                <a:latin typeface="Arial" panose="020B0604020202020204" pitchFamily="34" charset="0"/>
                <a:ea typeface="ＭＳ Ｐゴシック" panose="020B0600070205080204" pitchFamily="34" charset="-128"/>
              </a:rPr>
              <a:t>	</a:t>
            </a:r>
            <a:r>
              <a:rPr lang="en-US" altLang="en-US" sz="2800" b="1">
                <a:latin typeface="Arial" panose="020B0604020202020204" pitchFamily="34" charset="0"/>
                <a:ea typeface="ＭＳ Ｐゴシック" panose="020B0600070205080204" pitchFamily="34" charset="-128"/>
              </a:rPr>
              <a:t>Where doors are automated, provide wheelchair space at controls outside door swing</a:t>
            </a:r>
            <a:endParaRPr lang="en-US" altLang="en-US" sz="3600" b="1">
              <a:latin typeface="Arial" panose="020B0604020202020204" pitchFamily="34" charset="0"/>
              <a:ea typeface="ＭＳ Ｐゴシック" panose="020B0600070205080204" pitchFamily="34" charset="-128"/>
            </a:endParaRPr>
          </a:p>
          <a:p>
            <a:endParaRPr lang="en-US" altLang="en-US">
              <a:ea typeface="ＭＳ Ｐゴシック" panose="020B0600070205080204" pitchFamily="34" charset="-128"/>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a:extLst>
              <a:ext uri="{FF2B5EF4-FFF2-40B4-BE49-F238E27FC236}">
                <a16:creationId xmlns:a16="http://schemas.microsoft.com/office/drawing/2014/main" id="{FD838D6C-61D4-D88B-0BCC-436E4B7D69F3}"/>
              </a:ext>
            </a:extLst>
          </p:cNvPr>
          <p:cNvSpPr>
            <a:spLocks noGrp="1"/>
          </p:cNvSpPr>
          <p:nvPr>
            <p:ph type="title"/>
          </p:nvPr>
        </p:nvSpPr>
        <p:spPr>
          <a:xfrm>
            <a:off x="457200" y="0"/>
            <a:ext cx="8229600" cy="1143000"/>
          </a:xfrm>
        </p:spPr>
        <p:txBody>
          <a:bodyPr/>
          <a:lstStyle/>
          <a:p>
            <a:r>
              <a:rPr lang="en-US" altLang="en-US" sz="3600" b="1" dirty="0">
                <a:solidFill>
                  <a:schemeClr val="bg1"/>
                </a:solidFill>
                <a:latin typeface="Arial" panose="020B0604020202020204" pitchFamily="34" charset="0"/>
                <a:ea typeface="ＭＳ Ｐゴシック" panose="020B0600070205080204" pitchFamily="34" charset="-128"/>
              </a:rPr>
              <a:t>Entrances </a:t>
            </a:r>
            <a:endParaRPr lang="en-US" altLang="en-US" sz="3600" dirty="0">
              <a:ea typeface="ＭＳ Ｐゴシック" panose="020B0600070205080204" pitchFamily="34" charset="-128"/>
            </a:endParaRPr>
          </a:p>
        </p:txBody>
      </p:sp>
      <p:pic>
        <p:nvPicPr>
          <p:cNvPr id="82948" name="Picture 6" descr="man in wheelchair pressing door opener button at building entrance">
            <a:extLst>
              <a:ext uri="{FF2B5EF4-FFF2-40B4-BE49-F238E27FC236}">
                <a16:creationId xmlns:a16="http://schemas.microsoft.com/office/drawing/2014/main" id="{6E64E32A-A1EA-5759-4277-0C799161FF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 y="1900238"/>
            <a:ext cx="5000625" cy="33337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2947" name="Content Placeholder 2">
            <a:extLst>
              <a:ext uri="{FF2B5EF4-FFF2-40B4-BE49-F238E27FC236}">
                <a16:creationId xmlns:a16="http://schemas.microsoft.com/office/drawing/2014/main" id="{E47FD18D-E50D-3BAA-A9F6-CA64CC1E8F13}"/>
              </a:ext>
            </a:extLst>
          </p:cNvPr>
          <p:cNvSpPr>
            <a:spLocks noGrp="1"/>
          </p:cNvSpPr>
          <p:nvPr>
            <p:ph idx="1"/>
          </p:nvPr>
        </p:nvSpPr>
        <p:spPr>
          <a:xfrm>
            <a:off x="5457825" y="1443038"/>
            <a:ext cx="3686175" cy="4683125"/>
          </a:xfrm>
        </p:spPr>
        <p:txBody>
          <a:bodyPr/>
          <a:lstStyle/>
          <a:p>
            <a:r>
              <a:rPr lang="en-US" altLang="en-US" b="1">
                <a:latin typeface="Arial" panose="020B0604020202020204" pitchFamily="34" charset="0"/>
                <a:ea typeface="Times New Roman" panose="02020603050405020304" pitchFamily="18" charset="0"/>
                <a:cs typeface="Arial" panose="020B0604020202020204" pitchFamily="34" charset="0"/>
              </a:rPr>
              <a:t>Automated openers recommended for exterior doors</a:t>
            </a:r>
          </a:p>
          <a:p>
            <a:r>
              <a:rPr lang="en-US" altLang="en-US" b="1">
                <a:latin typeface="Arial" panose="020B0604020202020204" pitchFamily="34" charset="0"/>
                <a:ea typeface="Times New Roman" panose="02020603050405020304" pitchFamily="18" charset="0"/>
                <a:cs typeface="Arial" panose="020B0604020202020204" pitchFamily="34" charset="0"/>
              </a:rPr>
              <a:t>Required for Federal GSA buildings </a:t>
            </a:r>
          </a:p>
          <a:p>
            <a:endParaRPr lang="en-US" altLang="en-US">
              <a:ea typeface="Times New Roman" panose="02020603050405020304" pitchFamily="18" charset="0"/>
              <a:cs typeface="Arial" panose="020B0604020202020204" pitchFamily="34"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a:extLst>
              <a:ext uri="{FF2B5EF4-FFF2-40B4-BE49-F238E27FC236}">
                <a16:creationId xmlns:a16="http://schemas.microsoft.com/office/drawing/2014/main" id="{A64C1FD8-D3C9-8140-17F2-0E3D3C0F20EE}"/>
              </a:ext>
            </a:extLst>
          </p:cNvPr>
          <p:cNvSpPr>
            <a:spLocks noGrp="1"/>
          </p:cNvSpPr>
          <p:nvPr>
            <p:ph type="title"/>
          </p:nvPr>
        </p:nvSpPr>
        <p:spPr>
          <a:xfrm>
            <a:off x="457200" y="0"/>
            <a:ext cx="8229600" cy="1143000"/>
          </a:xfrm>
        </p:spPr>
        <p:txBody>
          <a:bodyPr/>
          <a:lstStyle/>
          <a:p>
            <a:r>
              <a:rPr lang="en-US" altLang="en-US" sz="3600" b="1">
                <a:solidFill>
                  <a:schemeClr val="bg1"/>
                </a:solidFill>
                <a:latin typeface="Arial" panose="020B0604020202020204" pitchFamily="34" charset="0"/>
                <a:ea typeface="ＭＳ Ｐゴシック" panose="020B0600070205080204" pitchFamily="34" charset="-128"/>
                <a:cs typeface="Arial" panose="020B0604020202020204" pitchFamily="34" charset="0"/>
              </a:rPr>
              <a:t>Automatic &amp; Power Assisted Doors &amp; Gates (404.3)</a:t>
            </a:r>
            <a:endParaRPr lang="en-US" altLang="en-US" sz="3600">
              <a:latin typeface="Arial" panose="020B0604020202020204" pitchFamily="34" charset="0"/>
              <a:ea typeface="ＭＳ Ｐゴシック" panose="020B0600070205080204" pitchFamily="34" charset="-128"/>
              <a:cs typeface="Arial" panose="020B0604020202020204" pitchFamily="34" charset="0"/>
            </a:endParaRPr>
          </a:p>
        </p:txBody>
      </p:sp>
      <p:sp>
        <p:nvSpPr>
          <p:cNvPr id="83971" name="Content Placeholder 2">
            <a:extLst>
              <a:ext uri="{FF2B5EF4-FFF2-40B4-BE49-F238E27FC236}">
                <a16:creationId xmlns:a16="http://schemas.microsoft.com/office/drawing/2014/main" id="{66814F2C-B63C-BAF0-5006-D43ADEF94E88}"/>
              </a:ext>
            </a:extLst>
          </p:cNvPr>
          <p:cNvSpPr>
            <a:spLocks noGrp="1"/>
          </p:cNvSpPr>
          <p:nvPr>
            <p:ph idx="1"/>
          </p:nvPr>
        </p:nvSpPr>
        <p:spPr/>
        <p:txBody>
          <a:bodyPr/>
          <a:lstStyle/>
          <a:p>
            <a:pPr>
              <a:buFont typeface="Arial" panose="020B0604020202020204" pitchFamily="34" charset="0"/>
              <a:buNone/>
            </a:pPr>
            <a:r>
              <a:rPr lang="en-US" altLang="en-US">
                <a:ea typeface="Times New Roman" panose="02020603050405020304" pitchFamily="18" charset="0"/>
                <a:cs typeface="Arial" panose="020B0604020202020204" pitchFamily="34" charset="0"/>
              </a:rPr>
              <a:t>Industry standards referenced:</a:t>
            </a:r>
          </a:p>
          <a:p>
            <a:pPr>
              <a:buFontTx/>
              <a:buChar char="•"/>
            </a:pPr>
            <a:r>
              <a:rPr lang="en-US" altLang="en-US">
                <a:ea typeface="Times New Roman" panose="02020603050405020304" pitchFamily="18" charset="0"/>
                <a:cs typeface="Arial" panose="020B0604020202020204" pitchFamily="34" charset="0"/>
              </a:rPr>
              <a:t>Full-powered:  ANSI/BHMA A156.10 (1999)</a:t>
            </a:r>
          </a:p>
          <a:p>
            <a:pPr>
              <a:buFontTx/>
              <a:buChar char="•"/>
            </a:pPr>
            <a:r>
              <a:rPr lang="en-US" altLang="en-US">
                <a:ea typeface="Times New Roman" panose="02020603050405020304" pitchFamily="18" charset="0"/>
                <a:cs typeface="Arial" panose="020B0604020202020204" pitchFamily="34" charset="0"/>
              </a:rPr>
              <a:t>Low-energy and power-assisted:  ANSI/BHMA A156.19 (1997 or 2002) </a:t>
            </a:r>
          </a:p>
          <a:p>
            <a:pPr>
              <a:buFontTx/>
              <a:buChar char="•"/>
            </a:pPr>
            <a:endParaRPr lang="en-US" altLang="en-US">
              <a:ea typeface="Times New Roman" panose="02020603050405020304" pitchFamily="18" charset="0"/>
              <a:cs typeface="Arial" panose="020B0604020202020204" pitchFamily="34" charset="0"/>
            </a:endParaRPr>
          </a:p>
          <a:p>
            <a:pPr>
              <a:buFont typeface="Arial" panose="020B0604020202020204" pitchFamily="34" charset="0"/>
              <a:buNone/>
            </a:pPr>
            <a:r>
              <a:rPr lang="en-US" altLang="en-US">
                <a:ea typeface="Times New Roman" panose="02020603050405020304" pitchFamily="18" charset="0"/>
                <a:cs typeface="Arial" panose="020B0604020202020204" pitchFamily="34" charset="0"/>
              </a:rPr>
              <a:t>New provisions for break-out opening, clear floor space at controls</a:t>
            </a:r>
          </a:p>
          <a:p>
            <a:endParaRPr lang="en-US" altLang="en-US">
              <a:ea typeface="Times New Roman" panose="02020603050405020304" pitchFamily="18" charset="0"/>
              <a:cs typeface="Arial" panose="020B0604020202020204" pitchFamily="34"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a:extLst>
              <a:ext uri="{FF2B5EF4-FFF2-40B4-BE49-F238E27FC236}">
                <a16:creationId xmlns:a16="http://schemas.microsoft.com/office/drawing/2014/main" id="{1555DC7F-D1D1-C2A0-A25E-48C956AFEA1D}"/>
              </a:ext>
            </a:extLst>
          </p:cNvPr>
          <p:cNvSpPr>
            <a:spLocks noGrp="1"/>
          </p:cNvSpPr>
          <p:nvPr>
            <p:ph type="title"/>
          </p:nvPr>
        </p:nvSpPr>
        <p:spPr>
          <a:xfrm>
            <a:off x="457200" y="0"/>
            <a:ext cx="8229600" cy="1143000"/>
          </a:xfrm>
        </p:spPr>
        <p:txBody>
          <a:bodyPr/>
          <a:lstStyle/>
          <a:p>
            <a:r>
              <a:rPr lang="en-US" altLang="en-US">
                <a:solidFill>
                  <a:schemeClr val="bg1"/>
                </a:solidFill>
                <a:ea typeface="ＭＳ Ｐゴシック" panose="020B0600070205080204" pitchFamily="34" charset="-128"/>
              </a:rPr>
              <a:t>Automatic Doors:  Clear Floor Space at Controls (404.3.5)</a:t>
            </a:r>
          </a:p>
        </p:txBody>
      </p:sp>
      <p:sp>
        <p:nvSpPr>
          <p:cNvPr id="84995" name="Content Placeholder 2">
            <a:extLst>
              <a:ext uri="{FF2B5EF4-FFF2-40B4-BE49-F238E27FC236}">
                <a16:creationId xmlns:a16="http://schemas.microsoft.com/office/drawing/2014/main" id="{34B94975-6A17-D7D0-746D-A60CD7C18914}"/>
              </a:ext>
            </a:extLst>
          </p:cNvPr>
          <p:cNvSpPr>
            <a:spLocks noGrp="1"/>
          </p:cNvSpPr>
          <p:nvPr>
            <p:ph idx="1"/>
          </p:nvPr>
        </p:nvSpPr>
        <p:spPr/>
        <p:txBody>
          <a:bodyPr/>
          <a:lstStyle/>
          <a:p>
            <a:r>
              <a:rPr lang="en-US" altLang="en-US">
                <a:ea typeface="ＭＳ Ｐゴシック" panose="020B0600070205080204" pitchFamily="34" charset="-128"/>
              </a:rPr>
              <a:t>The clear floor space adjacent to the control shall be located beyond the arc of the door swing. </a:t>
            </a:r>
          </a:p>
          <a:p>
            <a:endParaRPr lang="en-US" altLang="en-US">
              <a:ea typeface="ＭＳ Ｐゴシック" panose="020B0600070205080204" pitchFamily="34" charset="-128"/>
            </a:endParaRPr>
          </a:p>
          <a:p>
            <a:r>
              <a:rPr lang="en-US" altLang="en-US">
                <a:ea typeface="ＭＳ Ｐゴシック" panose="020B0600070205080204" pitchFamily="34" charset="-128"/>
              </a:rPr>
              <a:t>30” X 48” and on an accessible route</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a:extLst>
              <a:ext uri="{FF2B5EF4-FFF2-40B4-BE49-F238E27FC236}">
                <a16:creationId xmlns:a16="http://schemas.microsoft.com/office/drawing/2014/main" id="{BB81B8D2-921E-E519-925C-0576094A5459}"/>
              </a:ext>
            </a:extLst>
          </p:cNvPr>
          <p:cNvSpPr>
            <a:spLocks noGrp="1"/>
          </p:cNvSpPr>
          <p:nvPr>
            <p:ph type="title"/>
          </p:nvPr>
        </p:nvSpPr>
        <p:spPr>
          <a:xfrm>
            <a:off x="457200" y="0"/>
            <a:ext cx="8229600" cy="1143000"/>
          </a:xfrm>
        </p:spPr>
        <p:txBody>
          <a:bodyPr/>
          <a:lstStyle/>
          <a:p>
            <a:r>
              <a:rPr lang="en-US" altLang="en-US" sz="3600" b="1">
                <a:solidFill>
                  <a:schemeClr val="bg1"/>
                </a:solidFill>
                <a:latin typeface="Arial" panose="020B0604020202020204" pitchFamily="34" charset="0"/>
                <a:ea typeface="ＭＳ Ｐゴシック" panose="020B0600070205080204" pitchFamily="34" charset="-128"/>
              </a:rPr>
              <a:t>Ramps (405)</a:t>
            </a:r>
            <a:endParaRPr lang="en-US" altLang="en-US" sz="3600">
              <a:ea typeface="ＭＳ Ｐゴシック" panose="020B0600070205080204" pitchFamily="34" charset="-128"/>
            </a:endParaRPr>
          </a:p>
        </p:txBody>
      </p:sp>
      <p:sp>
        <p:nvSpPr>
          <p:cNvPr id="86019" name="Content Placeholder 2">
            <a:extLst>
              <a:ext uri="{FF2B5EF4-FFF2-40B4-BE49-F238E27FC236}">
                <a16:creationId xmlns:a16="http://schemas.microsoft.com/office/drawing/2014/main" id="{EC3A746B-7BD2-0200-ABC8-E9B9A1625414}"/>
              </a:ext>
            </a:extLst>
          </p:cNvPr>
          <p:cNvSpPr>
            <a:spLocks noGrp="1"/>
          </p:cNvSpPr>
          <p:nvPr>
            <p:ph idx="1"/>
          </p:nvPr>
        </p:nvSpPr>
        <p:spPr>
          <a:xfrm>
            <a:off x="76200" y="1347788"/>
            <a:ext cx="8229600" cy="4525962"/>
          </a:xfrm>
        </p:spPr>
        <p:txBody>
          <a:bodyPr/>
          <a:lstStyle/>
          <a:p>
            <a:pPr>
              <a:buFontTx/>
              <a:buChar char="•"/>
            </a:pPr>
            <a:r>
              <a:rPr lang="en-US" altLang="en-US">
                <a:ea typeface="ＭＳ Ｐゴシック" panose="020B0600070205080204" pitchFamily="34" charset="-128"/>
              </a:rPr>
              <a:t>Slope:</a:t>
            </a:r>
          </a:p>
          <a:p>
            <a:pPr lvl="1">
              <a:buFont typeface="Arial" panose="020B0604020202020204" pitchFamily="34" charset="0"/>
              <a:buNone/>
            </a:pPr>
            <a:r>
              <a:rPr lang="en-US" altLang="en-US" sz="3200">
                <a:ea typeface="ＭＳ Ｐゴシック" panose="020B0600070205080204" pitchFamily="34" charset="-128"/>
              </a:rPr>
              <a:t>1:	12 max</a:t>
            </a:r>
          </a:p>
          <a:p>
            <a:pPr lvl="1"/>
            <a:endParaRPr lang="en-US" altLang="en-US" sz="1000">
              <a:ea typeface="ＭＳ Ｐゴシック" panose="020B0600070205080204" pitchFamily="34" charset="-128"/>
            </a:endParaRPr>
          </a:p>
          <a:p>
            <a:pPr>
              <a:buFontTx/>
              <a:buChar char="•"/>
            </a:pPr>
            <a:r>
              <a:rPr lang="en-US" altLang="en-US">
                <a:ea typeface="ＭＳ Ｐゴシック" panose="020B0600070205080204" pitchFamily="34" charset="-128"/>
              </a:rPr>
              <a:t> Handrails (&gt; 6” rise)  </a:t>
            </a:r>
          </a:p>
          <a:p>
            <a:pPr lvl="1">
              <a:buFontTx/>
              <a:buChar char="-"/>
            </a:pPr>
            <a:r>
              <a:rPr lang="en-US" altLang="en-US" sz="3200">
                <a:ea typeface="ＭＳ Ｐゴシック" panose="020B0600070205080204" pitchFamily="34" charset="-128"/>
              </a:rPr>
              <a:t> both sides </a:t>
            </a:r>
          </a:p>
          <a:p>
            <a:pPr lvl="1">
              <a:buFontTx/>
              <a:buChar char="-"/>
            </a:pPr>
            <a:r>
              <a:rPr lang="en-US" altLang="en-US" sz="3200">
                <a:ea typeface="ＭＳ Ｐゴシック" panose="020B0600070205080204" pitchFamily="34" charset="-128"/>
              </a:rPr>
              <a:t> 12” extensions</a:t>
            </a:r>
          </a:p>
          <a:p>
            <a:pPr lvl="1">
              <a:buFontTx/>
              <a:buChar char="-"/>
            </a:pPr>
            <a:r>
              <a:rPr lang="en-US" altLang="en-US" sz="3200">
                <a:ea typeface="ＭＳ Ｐゴシック" panose="020B0600070205080204" pitchFamily="34" charset="-128"/>
              </a:rPr>
              <a:t> 34” to 38” height</a:t>
            </a:r>
          </a:p>
          <a:p>
            <a:endParaRPr lang="en-US" altLang="en-US">
              <a:ea typeface="ＭＳ Ｐゴシック" panose="020B0600070205080204" pitchFamily="34" charset="-128"/>
            </a:endParaRPr>
          </a:p>
        </p:txBody>
      </p:sp>
      <p:pic>
        <p:nvPicPr>
          <p:cNvPr id="86020" name="Picture 10" descr="man in wheelchair traversing unsafe ramp">
            <a:extLst>
              <a:ext uri="{FF2B5EF4-FFF2-40B4-BE49-F238E27FC236}">
                <a16:creationId xmlns:a16="http://schemas.microsoft.com/office/drawing/2014/main" id="{A0DE7CE6-64C2-5F35-C2C6-E2FCB0539F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1709738"/>
            <a:ext cx="4724400"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Title 1">
            <a:extLst>
              <a:ext uri="{FF2B5EF4-FFF2-40B4-BE49-F238E27FC236}">
                <a16:creationId xmlns:a16="http://schemas.microsoft.com/office/drawing/2014/main" id="{A02DD70C-64F3-2C0D-D1FA-2F9604415766}"/>
              </a:ext>
            </a:extLst>
          </p:cNvPr>
          <p:cNvSpPr>
            <a:spLocks noGrp="1"/>
          </p:cNvSpPr>
          <p:nvPr>
            <p:ph type="title"/>
          </p:nvPr>
        </p:nvSpPr>
        <p:spPr>
          <a:xfrm>
            <a:off x="457200" y="0"/>
            <a:ext cx="8229600" cy="1143000"/>
          </a:xfrm>
        </p:spPr>
        <p:txBody>
          <a:bodyPr/>
          <a:lstStyle/>
          <a:p>
            <a:r>
              <a:rPr lang="en-US" altLang="en-US" sz="3600" b="1" dirty="0">
                <a:solidFill>
                  <a:schemeClr val="bg1"/>
                </a:solidFill>
                <a:latin typeface="Arial" panose="020B0604020202020204" pitchFamily="34" charset="0"/>
                <a:ea typeface="ＭＳ Ｐゴシック" panose="020B0600070205080204" pitchFamily="34" charset="-128"/>
              </a:rPr>
              <a:t>Ramps (405) </a:t>
            </a:r>
            <a:endParaRPr lang="en-US" altLang="en-US" sz="3600" dirty="0">
              <a:ea typeface="ＭＳ Ｐゴシック" panose="020B0600070205080204" pitchFamily="34" charset="-128"/>
            </a:endParaRPr>
          </a:p>
        </p:txBody>
      </p:sp>
      <p:grpSp>
        <p:nvGrpSpPr>
          <p:cNvPr id="87042" name="Group 8" descr="diagram of level landings on ramp.">
            <a:extLst>
              <a:ext uri="{FF2B5EF4-FFF2-40B4-BE49-F238E27FC236}">
                <a16:creationId xmlns:a16="http://schemas.microsoft.com/office/drawing/2014/main" id="{CDD4D38F-F871-7E52-CF9A-ECEF20E74C83}"/>
              </a:ext>
            </a:extLst>
          </p:cNvPr>
          <p:cNvGrpSpPr>
            <a:grpSpLocks/>
          </p:cNvGrpSpPr>
          <p:nvPr/>
        </p:nvGrpSpPr>
        <p:grpSpPr bwMode="auto">
          <a:xfrm>
            <a:off x="1577975" y="1614488"/>
            <a:ext cx="7108825" cy="3341687"/>
            <a:chOff x="1152" y="816"/>
            <a:chExt cx="4478" cy="2105"/>
          </a:xfrm>
        </p:grpSpPr>
        <p:pic>
          <p:nvPicPr>
            <p:cNvPr id="87045" name="Picture 9" descr="Figure (a) shows in plan view a ramp with two landings, each 60 inches (1525 mm) long in the direction of the ramp run and as wide as the connecting ramp run.  Figure (b) shows a ramp that has two runs connected by a landing 60 by 60 inches (1525 by 1525 mm); each run is oriented at 90 degrees from the other run, which connect to an adjacent sides of the landing.">
              <a:extLst>
                <a:ext uri="{FF2B5EF4-FFF2-40B4-BE49-F238E27FC236}">
                  <a16:creationId xmlns:a16="http://schemas.microsoft.com/office/drawing/2014/main" id="{6731F618-F1CD-B647-52E7-3026826667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2" y="816"/>
              <a:ext cx="4478" cy="2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6" name="Rectangle 10">
              <a:extLst>
                <a:ext uri="{FF2B5EF4-FFF2-40B4-BE49-F238E27FC236}">
                  <a16:creationId xmlns:a16="http://schemas.microsoft.com/office/drawing/2014/main" id="{E6FF4021-D48D-B713-D43F-49ECD44EB870}"/>
                </a:ext>
              </a:extLst>
            </p:cNvPr>
            <p:cNvSpPr>
              <a:spLocks noChangeArrowheads="1"/>
            </p:cNvSpPr>
            <p:nvPr/>
          </p:nvSpPr>
          <p:spPr bwMode="auto">
            <a:xfrm>
              <a:off x="4560" y="2592"/>
              <a:ext cx="720" cy="288"/>
            </a:xfrm>
            <a:prstGeom prst="rect">
              <a:avLst/>
            </a:prstGeom>
            <a:solidFill>
              <a:schemeClr val="bg1"/>
            </a:solidFill>
            <a:ln w="9525" algn="ctr">
              <a:solidFill>
                <a:schemeClr val="bg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grpSp>
      <p:sp>
        <p:nvSpPr>
          <p:cNvPr id="87044" name="Content Placeholder 2">
            <a:extLst>
              <a:ext uri="{FF2B5EF4-FFF2-40B4-BE49-F238E27FC236}">
                <a16:creationId xmlns:a16="http://schemas.microsoft.com/office/drawing/2014/main" id="{27571FE0-5978-2E07-E5AC-F34B6E1E4C55}"/>
              </a:ext>
            </a:extLst>
          </p:cNvPr>
          <p:cNvSpPr>
            <a:spLocks noGrp="1"/>
          </p:cNvSpPr>
          <p:nvPr>
            <p:ph idx="1"/>
          </p:nvPr>
        </p:nvSpPr>
        <p:spPr>
          <a:xfrm>
            <a:off x="200025" y="3500438"/>
            <a:ext cx="6943725" cy="2625725"/>
          </a:xfrm>
          <a:solidFill>
            <a:schemeClr val="bg1"/>
          </a:solidFill>
        </p:spPr>
        <p:txBody>
          <a:bodyPr/>
          <a:lstStyle/>
          <a:p>
            <a:pPr>
              <a:buFontTx/>
              <a:buChar char="•"/>
            </a:pPr>
            <a:r>
              <a:rPr lang="en-US" altLang="en-US" sz="2800" b="1">
                <a:latin typeface="Arial" panose="020B0604020202020204" pitchFamily="34" charset="0"/>
                <a:ea typeface="Times New Roman" panose="02020603050405020304" pitchFamily="18" charset="0"/>
                <a:cs typeface="Arial" panose="020B0604020202020204" pitchFamily="34" charset="0"/>
              </a:rPr>
              <a:t>Level landings (1:48 max.)</a:t>
            </a:r>
          </a:p>
          <a:p>
            <a:pPr>
              <a:buFontTx/>
              <a:buChar char="•"/>
            </a:pPr>
            <a:r>
              <a:rPr lang="en-US" altLang="en-US" sz="2800" b="1">
                <a:latin typeface="Arial" panose="020B0604020202020204" pitchFamily="34" charset="0"/>
                <a:ea typeface="Times New Roman" panose="02020603050405020304" pitchFamily="18" charset="0"/>
                <a:cs typeface="Arial" panose="020B0604020202020204" pitchFamily="34" charset="0"/>
              </a:rPr>
              <a:t>Edge protection (clarified specs) </a:t>
            </a:r>
          </a:p>
          <a:p>
            <a:pPr>
              <a:buFontTx/>
              <a:buChar char="•"/>
            </a:pPr>
            <a:r>
              <a:rPr lang="en-US" altLang="en-US" sz="2800" b="1">
                <a:latin typeface="Arial" panose="020B0604020202020204" pitchFamily="34" charset="0"/>
                <a:ea typeface="Times New Roman" panose="02020603050405020304" pitchFamily="18" charset="0"/>
                <a:cs typeface="Arial" panose="020B0604020202020204" pitchFamily="34" charset="0"/>
              </a:rPr>
              <a:t>Exceptions for ramps in work areas (width, handrails)</a:t>
            </a:r>
          </a:p>
          <a:p>
            <a:endParaRPr lang="en-US" altLang="en-US">
              <a:ea typeface="Times New Roman" panose="02020603050405020304" pitchFamily="18" charset="0"/>
              <a:cs typeface="Arial" panose="020B0604020202020204" pitchFamily="34"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AutoShape 2">
            <a:extLst>
              <a:ext uri="{FF2B5EF4-FFF2-40B4-BE49-F238E27FC236}">
                <a16:creationId xmlns:a16="http://schemas.microsoft.com/office/drawing/2014/main" id="{98679800-7D6A-A39A-BC46-921B94862FA6}"/>
              </a:ext>
            </a:extLst>
          </p:cNvPr>
          <p:cNvSpPr>
            <a:spLocks noGrp="1" noChangeArrowheads="1"/>
          </p:cNvSpPr>
          <p:nvPr>
            <p:ph type="title"/>
          </p:nvPr>
        </p:nvSpPr>
        <p:spPr/>
        <p:txBody>
          <a:bodyPr/>
          <a:lstStyle/>
          <a:p>
            <a:pPr eaLnBrk="1" hangingPunct="1"/>
            <a:r>
              <a:rPr lang="en-US" altLang="en-US" dirty="0">
                <a:solidFill>
                  <a:schemeClr val="bg1"/>
                </a:solidFill>
                <a:ea typeface="ＭＳ Ｐゴシック" panose="020B0600070205080204" pitchFamily="34" charset="-128"/>
              </a:rPr>
              <a:t>Ramps - Edge Protection </a:t>
            </a:r>
          </a:p>
        </p:txBody>
      </p:sp>
      <p:sp>
        <p:nvSpPr>
          <p:cNvPr id="88072" name="Text Box 54">
            <a:extLst>
              <a:ext uri="{FF2B5EF4-FFF2-40B4-BE49-F238E27FC236}">
                <a16:creationId xmlns:a16="http://schemas.microsoft.com/office/drawing/2014/main" id="{F60BB36A-EAC6-15C7-8D23-46D4F01A27E5}"/>
              </a:ext>
            </a:extLst>
          </p:cNvPr>
          <p:cNvSpPr txBox="1">
            <a:spLocks noChangeArrowheads="1"/>
          </p:cNvSpPr>
          <p:nvPr/>
        </p:nvSpPr>
        <p:spPr bwMode="auto">
          <a:xfrm>
            <a:off x="609600" y="1417638"/>
            <a:ext cx="8305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en-US" altLang="en-US" sz="2000" b="1">
                <a:solidFill>
                  <a:srgbClr val="000000"/>
                </a:solidFill>
                <a:latin typeface="Arial" panose="020B0604020202020204" pitchFamily="34" charset="0"/>
              </a:rPr>
              <a:t>Edge protection complying with 405.9.1 </a:t>
            </a:r>
            <a:r>
              <a:rPr lang="en-US" altLang="en-US" sz="2000" b="1" i="1" u="sng">
                <a:solidFill>
                  <a:srgbClr val="000000"/>
                </a:solidFill>
                <a:latin typeface="Arial" panose="020B0604020202020204" pitchFamily="34" charset="0"/>
              </a:rPr>
              <a:t>or</a:t>
            </a:r>
            <a:r>
              <a:rPr lang="en-US" altLang="en-US" sz="2000" b="1">
                <a:solidFill>
                  <a:srgbClr val="000000"/>
                </a:solidFill>
                <a:latin typeface="Arial" panose="020B0604020202020204" pitchFamily="34" charset="0"/>
              </a:rPr>
              <a:t> 405.9.2 shall be provided on each side of ramp runs and at each side of ramp landings.</a:t>
            </a:r>
            <a:r>
              <a:rPr lang="en-US" altLang="en-US" sz="2000">
                <a:solidFill>
                  <a:srgbClr val="000000"/>
                </a:solidFill>
                <a:latin typeface="Arial" panose="020B0604020202020204" pitchFamily="34" charset="0"/>
              </a:rPr>
              <a:t> </a:t>
            </a:r>
          </a:p>
        </p:txBody>
      </p:sp>
      <p:sp>
        <p:nvSpPr>
          <p:cNvPr id="88071" name="Text Box 49">
            <a:extLst>
              <a:ext uri="{FF2B5EF4-FFF2-40B4-BE49-F238E27FC236}">
                <a16:creationId xmlns:a16="http://schemas.microsoft.com/office/drawing/2014/main" id="{2B148033-69B7-5063-AD0B-C369E271F292}"/>
              </a:ext>
            </a:extLst>
          </p:cNvPr>
          <p:cNvSpPr txBox="1">
            <a:spLocks noChangeArrowheads="1"/>
          </p:cNvSpPr>
          <p:nvPr/>
        </p:nvSpPr>
        <p:spPr bwMode="auto">
          <a:xfrm>
            <a:off x="412750" y="2608263"/>
            <a:ext cx="4159250" cy="30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dirty="0">
                <a:solidFill>
                  <a:srgbClr val="000000"/>
                </a:solidFill>
                <a:latin typeface="Arial" panose="020B0604020202020204" pitchFamily="34" charset="0"/>
              </a:rPr>
              <a:t>405.9.1 Extended Floor or Ground Surface. The floor or ground surface of the ramp run or landing shall extend 12” minimum beyond the inside face of a handrail complying with 505. </a:t>
            </a:r>
          </a:p>
          <a:p>
            <a:pPr eaLnBrk="1" hangingPunct="1">
              <a:spcBef>
                <a:spcPct val="50000"/>
              </a:spcBef>
              <a:buFontTx/>
              <a:buNone/>
            </a:pPr>
            <a:endParaRPr lang="en-US" altLang="en-US" sz="1800" dirty="0">
              <a:solidFill>
                <a:srgbClr val="000000"/>
              </a:solidFill>
              <a:latin typeface="Arial" panose="020B0604020202020204" pitchFamily="34" charset="0"/>
            </a:endParaRPr>
          </a:p>
        </p:txBody>
      </p:sp>
      <p:pic>
        <p:nvPicPr>
          <p:cNvPr id="88066" name="Picture 16" descr="The cross section of a ramp with handrails is shown where the ramp surface extends 12 inches (305 mm) minimum to the outside of the handrails.">
            <a:extLst>
              <a:ext uri="{FF2B5EF4-FFF2-40B4-BE49-F238E27FC236}">
                <a16:creationId xmlns:a16="http://schemas.microsoft.com/office/drawing/2014/main" id="{642F2AFB-03A0-5298-6638-ED571DEE57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4725" y="2982913"/>
            <a:ext cx="6958013"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AutoShape 2">
            <a:extLst>
              <a:ext uri="{FF2B5EF4-FFF2-40B4-BE49-F238E27FC236}">
                <a16:creationId xmlns:a16="http://schemas.microsoft.com/office/drawing/2014/main" id="{AA443CCF-98B6-D2D5-6A0C-A48CF728D511}"/>
              </a:ext>
            </a:extLst>
          </p:cNvPr>
          <p:cNvSpPr>
            <a:spLocks noGrp="1" noChangeArrowheads="1"/>
          </p:cNvSpPr>
          <p:nvPr>
            <p:ph type="title"/>
          </p:nvPr>
        </p:nvSpPr>
        <p:spPr/>
        <p:txBody>
          <a:bodyPr/>
          <a:lstStyle/>
          <a:p>
            <a:pPr eaLnBrk="1" hangingPunct="1"/>
            <a:r>
              <a:rPr lang="en-US" altLang="en-US" dirty="0">
                <a:solidFill>
                  <a:schemeClr val="bg1"/>
                </a:solidFill>
                <a:ea typeface="ＭＳ Ｐゴシック" panose="020B0600070205080204" pitchFamily="34" charset="-128"/>
              </a:rPr>
              <a:t>Ramps - Edge Protection  </a:t>
            </a:r>
          </a:p>
        </p:txBody>
      </p:sp>
      <p:sp>
        <p:nvSpPr>
          <p:cNvPr id="90119" name="Text Box 54">
            <a:extLst>
              <a:ext uri="{FF2B5EF4-FFF2-40B4-BE49-F238E27FC236}">
                <a16:creationId xmlns:a16="http://schemas.microsoft.com/office/drawing/2014/main" id="{DF715637-6859-4EDD-E501-2D30BB1C476F}"/>
              </a:ext>
            </a:extLst>
          </p:cNvPr>
          <p:cNvSpPr txBox="1">
            <a:spLocks noChangeArrowheads="1"/>
          </p:cNvSpPr>
          <p:nvPr/>
        </p:nvSpPr>
        <p:spPr bwMode="auto">
          <a:xfrm>
            <a:off x="609600" y="1417638"/>
            <a:ext cx="8305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en-US" altLang="en-US" sz="1800" b="1">
                <a:solidFill>
                  <a:srgbClr val="000000"/>
                </a:solidFill>
                <a:latin typeface="Arial" panose="020B0604020202020204" pitchFamily="34" charset="0"/>
              </a:rPr>
              <a:t>Edge protection complying with 405.9.1 </a:t>
            </a:r>
            <a:r>
              <a:rPr lang="en-US" altLang="en-US" sz="1800" b="1" i="1" u="sng">
                <a:solidFill>
                  <a:srgbClr val="000000"/>
                </a:solidFill>
                <a:latin typeface="Arial" panose="020B0604020202020204" pitchFamily="34" charset="0"/>
              </a:rPr>
              <a:t>or</a:t>
            </a:r>
            <a:r>
              <a:rPr lang="en-US" altLang="en-US" sz="1800" b="1">
                <a:solidFill>
                  <a:srgbClr val="000000"/>
                </a:solidFill>
                <a:latin typeface="Arial" panose="020B0604020202020204" pitchFamily="34" charset="0"/>
              </a:rPr>
              <a:t> 405.9.2 shall be provided on each side of ramp runs and at each side of ramp landings.</a:t>
            </a:r>
            <a:r>
              <a:rPr lang="en-US" altLang="en-US" sz="1800">
                <a:solidFill>
                  <a:srgbClr val="000000"/>
                </a:solidFill>
                <a:latin typeface="Arial" panose="020B0604020202020204" pitchFamily="34" charset="0"/>
              </a:rPr>
              <a:t> </a:t>
            </a:r>
          </a:p>
        </p:txBody>
      </p:sp>
      <p:sp>
        <p:nvSpPr>
          <p:cNvPr id="90117" name="Rectangle 30">
            <a:extLst>
              <a:ext uri="{FF2B5EF4-FFF2-40B4-BE49-F238E27FC236}">
                <a16:creationId xmlns:a16="http://schemas.microsoft.com/office/drawing/2014/main" id="{81E8EB49-F53D-9CD9-FC4A-E6A1AC2E8D64}"/>
              </a:ext>
            </a:extLst>
          </p:cNvPr>
          <p:cNvSpPr>
            <a:spLocks noChangeArrowheads="1"/>
          </p:cNvSpPr>
          <p:nvPr/>
        </p:nvSpPr>
        <p:spPr bwMode="auto">
          <a:xfrm>
            <a:off x="457200" y="2241550"/>
            <a:ext cx="4702175" cy="374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900">
              <a:solidFill>
                <a:srgbClr val="000000"/>
              </a:solidFill>
              <a:latin typeface="Arial" panose="020B0604020202020204" pitchFamily="34" charset="0"/>
            </a:endParaRPr>
          </a:p>
          <a:p>
            <a:pPr eaLnBrk="1" hangingPunct="1">
              <a:spcBef>
                <a:spcPct val="0"/>
              </a:spcBef>
              <a:buFontTx/>
              <a:buNone/>
            </a:pPr>
            <a:r>
              <a:rPr lang="en-US" altLang="en-US" sz="2400">
                <a:solidFill>
                  <a:srgbClr val="000000"/>
                </a:solidFill>
                <a:latin typeface="Verdana" panose="020B0604030504040204" pitchFamily="34" charset="0"/>
              </a:rPr>
              <a:t>405.9.2 Curb or Barrier. A curb or barrier shall be provided that prevents the passage of a 4 inch diameter sphere, where any portion of the sphere is within 4 inches (100 mm) of the finish floor or ground surface. </a:t>
            </a:r>
            <a:br>
              <a:rPr lang="en-US" altLang="en-US" sz="1800">
                <a:solidFill>
                  <a:srgbClr val="000000"/>
                </a:solidFill>
                <a:latin typeface="Verdana" panose="020B0604030504040204" pitchFamily="34" charset="0"/>
              </a:rPr>
            </a:br>
            <a:r>
              <a:rPr lang="en-US" altLang="en-US" sz="1800">
                <a:solidFill>
                  <a:srgbClr val="000000"/>
                </a:solidFill>
                <a:latin typeface="Verdana" panose="020B0604030504040204" pitchFamily="34" charset="0"/>
              </a:rPr>
              <a:t> </a:t>
            </a:r>
            <a:endParaRPr lang="en-US" altLang="en-US" sz="1800">
              <a:solidFill>
                <a:srgbClr val="000000"/>
              </a:solidFill>
              <a:latin typeface="Arial" panose="020B0604020202020204" pitchFamily="34" charset="0"/>
            </a:endParaRPr>
          </a:p>
          <a:p>
            <a:pPr eaLnBrk="1" hangingPunct="1">
              <a:spcBef>
                <a:spcPct val="0"/>
              </a:spcBef>
              <a:buFontTx/>
              <a:buNone/>
            </a:pPr>
            <a:endParaRPr lang="en-US" altLang="en-US" sz="1800">
              <a:solidFill>
                <a:srgbClr val="000000"/>
              </a:solidFill>
              <a:latin typeface="Arial" panose="020B0604020202020204" pitchFamily="34" charset="0"/>
            </a:endParaRPr>
          </a:p>
        </p:txBody>
      </p:sp>
      <p:pic>
        <p:nvPicPr>
          <p:cNvPr id="90114" name="Picture 32" descr="An elevation drawing shows a vertical clearance of less than 4 inches (100 mm) between the ramp surface and the bottom edge of a horizontal rail.">
            <a:extLst>
              <a:ext uri="{FF2B5EF4-FFF2-40B4-BE49-F238E27FC236}">
                <a16:creationId xmlns:a16="http://schemas.microsoft.com/office/drawing/2014/main" id="{1FB50348-F9F7-5EFF-B6BD-BDCE8FFCF5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00" y="2846388"/>
            <a:ext cx="4124325" cy="214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a:extLst>
              <a:ext uri="{FF2B5EF4-FFF2-40B4-BE49-F238E27FC236}">
                <a16:creationId xmlns:a16="http://schemas.microsoft.com/office/drawing/2014/main" id="{08DC6152-4516-8E13-05FE-321DB33FF96B}"/>
              </a:ext>
            </a:extLst>
          </p:cNvPr>
          <p:cNvSpPr>
            <a:spLocks noGrp="1"/>
          </p:cNvSpPr>
          <p:nvPr>
            <p:ph type="title"/>
          </p:nvPr>
        </p:nvSpPr>
        <p:spPr>
          <a:xfrm>
            <a:off x="457200" y="0"/>
            <a:ext cx="8229600" cy="1143000"/>
          </a:xfrm>
        </p:spPr>
        <p:txBody>
          <a:bodyPr/>
          <a:lstStyle/>
          <a:p>
            <a:r>
              <a:rPr lang="en-US" altLang="en-US" sz="3600" b="1">
                <a:solidFill>
                  <a:schemeClr val="bg1"/>
                </a:solidFill>
                <a:latin typeface="Arial" panose="020B0604020202020204" pitchFamily="34" charset="0"/>
                <a:ea typeface="ＭＳ Ｐゴシック" panose="020B0600070205080204" pitchFamily="34" charset="-128"/>
              </a:rPr>
              <a:t>Curb Ramps </a:t>
            </a:r>
            <a:endParaRPr lang="en-US" altLang="en-US" sz="3600">
              <a:ea typeface="ＭＳ Ｐゴシック" panose="020B0600070205080204" pitchFamily="34" charset="-128"/>
            </a:endParaRPr>
          </a:p>
        </p:txBody>
      </p:sp>
      <p:sp>
        <p:nvSpPr>
          <p:cNvPr id="92163" name="Content Placeholder 2">
            <a:extLst>
              <a:ext uri="{FF2B5EF4-FFF2-40B4-BE49-F238E27FC236}">
                <a16:creationId xmlns:a16="http://schemas.microsoft.com/office/drawing/2014/main" id="{1DCF4756-8E18-65E6-68FB-124C480648ED}"/>
              </a:ext>
            </a:extLst>
          </p:cNvPr>
          <p:cNvSpPr>
            <a:spLocks noGrp="1"/>
          </p:cNvSpPr>
          <p:nvPr>
            <p:ph idx="1"/>
          </p:nvPr>
        </p:nvSpPr>
        <p:spPr/>
        <p:txBody>
          <a:bodyPr/>
          <a:lstStyle/>
          <a:p>
            <a:pPr>
              <a:buFontTx/>
              <a:buChar char="•"/>
            </a:pPr>
            <a:r>
              <a:rPr lang="en-US" altLang="en-US" b="1">
                <a:latin typeface="Arial" panose="020B0604020202020204" pitchFamily="34" charset="0"/>
                <a:ea typeface="Times New Roman" panose="02020603050405020304" pitchFamily="18" charset="0"/>
                <a:cs typeface="Arial" panose="020B0604020202020204" pitchFamily="34" charset="0"/>
              </a:rPr>
              <a:t>Smooth transition</a:t>
            </a:r>
          </a:p>
          <a:p>
            <a:pPr>
              <a:buFontTx/>
              <a:buChar char="•"/>
            </a:pPr>
            <a:r>
              <a:rPr lang="en-US" altLang="en-US" b="1">
                <a:latin typeface="Arial" panose="020B0604020202020204" pitchFamily="34" charset="0"/>
                <a:ea typeface="Times New Roman" panose="02020603050405020304" pitchFamily="18" charset="0"/>
                <a:cs typeface="Arial" panose="020B0604020202020204" pitchFamily="34" charset="0"/>
              </a:rPr>
              <a:t>Side flares or returned sides</a:t>
            </a:r>
          </a:p>
          <a:p>
            <a:pPr>
              <a:buFontTx/>
              <a:buChar char="•"/>
            </a:pPr>
            <a:r>
              <a:rPr lang="en-US" altLang="en-US" b="1">
                <a:latin typeface="Arial" panose="020B0604020202020204" pitchFamily="34" charset="0"/>
                <a:ea typeface="Times New Roman" panose="02020603050405020304" pitchFamily="18" charset="0"/>
                <a:cs typeface="Arial" panose="020B0604020202020204" pitchFamily="34" charset="0"/>
              </a:rPr>
              <a:t>Landing space (top and bottom)</a:t>
            </a:r>
          </a:p>
          <a:p>
            <a:pPr>
              <a:buFontTx/>
              <a:buChar char="•"/>
            </a:pPr>
            <a:r>
              <a:rPr lang="en-US" altLang="en-US" b="1">
                <a:latin typeface="Arial" panose="020B0604020202020204" pitchFamily="34" charset="0"/>
                <a:ea typeface="Times New Roman" panose="02020603050405020304" pitchFamily="18" charset="0"/>
                <a:cs typeface="Arial" panose="020B0604020202020204" pitchFamily="34" charset="0"/>
              </a:rPr>
              <a:t>Diagonal ramps discouraged</a:t>
            </a:r>
          </a:p>
          <a:p>
            <a:pPr>
              <a:buFontTx/>
              <a:buChar char="•"/>
            </a:pPr>
            <a:r>
              <a:rPr lang="en-US" altLang="en-US" b="1">
                <a:latin typeface="Arial" panose="020B0604020202020204" pitchFamily="34" charset="0"/>
                <a:ea typeface="Times New Roman" panose="02020603050405020304" pitchFamily="18" charset="0"/>
                <a:cs typeface="Arial" panose="020B0604020202020204" pitchFamily="34" charset="0"/>
              </a:rPr>
              <a:t>Detectable warnings</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a:extLst>
              <a:ext uri="{FF2B5EF4-FFF2-40B4-BE49-F238E27FC236}">
                <a16:creationId xmlns:a16="http://schemas.microsoft.com/office/drawing/2014/main" id="{3BB3EE02-7CA6-A038-73D0-F5EAF7CD9FB4}"/>
              </a:ext>
            </a:extLst>
          </p:cNvPr>
          <p:cNvSpPr>
            <a:spLocks noGrp="1"/>
          </p:cNvSpPr>
          <p:nvPr>
            <p:ph type="title"/>
          </p:nvPr>
        </p:nvSpPr>
        <p:spPr>
          <a:xfrm>
            <a:off x="457200" y="0"/>
            <a:ext cx="8229600" cy="1143000"/>
          </a:xfrm>
        </p:spPr>
        <p:txBody>
          <a:bodyPr/>
          <a:lstStyle/>
          <a:p>
            <a:r>
              <a:rPr lang="en-US" altLang="en-US" sz="3600" b="1">
                <a:solidFill>
                  <a:schemeClr val="bg1"/>
                </a:solidFill>
                <a:latin typeface="Arial" panose="020B0604020202020204" pitchFamily="34" charset="0"/>
                <a:ea typeface="ＭＳ Ｐゴシック" panose="020B0600070205080204" pitchFamily="34" charset="-128"/>
              </a:rPr>
              <a:t>Curb Ramps</a:t>
            </a:r>
            <a:endParaRPr lang="en-US" altLang="en-US" sz="3600">
              <a:solidFill>
                <a:schemeClr val="bg1"/>
              </a:solidFill>
              <a:ea typeface="ＭＳ Ｐゴシック" panose="020B0600070205080204" pitchFamily="34" charset="-128"/>
            </a:endParaRPr>
          </a:p>
        </p:txBody>
      </p:sp>
      <p:sp>
        <p:nvSpPr>
          <p:cNvPr id="93187" name="Content Placeholder 2">
            <a:extLst>
              <a:ext uri="{FF2B5EF4-FFF2-40B4-BE49-F238E27FC236}">
                <a16:creationId xmlns:a16="http://schemas.microsoft.com/office/drawing/2014/main" id="{0CEE3E1B-FAA9-5B20-EC95-48AE24E0FD6C}"/>
              </a:ext>
            </a:extLst>
          </p:cNvPr>
          <p:cNvSpPr>
            <a:spLocks noGrp="1"/>
          </p:cNvSpPr>
          <p:nvPr>
            <p:ph idx="1"/>
          </p:nvPr>
        </p:nvSpPr>
        <p:spPr>
          <a:xfrm>
            <a:off x="1285875" y="5343525"/>
            <a:ext cx="7400925" cy="782638"/>
          </a:xfrm>
        </p:spPr>
        <p:txBody>
          <a:bodyPr/>
          <a:lstStyle/>
          <a:p>
            <a:pPr>
              <a:buFont typeface="Arial" panose="020B0604020202020204" pitchFamily="34" charset="0"/>
              <a:buNone/>
            </a:pPr>
            <a:r>
              <a:rPr lang="en-US" altLang="en-US" b="1">
                <a:latin typeface="Arial" panose="020B0604020202020204" pitchFamily="34" charset="0"/>
                <a:ea typeface="ＭＳ Ｐゴシック" panose="020B0600070205080204" pitchFamily="34" charset="-128"/>
              </a:rPr>
              <a:t>	side flares            returned sides</a:t>
            </a:r>
            <a:endParaRPr lang="en-US" altLang="en-US" sz="4400" b="1">
              <a:latin typeface="Arial" panose="020B0604020202020204" pitchFamily="34" charset="0"/>
              <a:ea typeface="ＭＳ Ｐゴシック" panose="020B0600070205080204" pitchFamily="34" charset="-128"/>
            </a:endParaRPr>
          </a:p>
          <a:p>
            <a:endParaRPr lang="en-US" altLang="en-US">
              <a:ea typeface="ＭＳ Ｐゴシック" panose="020B0600070205080204" pitchFamily="34" charset="-128"/>
            </a:endParaRPr>
          </a:p>
        </p:txBody>
      </p:sp>
      <p:pic>
        <p:nvPicPr>
          <p:cNvPr id="93188" name="Picture 4" descr="two pictures showing side flares on a curb ramp and retuned curbs on a curb ramp.">
            <a:extLst>
              <a:ext uri="{FF2B5EF4-FFF2-40B4-BE49-F238E27FC236}">
                <a16:creationId xmlns:a16="http://schemas.microsoft.com/office/drawing/2014/main" id="{2662882F-C886-82A7-5ED2-18533D0B85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4525" y="1244600"/>
            <a:ext cx="5214938" cy="409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itle 1">
            <a:extLst>
              <a:ext uri="{FF2B5EF4-FFF2-40B4-BE49-F238E27FC236}">
                <a16:creationId xmlns:a16="http://schemas.microsoft.com/office/drawing/2014/main" id="{6214B941-8243-B3F1-39EB-5EFDD98686F1}"/>
              </a:ext>
            </a:extLst>
          </p:cNvPr>
          <p:cNvSpPr>
            <a:spLocks noGrp="1"/>
          </p:cNvSpPr>
          <p:nvPr>
            <p:ph type="title"/>
          </p:nvPr>
        </p:nvSpPr>
        <p:spPr>
          <a:xfrm>
            <a:off x="381000" y="552450"/>
            <a:ext cx="8229600" cy="457200"/>
          </a:xfrm>
        </p:spPr>
        <p:txBody>
          <a:bodyPr/>
          <a:lstStyle/>
          <a:p>
            <a:pPr eaLnBrk="1" hangingPunct="1"/>
            <a:br>
              <a:rPr lang="en-US" altLang="en-US" sz="4000" dirty="0">
                <a:solidFill>
                  <a:schemeClr val="bg1"/>
                </a:solidFill>
                <a:ea typeface="ＭＳ Ｐゴシック" panose="020B0600070205080204" pitchFamily="34" charset="-128"/>
              </a:rPr>
            </a:br>
            <a:r>
              <a:rPr lang="en-US" altLang="en-US" sz="2800" dirty="0">
                <a:solidFill>
                  <a:schemeClr val="bg1"/>
                </a:solidFill>
                <a:ea typeface="ＭＳ Ｐゴシック" panose="020B0600070205080204" pitchFamily="34" charset="-128"/>
              </a:rPr>
              <a:t>Elements in 2010 Standards </a:t>
            </a:r>
            <a:r>
              <a:rPr lang="en-US" altLang="en-US" sz="2800" u="sng" dirty="0">
                <a:solidFill>
                  <a:schemeClr val="bg1"/>
                </a:solidFill>
                <a:ea typeface="ＭＳ Ｐゴシック" panose="020B0600070205080204" pitchFamily="34" charset="-128"/>
              </a:rPr>
              <a:t>not</a:t>
            </a:r>
            <a:r>
              <a:rPr lang="en-US" altLang="en-US" sz="2800" dirty="0">
                <a:solidFill>
                  <a:schemeClr val="bg1"/>
                </a:solidFill>
                <a:ea typeface="ＭＳ Ｐゴシック" panose="020B0600070205080204" pitchFamily="34" charset="-128"/>
              </a:rPr>
              <a:t> Subject to Safe Harbor</a:t>
            </a:r>
            <a:br>
              <a:rPr lang="en-US" altLang="en-US" sz="4000" dirty="0">
                <a:solidFill>
                  <a:schemeClr val="bg1"/>
                </a:solidFill>
                <a:ea typeface="ＭＳ Ｐゴシック" panose="020B0600070205080204" pitchFamily="34" charset="-128"/>
              </a:rPr>
            </a:br>
            <a:br>
              <a:rPr lang="en-US" altLang="en-US" sz="3200" dirty="0">
                <a:solidFill>
                  <a:schemeClr val="bg1"/>
                </a:solidFill>
                <a:ea typeface="ＭＳ Ｐゴシック" panose="020B0600070205080204" pitchFamily="34" charset="-128"/>
              </a:rPr>
            </a:br>
            <a:endParaRPr lang="en-US" altLang="en-US" sz="3200" dirty="0">
              <a:solidFill>
                <a:schemeClr val="bg1"/>
              </a:solidFill>
              <a:ea typeface="ＭＳ Ｐゴシック" panose="020B0600070205080204" pitchFamily="34" charset="-128"/>
            </a:endParaRPr>
          </a:p>
        </p:txBody>
      </p:sp>
      <p:sp>
        <p:nvSpPr>
          <p:cNvPr id="18434" name="Content Placeholder 2">
            <a:extLst>
              <a:ext uri="{FF2B5EF4-FFF2-40B4-BE49-F238E27FC236}">
                <a16:creationId xmlns:a16="http://schemas.microsoft.com/office/drawing/2014/main" id="{4EACE710-3708-0AE8-7CC6-B5E47B021BA6}"/>
              </a:ext>
            </a:extLst>
          </p:cNvPr>
          <p:cNvSpPr>
            <a:spLocks noGrp="1"/>
          </p:cNvSpPr>
          <p:nvPr>
            <p:ph idx="1"/>
          </p:nvPr>
        </p:nvSpPr>
        <p:spPr>
          <a:xfrm>
            <a:off x="152400" y="1219200"/>
            <a:ext cx="8458200" cy="5505450"/>
          </a:xfrm>
        </p:spPr>
        <p:txBody>
          <a:bodyPr/>
          <a:lstStyle/>
          <a:p>
            <a:pPr eaLnBrk="1" hangingPunct="1">
              <a:buFont typeface="Arial" panose="020B0604020202020204" pitchFamily="34" charset="0"/>
              <a:buNone/>
            </a:pPr>
            <a:r>
              <a:rPr lang="en-US" altLang="en-US">
                <a:ea typeface="ＭＳ Ｐゴシック" panose="020B0600070205080204" pitchFamily="34" charset="-128"/>
              </a:rPr>
              <a:t>(H) Play areas</a:t>
            </a:r>
          </a:p>
          <a:p>
            <a:pPr eaLnBrk="1" hangingPunct="1">
              <a:buFont typeface="Arial" panose="020B0604020202020204" pitchFamily="34" charset="0"/>
              <a:buNone/>
            </a:pPr>
            <a:r>
              <a:rPr lang="en-US" altLang="en-US">
                <a:ea typeface="ＭＳ Ｐゴシック" panose="020B0600070205080204" pitchFamily="34" charset="-128"/>
              </a:rPr>
              <a:t>(I) Saunas and steam rooms</a:t>
            </a:r>
          </a:p>
          <a:p>
            <a:pPr eaLnBrk="1" hangingPunct="1">
              <a:buFont typeface="Arial" panose="020B0604020202020204" pitchFamily="34" charset="0"/>
              <a:buNone/>
            </a:pPr>
            <a:r>
              <a:rPr lang="en-US" altLang="en-US">
                <a:ea typeface="ＭＳ Ｐゴシック" panose="020B0600070205080204" pitchFamily="34" charset="-128"/>
              </a:rPr>
              <a:t>(J) Swimming pools, wading pools, and spas, </a:t>
            </a:r>
          </a:p>
          <a:p>
            <a:pPr eaLnBrk="1" hangingPunct="1">
              <a:buFont typeface="Arial" panose="020B0604020202020204" pitchFamily="34" charset="0"/>
              <a:buNone/>
            </a:pPr>
            <a:r>
              <a:rPr lang="en-US" altLang="en-US">
                <a:ea typeface="ＭＳ Ｐゴシック" panose="020B0600070205080204" pitchFamily="34" charset="-128"/>
              </a:rPr>
              <a:t>(K) Shooting facilities with firing positions, </a:t>
            </a:r>
          </a:p>
          <a:p>
            <a:pPr eaLnBrk="1" hangingPunct="1">
              <a:buFont typeface="Arial" panose="020B0604020202020204" pitchFamily="34" charset="0"/>
              <a:buNone/>
            </a:pPr>
            <a:r>
              <a:rPr lang="en-US" altLang="en-US">
                <a:ea typeface="ＭＳ Ｐゴシック" panose="020B0600070205080204" pitchFamily="34" charset="-128"/>
              </a:rPr>
              <a:t>(L) Miscellaneous.</a:t>
            </a:r>
          </a:p>
          <a:p>
            <a:pPr eaLnBrk="1" hangingPunct="1">
              <a:buFont typeface="Arial" panose="020B0604020202020204" pitchFamily="34" charset="0"/>
              <a:buNone/>
            </a:pPr>
            <a:r>
              <a:rPr lang="en-US" altLang="en-US">
                <a:ea typeface="ＭＳ Ｐゴシック" panose="020B0600070205080204" pitchFamily="34" charset="-128"/>
              </a:rPr>
              <a:t>   (1) Team or player seating</a:t>
            </a:r>
          </a:p>
          <a:p>
            <a:pPr eaLnBrk="1" hangingPunct="1">
              <a:buFont typeface="Arial" panose="020B0604020202020204" pitchFamily="34" charset="0"/>
              <a:buNone/>
            </a:pPr>
            <a:r>
              <a:rPr lang="en-US" altLang="en-US">
                <a:ea typeface="ＭＳ Ｐゴシック" panose="020B0600070205080204" pitchFamily="34" charset="-128"/>
              </a:rPr>
              <a:t>   (2) Accessible route to bowling lanes</a:t>
            </a:r>
          </a:p>
          <a:p>
            <a:pPr eaLnBrk="1" hangingPunct="1">
              <a:buFont typeface="Arial" panose="020B0604020202020204" pitchFamily="34" charset="0"/>
              <a:buNone/>
            </a:pPr>
            <a:r>
              <a:rPr lang="en-US" altLang="en-US">
                <a:ea typeface="ＭＳ Ｐゴシック" panose="020B0600070205080204" pitchFamily="34" charset="-128"/>
              </a:rPr>
              <a:t>   (3) Accessible route in court sports facilities</a:t>
            </a:r>
          </a:p>
          <a:p>
            <a:pPr eaLnBrk="1" hangingPunct="1">
              <a:buFont typeface="Arial" panose="020B0604020202020204" pitchFamily="34" charset="0"/>
              <a:buNone/>
            </a:pPr>
            <a:endParaRPr lang="en-US" altLang="en-US" sz="2800">
              <a:ea typeface="ＭＳ Ｐゴシック" panose="020B0600070205080204" pitchFamily="34" charset="-128"/>
            </a:endParaRPr>
          </a:p>
          <a:p>
            <a:pPr eaLnBrk="1" hangingPunct="1">
              <a:buFont typeface="Arial" panose="020B0604020202020204" pitchFamily="34" charset="0"/>
              <a:buNone/>
            </a:pPr>
            <a:endParaRPr lang="en-US" altLang="en-US" sz="2800">
              <a:ea typeface="ＭＳ Ｐゴシック" panose="020B0600070205080204" pitchFamily="34" charset="-128"/>
            </a:endParaRPr>
          </a:p>
          <a:p>
            <a:pPr eaLnBrk="1" hangingPunct="1"/>
            <a:endParaRPr lang="en-US" altLang="en-US">
              <a:ea typeface="ＭＳ Ｐゴシック" panose="020B0600070205080204" pitchFamily="34" charset="-128"/>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a:extLst>
              <a:ext uri="{FF2B5EF4-FFF2-40B4-BE49-F238E27FC236}">
                <a16:creationId xmlns:a16="http://schemas.microsoft.com/office/drawing/2014/main" id="{2E7DD519-B0BB-88C3-4DDE-A36B17ACD26C}"/>
              </a:ext>
            </a:extLst>
          </p:cNvPr>
          <p:cNvSpPr>
            <a:spLocks noGrp="1"/>
          </p:cNvSpPr>
          <p:nvPr>
            <p:ph type="title"/>
          </p:nvPr>
        </p:nvSpPr>
        <p:spPr>
          <a:xfrm>
            <a:off x="457200" y="0"/>
            <a:ext cx="8229600" cy="1143000"/>
          </a:xfrm>
        </p:spPr>
        <p:txBody>
          <a:bodyPr/>
          <a:lstStyle/>
          <a:p>
            <a:r>
              <a:rPr lang="en-US" altLang="en-US" sz="3600" b="1" dirty="0">
                <a:solidFill>
                  <a:schemeClr val="bg1"/>
                </a:solidFill>
                <a:latin typeface="Arial" panose="020B0604020202020204" pitchFamily="34" charset="0"/>
                <a:ea typeface="ＭＳ Ｐゴシック" panose="020B0600070205080204" pitchFamily="34" charset="-128"/>
              </a:rPr>
              <a:t>Curb Ramps  </a:t>
            </a:r>
            <a:endParaRPr lang="en-US" altLang="en-US" sz="3600" dirty="0">
              <a:solidFill>
                <a:schemeClr val="bg1"/>
              </a:solidFill>
              <a:ea typeface="ＭＳ Ｐゴシック" panose="020B0600070205080204" pitchFamily="34" charset="-128"/>
            </a:endParaRPr>
          </a:p>
        </p:txBody>
      </p:sp>
      <p:sp>
        <p:nvSpPr>
          <p:cNvPr id="94211" name="Content Placeholder 2">
            <a:extLst>
              <a:ext uri="{FF2B5EF4-FFF2-40B4-BE49-F238E27FC236}">
                <a16:creationId xmlns:a16="http://schemas.microsoft.com/office/drawing/2014/main" id="{9A83163E-5D27-18AA-7480-E468B80EA7B4}"/>
              </a:ext>
            </a:extLst>
          </p:cNvPr>
          <p:cNvSpPr>
            <a:spLocks noGrp="1"/>
          </p:cNvSpPr>
          <p:nvPr>
            <p:ph idx="1"/>
          </p:nvPr>
        </p:nvSpPr>
        <p:spPr>
          <a:xfrm>
            <a:off x="0" y="5357813"/>
            <a:ext cx="9144000" cy="768350"/>
          </a:xfrm>
        </p:spPr>
        <p:txBody>
          <a:bodyPr/>
          <a:lstStyle/>
          <a:p>
            <a:pPr algn="ctr">
              <a:buFont typeface="Arial" panose="020B0604020202020204" pitchFamily="34" charset="0"/>
              <a:buNone/>
            </a:pPr>
            <a:r>
              <a:rPr lang="en-US" altLang="en-US" sz="2800" b="1">
                <a:solidFill>
                  <a:srgbClr val="003399"/>
                </a:solidFill>
                <a:latin typeface="Arial" panose="020B0604020202020204" pitchFamily="34" charset="0"/>
                <a:ea typeface="ＭＳ Ｐゴシック" panose="020B0600070205080204" pitchFamily="34" charset="-128"/>
              </a:rPr>
              <a:t>	</a:t>
            </a:r>
            <a:r>
              <a:rPr lang="en-US" altLang="en-US" sz="2800" b="1">
                <a:latin typeface="Arial" panose="020B0604020202020204" pitchFamily="34" charset="0"/>
                <a:ea typeface="ＭＳ Ｐゴシック" panose="020B0600070205080204" pitchFamily="34" charset="-128"/>
              </a:rPr>
              <a:t>Bottom 4’ landing must be within crosswalk </a:t>
            </a:r>
            <a:endParaRPr lang="en-US" altLang="en-US" sz="4000" b="1">
              <a:latin typeface="Arial" panose="020B0604020202020204" pitchFamily="34" charset="0"/>
              <a:ea typeface="ＭＳ Ｐゴシック" panose="020B0600070205080204" pitchFamily="34" charset="-128"/>
            </a:endParaRPr>
          </a:p>
          <a:p>
            <a:endParaRPr lang="en-US" altLang="en-US">
              <a:ea typeface="ＭＳ Ｐゴシック" panose="020B0600070205080204" pitchFamily="34" charset="-128"/>
            </a:endParaRPr>
          </a:p>
        </p:txBody>
      </p:sp>
      <p:pic>
        <p:nvPicPr>
          <p:cNvPr id="94212" name="Picture 5" descr="A diagram diagonal curb ramp">
            <a:extLst>
              <a:ext uri="{FF2B5EF4-FFF2-40B4-BE49-F238E27FC236}">
                <a16:creationId xmlns:a16="http://schemas.microsoft.com/office/drawing/2014/main" id="{D5455660-0195-B65E-63F5-2CD30A73DA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4488" y="1236663"/>
            <a:ext cx="5600700" cy="41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a:extLst>
              <a:ext uri="{FF2B5EF4-FFF2-40B4-BE49-F238E27FC236}">
                <a16:creationId xmlns:a16="http://schemas.microsoft.com/office/drawing/2014/main" id="{D9467A29-591B-F035-4F07-779B191213CB}"/>
              </a:ext>
            </a:extLst>
          </p:cNvPr>
          <p:cNvSpPr>
            <a:spLocks noGrp="1"/>
          </p:cNvSpPr>
          <p:nvPr>
            <p:ph type="title"/>
          </p:nvPr>
        </p:nvSpPr>
        <p:spPr>
          <a:xfrm>
            <a:off x="457200" y="0"/>
            <a:ext cx="8229600" cy="1143000"/>
          </a:xfrm>
        </p:spPr>
        <p:txBody>
          <a:bodyPr/>
          <a:lstStyle/>
          <a:p>
            <a:r>
              <a:rPr lang="en-US" altLang="en-US" sz="3600" b="1">
                <a:solidFill>
                  <a:schemeClr val="bg1"/>
                </a:solidFill>
                <a:latin typeface="Arial" panose="020B0604020202020204" pitchFamily="34" charset="0"/>
                <a:ea typeface="ＭＳ Ｐゴシック" panose="020B0600070205080204" pitchFamily="34" charset="-128"/>
              </a:rPr>
              <a:t>Detectable warnings</a:t>
            </a:r>
            <a:endParaRPr lang="en-US" altLang="en-US" sz="3600">
              <a:ea typeface="ＭＳ Ｐゴシック" panose="020B0600070205080204" pitchFamily="34" charset="-128"/>
            </a:endParaRPr>
          </a:p>
        </p:txBody>
      </p:sp>
      <p:sp>
        <p:nvSpPr>
          <p:cNvPr id="95235" name="Content Placeholder 2">
            <a:extLst>
              <a:ext uri="{FF2B5EF4-FFF2-40B4-BE49-F238E27FC236}">
                <a16:creationId xmlns:a16="http://schemas.microsoft.com/office/drawing/2014/main" id="{B553655E-6B33-21A7-9F4C-A494F4792458}"/>
              </a:ext>
            </a:extLst>
          </p:cNvPr>
          <p:cNvSpPr>
            <a:spLocks noGrp="1"/>
          </p:cNvSpPr>
          <p:nvPr>
            <p:ph idx="1"/>
          </p:nvPr>
        </p:nvSpPr>
        <p:spPr>
          <a:xfrm>
            <a:off x="228600" y="1343025"/>
            <a:ext cx="4114800" cy="4525963"/>
          </a:xfrm>
        </p:spPr>
        <p:txBody>
          <a:bodyPr/>
          <a:lstStyle/>
          <a:p>
            <a:pPr>
              <a:buFont typeface="Arial" panose="020B0604020202020204" pitchFamily="34" charset="0"/>
              <a:buNone/>
            </a:pPr>
            <a:r>
              <a:rPr lang="en-US" altLang="en-US" b="1">
                <a:latin typeface="Arial" panose="020B0604020202020204" pitchFamily="34" charset="0"/>
                <a:ea typeface="Times New Roman" panose="02020603050405020304" pitchFamily="18" charset="0"/>
                <a:cs typeface="Arial" panose="020B0604020202020204" pitchFamily="34" charset="0"/>
              </a:rPr>
              <a:t>Curb ramps  </a:t>
            </a:r>
          </a:p>
          <a:p>
            <a:pPr>
              <a:buFont typeface="Arial" panose="020B0604020202020204" pitchFamily="34" charset="0"/>
              <a:buNone/>
            </a:pPr>
            <a:r>
              <a:rPr lang="en-US" altLang="en-US" b="1">
                <a:latin typeface="Arial" panose="020B0604020202020204" pitchFamily="34" charset="0"/>
                <a:ea typeface="Times New Roman" panose="02020603050405020304" pitchFamily="18" charset="0"/>
                <a:cs typeface="Arial" panose="020B0604020202020204" pitchFamily="34" charset="0"/>
              </a:rPr>
              <a:t>	On sites – no </a:t>
            </a:r>
          </a:p>
          <a:p>
            <a:pPr>
              <a:buFont typeface="Arial" panose="020B0604020202020204" pitchFamily="34" charset="0"/>
              <a:buNone/>
            </a:pPr>
            <a:r>
              <a:rPr lang="en-US" altLang="en-US" b="1">
                <a:latin typeface="Arial" panose="020B0604020202020204" pitchFamily="34" charset="0"/>
                <a:ea typeface="Times New Roman" panose="02020603050405020304" pitchFamily="18" charset="0"/>
                <a:cs typeface="Arial" panose="020B0604020202020204" pitchFamily="34" charset="0"/>
              </a:rPr>
              <a:t>	Transit facilities - yes</a:t>
            </a:r>
          </a:p>
          <a:p>
            <a:pPr>
              <a:buFont typeface="Arial" panose="020B0604020202020204" pitchFamily="34" charset="0"/>
              <a:buNone/>
            </a:pPr>
            <a:r>
              <a:rPr lang="en-US" altLang="en-US" b="1">
                <a:latin typeface="Arial" panose="020B0604020202020204" pitchFamily="34" charset="0"/>
                <a:ea typeface="Times New Roman" panose="02020603050405020304" pitchFamily="18" charset="0"/>
                <a:cs typeface="Arial" panose="020B0604020202020204" pitchFamily="34" charset="0"/>
              </a:rPr>
              <a:t>Rulemaking on public rights-of-way developing more specific guidance </a:t>
            </a:r>
          </a:p>
          <a:p>
            <a:endParaRPr lang="en-US" altLang="en-US">
              <a:ea typeface="Times New Roman" panose="02020603050405020304" pitchFamily="18" charset="0"/>
              <a:cs typeface="Arial" panose="020B0604020202020204" pitchFamily="34" charset="0"/>
            </a:endParaRPr>
          </a:p>
        </p:txBody>
      </p:sp>
      <p:pic>
        <p:nvPicPr>
          <p:cNvPr id="95236" name="Picture 7" descr="detectable warning tile">
            <a:extLst>
              <a:ext uri="{FF2B5EF4-FFF2-40B4-BE49-F238E27FC236}">
                <a16:creationId xmlns:a16="http://schemas.microsoft.com/office/drawing/2014/main" id="{4F8C9872-0CE9-3707-783E-D54F5312D7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2105025"/>
            <a:ext cx="4648200" cy="25717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a:extLst>
              <a:ext uri="{FF2B5EF4-FFF2-40B4-BE49-F238E27FC236}">
                <a16:creationId xmlns:a16="http://schemas.microsoft.com/office/drawing/2014/main" id="{29D2C104-FF57-DF50-E431-DD0C38623351}"/>
              </a:ext>
            </a:extLst>
          </p:cNvPr>
          <p:cNvSpPr>
            <a:spLocks noGrp="1"/>
          </p:cNvSpPr>
          <p:nvPr>
            <p:ph type="title"/>
          </p:nvPr>
        </p:nvSpPr>
        <p:spPr>
          <a:xfrm>
            <a:off x="457200" y="0"/>
            <a:ext cx="8229600" cy="1143000"/>
          </a:xfrm>
        </p:spPr>
        <p:txBody>
          <a:bodyPr/>
          <a:lstStyle/>
          <a:p>
            <a:r>
              <a:rPr lang="en-US" altLang="en-US" sz="3600" b="1">
                <a:solidFill>
                  <a:schemeClr val="bg1"/>
                </a:solidFill>
                <a:latin typeface="Arial" panose="020B0604020202020204" pitchFamily="34" charset="0"/>
                <a:ea typeface="ＭＳ Ｐゴシック" panose="020B0600070205080204" pitchFamily="34" charset="-128"/>
              </a:rPr>
              <a:t>Platform Lifts (206.7)</a:t>
            </a:r>
            <a:endParaRPr lang="en-US" altLang="en-US" sz="3600">
              <a:solidFill>
                <a:schemeClr val="bg1"/>
              </a:solidFill>
              <a:ea typeface="ＭＳ Ｐゴシック" panose="020B0600070205080204" pitchFamily="34" charset="-128"/>
            </a:endParaRPr>
          </a:p>
        </p:txBody>
      </p:sp>
      <p:sp>
        <p:nvSpPr>
          <p:cNvPr id="96259" name="Content Placeholder 2">
            <a:extLst>
              <a:ext uri="{FF2B5EF4-FFF2-40B4-BE49-F238E27FC236}">
                <a16:creationId xmlns:a16="http://schemas.microsoft.com/office/drawing/2014/main" id="{656EAFF8-EC28-3547-270E-2DA7E64BA0FA}"/>
              </a:ext>
            </a:extLst>
          </p:cNvPr>
          <p:cNvSpPr>
            <a:spLocks noGrp="1"/>
          </p:cNvSpPr>
          <p:nvPr>
            <p:ph idx="1"/>
          </p:nvPr>
        </p:nvSpPr>
        <p:spPr/>
        <p:txBody>
          <a:bodyPr/>
          <a:lstStyle/>
          <a:p>
            <a:pPr>
              <a:buFontTx/>
              <a:buChar char="•"/>
            </a:pPr>
            <a:r>
              <a:rPr lang="en-US" altLang="en-US">
                <a:ea typeface="Times New Roman" panose="02020603050405020304" pitchFamily="18" charset="0"/>
                <a:cs typeface="Arial" panose="020B0604020202020204" pitchFamily="34" charset="0"/>
              </a:rPr>
              <a:t>Alterations – no restrictions</a:t>
            </a:r>
          </a:p>
          <a:p>
            <a:pPr>
              <a:buFontTx/>
              <a:buChar char="•"/>
            </a:pPr>
            <a:r>
              <a:rPr lang="en-US" altLang="en-US">
                <a:ea typeface="Times New Roman" panose="02020603050405020304" pitchFamily="18" charset="0"/>
                <a:cs typeface="Arial" panose="020B0604020202020204" pitchFamily="34" charset="0"/>
              </a:rPr>
              <a:t>New Construction – restricted to:</a:t>
            </a:r>
          </a:p>
          <a:p>
            <a:pPr lvl="1">
              <a:buFontTx/>
              <a:buChar char="–"/>
            </a:pPr>
            <a:r>
              <a:rPr lang="en-US" altLang="en-US">
                <a:ea typeface="Times New Roman" panose="02020603050405020304" pitchFamily="18" charset="0"/>
                <a:cs typeface="Arial" panose="020B0604020202020204" pitchFamily="34" charset="0"/>
              </a:rPr>
              <a:t>performance areas and speaker’s platforms</a:t>
            </a:r>
          </a:p>
          <a:p>
            <a:pPr lvl="1">
              <a:buFontTx/>
              <a:buChar char="–"/>
            </a:pPr>
            <a:r>
              <a:rPr lang="en-US" altLang="en-US">
                <a:ea typeface="Times New Roman" panose="02020603050405020304" pitchFamily="18" charset="0"/>
                <a:cs typeface="Arial" panose="020B0604020202020204" pitchFamily="34" charset="0"/>
              </a:rPr>
              <a:t>wheelchair spaces</a:t>
            </a:r>
          </a:p>
          <a:p>
            <a:pPr lvl="1">
              <a:buFontTx/>
              <a:buChar char="–"/>
            </a:pPr>
            <a:r>
              <a:rPr lang="en-US" altLang="en-US">
                <a:ea typeface="Times New Roman" panose="02020603050405020304" pitchFamily="18" charset="0"/>
                <a:cs typeface="Arial" panose="020B0604020202020204" pitchFamily="34" charset="0"/>
              </a:rPr>
              <a:t>incidental spaces</a:t>
            </a:r>
          </a:p>
          <a:p>
            <a:pPr lvl="1">
              <a:buFontTx/>
              <a:buChar char="–"/>
            </a:pPr>
            <a:r>
              <a:rPr lang="en-US" altLang="en-US">
                <a:ea typeface="Times New Roman" panose="02020603050405020304" pitchFamily="18" charset="0"/>
                <a:cs typeface="Arial" panose="020B0604020202020204" pitchFamily="34" charset="0"/>
              </a:rPr>
              <a:t>existing site constraints (exterior)</a:t>
            </a:r>
          </a:p>
          <a:p>
            <a:pPr lvl="1">
              <a:buFontTx/>
              <a:buChar char="–"/>
            </a:pPr>
            <a:r>
              <a:rPr lang="en-US" altLang="en-US">
                <a:ea typeface="Times New Roman" panose="02020603050405020304" pitchFamily="18" charset="0"/>
                <a:cs typeface="Arial" panose="020B0604020202020204" pitchFamily="34" charset="0"/>
              </a:rPr>
              <a:t>other </a:t>
            </a:r>
          </a:p>
          <a:p>
            <a:endParaRPr lang="en-US" altLang="en-US">
              <a:ea typeface="Times New Roman" panose="02020603050405020304" pitchFamily="18" charset="0"/>
              <a:cs typeface="Arial" panose="020B0604020202020204" pitchFamily="34"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a:extLst>
              <a:ext uri="{FF2B5EF4-FFF2-40B4-BE49-F238E27FC236}">
                <a16:creationId xmlns:a16="http://schemas.microsoft.com/office/drawing/2014/main" id="{2F77E886-4AFF-679E-20DE-EF2607A256E8}"/>
              </a:ext>
            </a:extLst>
          </p:cNvPr>
          <p:cNvSpPr>
            <a:spLocks noGrp="1"/>
          </p:cNvSpPr>
          <p:nvPr>
            <p:ph type="title"/>
          </p:nvPr>
        </p:nvSpPr>
        <p:spPr>
          <a:xfrm>
            <a:off x="457200" y="0"/>
            <a:ext cx="8229600" cy="1143000"/>
          </a:xfrm>
        </p:spPr>
        <p:txBody>
          <a:bodyPr/>
          <a:lstStyle/>
          <a:p>
            <a:r>
              <a:rPr lang="en-US" altLang="en-US" sz="3600" b="1">
                <a:solidFill>
                  <a:schemeClr val="bg1"/>
                </a:solidFill>
                <a:latin typeface="Arial" panose="020B0604020202020204" pitchFamily="34" charset="0"/>
                <a:ea typeface="Times New Roman" panose="02020603050405020304" pitchFamily="18" charset="0"/>
                <a:cs typeface="Arial" panose="020B0604020202020204" pitchFamily="34" charset="0"/>
              </a:rPr>
              <a:t>General Site &amp; Building Elements (Chapter 5)</a:t>
            </a:r>
            <a:endParaRPr lang="en-US" altLang="en-US" sz="3600">
              <a:solidFill>
                <a:schemeClr val="bg1"/>
              </a:solidFill>
              <a:ea typeface="Times New Roman" panose="02020603050405020304" pitchFamily="18" charset="0"/>
              <a:cs typeface="Arial" panose="020B0604020202020204" pitchFamily="34" charset="0"/>
            </a:endParaRPr>
          </a:p>
        </p:txBody>
      </p:sp>
      <p:sp>
        <p:nvSpPr>
          <p:cNvPr id="97283" name="Content Placeholder 2">
            <a:extLst>
              <a:ext uri="{FF2B5EF4-FFF2-40B4-BE49-F238E27FC236}">
                <a16:creationId xmlns:a16="http://schemas.microsoft.com/office/drawing/2014/main" id="{63900F92-09DF-529A-6073-3180C3AE7B23}"/>
              </a:ext>
            </a:extLst>
          </p:cNvPr>
          <p:cNvSpPr>
            <a:spLocks noGrp="1"/>
          </p:cNvSpPr>
          <p:nvPr>
            <p:ph idx="1"/>
          </p:nvPr>
        </p:nvSpPr>
        <p:spPr>
          <a:xfrm>
            <a:off x="457200" y="1400175"/>
            <a:ext cx="8229600" cy="4525963"/>
          </a:xfrm>
        </p:spPr>
        <p:txBody>
          <a:bodyPr/>
          <a:lstStyle/>
          <a:p>
            <a:pPr eaLnBrk="1" hangingPunct="1"/>
            <a:endParaRPr lang="en-US" altLang="en-US">
              <a:latin typeface="Arial" panose="020B0604020202020204" pitchFamily="34" charset="0"/>
              <a:ea typeface="Times New Roman" panose="02020603050405020304" pitchFamily="18" charset="0"/>
              <a:cs typeface="Arial" panose="020B0604020202020204" pitchFamily="34" charset="0"/>
            </a:endParaRPr>
          </a:p>
          <a:p>
            <a:pPr eaLnBrk="1" hangingPunct="1"/>
            <a:r>
              <a:rPr lang="en-US" altLang="en-US">
                <a:latin typeface="Arial" panose="020B0604020202020204" pitchFamily="34" charset="0"/>
                <a:ea typeface="Times New Roman" panose="02020603050405020304" pitchFamily="18" charset="0"/>
                <a:cs typeface="Arial" panose="020B0604020202020204" pitchFamily="34" charset="0"/>
              </a:rPr>
              <a:t>Parking</a:t>
            </a:r>
          </a:p>
          <a:p>
            <a:pPr eaLnBrk="1" hangingPunct="1"/>
            <a:r>
              <a:rPr lang="en-US" altLang="en-US">
                <a:latin typeface="Arial" panose="020B0604020202020204" pitchFamily="34" charset="0"/>
                <a:ea typeface="Times New Roman" panose="02020603050405020304" pitchFamily="18" charset="0"/>
                <a:cs typeface="Arial" panose="020B0604020202020204" pitchFamily="34" charset="0"/>
              </a:rPr>
              <a:t>Passenger Loading Zones</a:t>
            </a:r>
          </a:p>
          <a:p>
            <a:pPr eaLnBrk="1" hangingPunct="1"/>
            <a:r>
              <a:rPr lang="en-US" altLang="en-US">
                <a:latin typeface="Arial" panose="020B0604020202020204" pitchFamily="34" charset="0"/>
                <a:ea typeface="Times New Roman" panose="02020603050405020304" pitchFamily="18" charset="0"/>
                <a:cs typeface="Arial" panose="020B0604020202020204" pitchFamily="34" charset="0"/>
              </a:rPr>
              <a:t>Stairways</a:t>
            </a:r>
          </a:p>
          <a:p>
            <a:pPr eaLnBrk="1" hangingPunct="1"/>
            <a:r>
              <a:rPr lang="en-US" altLang="en-US">
                <a:latin typeface="Arial" panose="020B0604020202020204" pitchFamily="34" charset="0"/>
                <a:ea typeface="Times New Roman" panose="02020603050405020304" pitchFamily="18" charset="0"/>
                <a:cs typeface="Arial" panose="020B0604020202020204" pitchFamily="34" charset="0"/>
              </a:rPr>
              <a:t>Handrails</a:t>
            </a:r>
          </a:p>
          <a:p>
            <a:endParaRPr lang="en-US" altLang="en-US">
              <a:ea typeface="Times New Roman" panose="02020603050405020304" pitchFamily="18" charset="0"/>
              <a:cs typeface="Arial" panose="020B0604020202020204" pitchFamily="34"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a:extLst>
              <a:ext uri="{FF2B5EF4-FFF2-40B4-BE49-F238E27FC236}">
                <a16:creationId xmlns:a16="http://schemas.microsoft.com/office/drawing/2014/main" id="{32786BFB-DFAF-BC18-0397-714D49FD5ABF}"/>
              </a:ext>
            </a:extLst>
          </p:cNvPr>
          <p:cNvSpPr>
            <a:spLocks noGrp="1"/>
          </p:cNvSpPr>
          <p:nvPr>
            <p:ph type="title"/>
          </p:nvPr>
        </p:nvSpPr>
        <p:spPr>
          <a:xfrm>
            <a:off x="0" y="209550"/>
            <a:ext cx="9313863" cy="1044575"/>
          </a:xfrm>
        </p:spPr>
        <p:txBody>
          <a:bodyPr/>
          <a:lstStyle/>
          <a:p>
            <a:br>
              <a:rPr lang="en-US" altLang="en-US" sz="3600" dirty="0">
                <a:solidFill>
                  <a:schemeClr val="bg1"/>
                </a:solidFill>
                <a:ea typeface="ＭＳ Ｐゴシック" panose="020B0600070205080204" pitchFamily="34" charset="-128"/>
              </a:rPr>
            </a:br>
            <a:r>
              <a:rPr lang="en-US" altLang="en-US" sz="3600" dirty="0">
                <a:solidFill>
                  <a:schemeClr val="bg1"/>
                </a:solidFill>
                <a:ea typeface="ＭＳ Ｐゴシック" panose="020B0600070205080204" pitchFamily="34" charset="-128"/>
              </a:rPr>
              <a:t>Parking spaces – 208</a:t>
            </a:r>
            <a:br>
              <a:rPr lang="en-US" altLang="en-US" sz="3600" dirty="0">
                <a:solidFill>
                  <a:schemeClr val="bg1"/>
                </a:solidFill>
                <a:ea typeface="ＭＳ Ｐゴシック" panose="020B0600070205080204" pitchFamily="34" charset="-128"/>
              </a:rPr>
            </a:br>
            <a:br>
              <a:rPr lang="en-US" altLang="en-US" sz="3200" dirty="0">
                <a:solidFill>
                  <a:schemeClr val="bg1"/>
                </a:solidFill>
                <a:ea typeface="ＭＳ Ｐゴシック" panose="020B0600070205080204" pitchFamily="34" charset="-128"/>
              </a:rPr>
            </a:br>
            <a:endParaRPr lang="en-US" altLang="en-US" dirty="0">
              <a:solidFill>
                <a:schemeClr val="bg1"/>
              </a:solidFill>
              <a:ea typeface="ＭＳ Ｐゴシック" panose="020B0600070205080204" pitchFamily="34" charset="-128"/>
            </a:endParaRPr>
          </a:p>
        </p:txBody>
      </p:sp>
      <p:sp>
        <p:nvSpPr>
          <p:cNvPr id="98309" name="Rectangle 4">
            <a:extLst>
              <a:ext uri="{FF2B5EF4-FFF2-40B4-BE49-F238E27FC236}">
                <a16:creationId xmlns:a16="http://schemas.microsoft.com/office/drawing/2014/main" id="{590E3DC7-D35D-2F2C-6C87-07AB28E5EE07}"/>
              </a:ext>
            </a:extLst>
          </p:cNvPr>
          <p:cNvSpPr>
            <a:spLocks noChangeArrowheads="1"/>
          </p:cNvSpPr>
          <p:nvPr/>
        </p:nvSpPr>
        <p:spPr bwMode="auto">
          <a:xfrm>
            <a:off x="0" y="1254125"/>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000">
                <a:latin typeface="Arial" panose="020B0604020202020204" pitchFamily="34" charset="0"/>
              </a:rPr>
              <a:t>Applies to parking structures, lots. Calculated </a:t>
            </a:r>
          </a:p>
          <a:p>
            <a:pPr algn="ctr" eaLnBrk="1" hangingPunct="1">
              <a:spcBef>
                <a:spcPct val="0"/>
              </a:spcBef>
              <a:buFontTx/>
              <a:buNone/>
            </a:pPr>
            <a:r>
              <a:rPr lang="en-US" altLang="en-US" sz="2000">
                <a:latin typeface="Arial" panose="020B0604020202020204" pitchFamily="34" charset="0"/>
              </a:rPr>
              <a:t>separately in each facility.</a:t>
            </a:r>
          </a:p>
        </p:txBody>
      </p:sp>
      <p:sp>
        <p:nvSpPr>
          <p:cNvPr id="98307" name="Content Placeholder 2">
            <a:extLst>
              <a:ext uri="{FF2B5EF4-FFF2-40B4-BE49-F238E27FC236}">
                <a16:creationId xmlns:a16="http://schemas.microsoft.com/office/drawing/2014/main" id="{6FFC8DE3-B2A0-102F-7BF3-4B0EDB258CAB}"/>
              </a:ext>
            </a:extLst>
          </p:cNvPr>
          <p:cNvSpPr>
            <a:spLocks noGrp="1"/>
          </p:cNvSpPr>
          <p:nvPr>
            <p:ph idx="1"/>
          </p:nvPr>
        </p:nvSpPr>
        <p:spPr>
          <a:xfrm>
            <a:off x="0" y="2311400"/>
            <a:ext cx="2468563" cy="3814763"/>
          </a:xfrm>
        </p:spPr>
        <p:txBody>
          <a:bodyPr/>
          <a:lstStyle/>
          <a:p>
            <a:endParaRPr lang="en-US" altLang="en-US" sz="1600" b="1">
              <a:ea typeface="ＭＳ Ｐゴシック" panose="020B0600070205080204" pitchFamily="34" charset="-128"/>
            </a:endParaRPr>
          </a:p>
          <a:p>
            <a:r>
              <a:rPr lang="en-US" altLang="en-US" sz="2400">
                <a:ea typeface="ＭＳ Ｐゴシック" panose="020B0600070205080204" pitchFamily="34" charset="-128"/>
              </a:rPr>
              <a:t>1 to 25-1</a:t>
            </a:r>
          </a:p>
          <a:p>
            <a:r>
              <a:rPr lang="en-US" altLang="en-US" sz="2400">
                <a:ea typeface="ＭＳ Ｐゴシック" panose="020B0600070205080204" pitchFamily="34" charset="-128"/>
              </a:rPr>
              <a:t>26 to 50 -2</a:t>
            </a:r>
          </a:p>
          <a:p>
            <a:r>
              <a:rPr lang="en-US" altLang="en-US" sz="2400">
                <a:ea typeface="ＭＳ Ｐゴシック" panose="020B0600070205080204" pitchFamily="34" charset="-128"/>
              </a:rPr>
              <a:t>51 to 75 -3</a:t>
            </a:r>
          </a:p>
          <a:p>
            <a:r>
              <a:rPr lang="en-US" altLang="en-US" sz="2400">
                <a:ea typeface="ＭＳ Ｐゴシック" panose="020B0600070205080204" pitchFamily="34" charset="-128"/>
              </a:rPr>
              <a:t>76 to 100- 4</a:t>
            </a:r>
          </a:p>
          <a:p>
            <a:r>
              <a:rPr lang="en-US" altLang="en-US" sz="2400">
                <a:ea typeface="ＭＳ Ｐゴシック" panose="020B0600070205080204" pitchFamily="34" charset="-128"/>
              </a:rPr>
              <a:t>101 to 150 -5</a:t>
            </a:r>
          </a:p>
          <a:p>
            <a:r>
              <a:rPr lang="en-US" altLang="en-US" sz="2400">
                <a:solidFill>
                  <a:srgbClr val="000000"/>
                </a:solidFill>
                <a:ea typeface="ＭＳ Ｐゴシック" panose="020B0600070205080204" pitchFamily="34" charset="-128"/>
              </a:rPr>
              <a:t>151 to 200 -6</a:t>
            </a:r>
          </a:p>
          <a:p>
            <a:endParaRPr lang="en-US" altLang="en-US" sz="2400">
              <a:ea typeface="ＭＳ Ｐゴシック" panose="020B0600070205080204" pitchFamily="34" charset="-128"/>
            </a:endParaRPr>
          </a:p>
        </p:txBody>
      </p:sp>
      <p:pic>
        <p:nvPicPr>
          <p:cNvPr id="98310" name="Picture 2" descr="A car on a platform at a mechanical parking garage.">
            <a:extLst>
              <a:ext uri="{FF2B5EF4-FFF2-40B4-BE49-F238E27FC236}">
                <a16:creationId xmlns:a16="http://schemas.microsoft.com/office/drawing/2014/main" id="{A2F68BB9-A842-738D-B541-917134E5FC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1538" y="2535238"/>
            <a:ext cx="3946525" cy="271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8" name="Rectangle 3">
            <a:extLst>
              <a:ext uri="{FF2B5EF4-FFF2-40B4-BE49-F238E27FC236}">
                <a16:creationId xmlns:a16="http://schemas.microsoft.com/office/drawing/2014/main" id="{C94F957C-2597-9031-ECCA-05DD91E721A9}"/>
              </a:ext>
            </a:extLst>
          </p:cNvPr>
          <p:cNvSpPr>
            <a:spLocks noChangeArrowheads="1"/>
          </p:cNvSpPr>
          <p:nvPr/>
        </p:nvSpPr>
        <p:spPr bwMode="auto">
          <a:xfrm>
            <a:off x="6088063" y="2311400"/>
            <a:ext cx="3055937" cy="334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r>
              <a:rPr lang="en-US" altLang="en-US" sz="2400">
                <a:solidFill>
                  <a:srgbClr val="000000"/>
                </a:solidFill>
              </a:rPr>
              <a:t>201 to 300 -7</a:t>
            </a:r>
          </a:p>
          <a:p>
            <a:r>
              <a:rPr lang="en-US" altLang="en-US" sz="2400">
                <a:solidFill>
                  <a:srgbClr val="000000"/>
                </a:solidFill>
              </a:rPr>
              <a:t>301 to 400 -8</a:t>
            </a:r>
          </a:p>
          <a:p>
            <a:r>
              <a:rPr lang="en-US" altLang="en-US" sz="2400">
                <a:solidFill>
                  <a:srgbClr val="000000"/>
                </a:solidFill>
              </a:rPr>
              <a:t>401 to 500 -9</a:t>
            </a:r>
          </a:p>
          <a:p>
            <a:r>
              <a:rPr lang="en-US" altLang="en-US" sz="2400">
                <a:solidFill>
                  <a:srgbClr val="000000"/>
                </a:solidFill>
              </a:rPr>
              <a:t>501 to 1000 -2 percent of total</a:t>
            </a:r>
          </a:p>
          <a:p>
            <a:r>
              <a:rPr lang="en-US" altLang="en-US" sz="2400">
                <a:solidFill>
                  <a:srgbClr val="000000"/>
                </a:solidFill>
              </a:rPr>
              <a:t>1001 and over 20, plus 1 for each 100, or fraction thereof</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a:extLst>
              <a:ext uri="{FF2B5EF4-FFF2-40B4-BE49-F238E27FC236}">
                <a16:creationId xmlns:a16="http://schemas.microsoft.com/office/drawing/2014/main" id="{F7E736AB-FF02-AD9A-FBF4-2FA878FCE23D}"/>
              </a:ext>
            </a:extLst>
          </p:cNvPr>
          <p:cNvSpPr>
            <a:spLocks noGrp="1"/>
          </p:cNvSpPr>
          <p:nvPr>
            <p:ph type="title"/>
          </p:nvPr>
        </p:nvSpPr>
        <p:spPr>
          <a:xfrm>
            <a:off x="457200" y="0"/>
            <a:ext cx="8229600" cy="1143000"/>
          </a:xfrm>
        </p:spPr>
        <p:txBody>
          <a:bodyPr/>
          <a:lstStyle/>
          <a:p>
            <a:r>
              <a:rPr lang="en-US" altLang="en-US" sz="3600" b="1">
                <a:solidFill>
                  <a:schemeClr val="bg1"/>
                </a:solidFill>
                <a:latin typeface="Arial" panose="020B0604020202020204" pitchFamily="34" charset="0"/>
                <a:ea typeface="ＭＳ Ｐゴシック" panose="020B0600070205080204" pitchFamily="34" charset="-128"/>
              </a:rPr>
              <a:t>Parking (208)</a:t>
            </a:r>
            <a:endParaRPr lang="en-US" altLang="en-US" sz="3600">
              <a:solidFill>
                <a:schemeClr val="bg1"/>
              </a:solidFill>
              <a:ea typeface="ＭＳ Ｐゴシック" panose="020B0600070205080204" pitchFamily="34" charset="-128"/>
            </a:endParaRPr>
          </a:p>
        </p:txBody>
      </p:sp>
      <p:sp>
        <p:nvSpPr>
          <p:cNvPr id="99331" name="Content Placeholder 2">
            <a:extLst>
              <a:ext uri="{FF2B5EF4-FFF2-40B4-BE49-F238E27FC236}">
                <a16:creationId xmlns:a16="http://schemas.microsoft.com/office/drawing/2014/main" id="{5FAE09CC-633F-7F7B-79AC-77732CCD4049}"/>
              </a:ext>
            </a:extLst>
          </p:cNvPr>
          <p:cNvSpPr>
            <a:spLocks noGrp="1"/>
          </p:cNvSpPr>
          <p:nvPr>
            <p:ph idx="1"/>
          </p:nvPr>
        </p:nvSpPr>
        <p:spPr>
          <a:xfrm>
            <a:off x="0" y="1414463"/>
            <a:ext cx="9144000" cy="4711700"/>
          </a:xfrm>
        </p:spPr>
        <p:txBody>
          <a:bodyPr/>
          <a:lstStyle/>
          <a:p>
            <a:pPr algn="ctr">
              <a:buFont typeface="Arial" panose="020B0604020202020204" pitchFamily="34" charset="0"/>
              <a:buNone/>
            </a:pPr>
            <a:r>
              <a:rPr lang="en-US" altLang="en-US">
                <a:ea typeface="Times New Roman" panose="02020603050405020304" pitchFamily="18" charset="0"/>
                <a:cs typeface="Arial" panose="020B0604020202020204" pitchFamily="34" charset="0"/>
              </a:rPr>
              <a:t>Exception - spaces used exclusively for:</a:t>
            </a:r>
          </a:p>
          <a:p>
            <a:pPr algn="ctr">
              <a:buFontTx/>
              <a:buChar char="•"/>
            </a:pPr>
            <a:r>
              <a:rPr lang="en-US" altLang="en-US">
                <a:ea typeface="Times New Roman" panose="02020603050405020304" pitchFamily="18" charset="0"/>
                <a:cs typeface="Arial" panose="020B0604020202020204" pitchFamily="34" charset="0"/>
              </a:rPr>
              <a:t>Bus, trucks, and other delivery vehicles</a:t>
            </a:r>
          </a:p>
          <a:p>
            <a:pPr algn="ctr">
              <a:buFontTx/>
              <a:buChar char="•"/>
            </a:pPr>
            <a:r>
              <a:rPr lang="en-US" altLang="en-US">
                <a:ea typeface="Times New Roman" panose="02020603050405020304" pitchFamily="18" charset="0"/>
                <a:cs typeface="Arial" panose="020B0604020202020204" pitchFamily="34" charset="0"/>
              </a:rPr>
              <a:t>Law enforcement vehicles</a:t>
            </a:r>
          </a:p>
          <a:p>
            <a:pPr algn="ctr">
              <a:buFontTx/>
              <a:buChar char="•"/>
            </a:pPr>
            <a:r>
              <a:rPr lang="en-US" altLang="en-US">
                <a:ea typeface="Times New Roman" panose="02020603050405020304" pitchFamily="18" charset="0"/>
                <a:cs typeface="Arial" panose="020B0604020202020204" pitchFamily="34" charset="0"/>
              </a:rPr>
              <a:t>Vehicular impound</a:t>
            </a:r>
          </a:p>
          <a:p>
            <a:pPr algn="ctr">
              <a:buFont typeface="Arial" panose="020B0604020202020204" pitchFamily="34" charset="0"/>
              <a:buNone/>
            </a:pPr>
            <a:endParaRPr lang="en-US" altLang="en-US">
              <a:ea typeface="Times New Roman" panose="02020603050405020304" pitchFamily="18" charset="0"/>
              <a:cs typeface="Arial" panose="020B0604020202020204" pitchFamily="34" charset="0"/>
            </a:endParaRPr>
          </a:p>
          <a:p>
            <a:pPr algn="ctr">
              <a:buFont typeface="Arial" panose="020B0604020202020204" pitchFamily="34" charset="0"/>
              <a:buNone/>
            </a:pPr>
            <a:r>
              <a:rPr lang="en-US" altLang="en-US">
                <a:ea typeface="Times New Roman" panose="02020603050405020304" pitchFamily="18" charset="0"/>
                <a:cs typeface="Arial" panose="020B0604020202020204" pitchFamily="34" charset="0"/>
              </a:rPr>
              <a:t>These lots must have compliant passenger loading zone where public access is provided </a:t>
            </a:r>
          </a:p>
          <a:p>
            <a:pPr algn="ctr"/>
            <a:endParaRPr lang="en-US" altLang="en-US">
              <a:ea typeface="Times New Roman" panose="02020603050405020304" pitchFamily="18" charset="0"/>
              <a:cs typeface="Arial" panose="020B0604020202020204" pitchFamily="34"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a:extLst>
              <a:ext uri="{FF2B5EF4-FFF2-40B4-BE49-F238E27FC236}">
                <a16:creationId xmlns:a16="http://schemas.microsoft.com/office/drawing/2014/main" id="{8E44E3DD-4894-9C06-F789-B739A32304B2}"/>
              </a:ext>
            </a:extLst>
          </p:cNvPr>
          <p:cNvSpPr>
            <a:spLocks noGrp="1"/>
          </p:cNvSpPr>
          <p:nvPr>
            <p:ph type="title"/>
          </p:nvPr>
        </p:nvSpPr>
        <p:spPr>
          <a:xfrm>
            <a:off x="457200" y="0"/>
            <a:ext cx="8229600" cy="1143000"/>
          </a:xfrm>
        </p:spPr>
        <p:txBody>
          <a:bodyPr/>
          <a:lstStyle/>
          <a:p>
            <a:r>
              <a:rPr lang="en-US" altLang="en-US" sz="3600" b="1">
                <a:solidFill>
                  <a:schemeClr val="bg1"/>
                </a:solidFill>
                <a:latin typeface="Arial" panose="020B0604020202020204" pitchFamily="34" charset="0"/>
                <a:ea typeface="ＭＳ Ｐゴシック" panose="020B0600070205080204" pitchFamily="34" charset="-128"/>
              </a:rPr>
              <a:t>Van Parking (208.2.4)</a:t>
            </a:r>
            <a:endParaRPr lang="en-US" altLang="en-US" sz="3600">
              <a:solidFill>
                <a:schemeClr val="bg1"/>
              </a:solidFill>
              <a:ea typeface="ＭＳ Ｐゴシック" panose="020B0600070205080204" pitchFamily="34" charset="-128"/>
            </a:endParaRPr>
          </a:p>
        </p:txBody>
      </p:sp>
      <p:sp>
        <p:nvSpPr>
          <p:cNvPr id="100355" name="Content Placeholder 2">
            <a:extLst>
              <a:ext uri="{FF2B5EF4-FFF2-40B4-BE49-F238E27FC236}">
                <a16:creationId xmlns:a16="http://schemas.microsoft.com/office/drawing/2014/main" id="{8AA2CD4C-3A19-6797-1EFE-DBA5F1391E4F}"/>
              </a:ext>
            </a:extLst>
          </p:cNvPr>
          <p:cNvSpPr>
            <a:spLocks noGrp="1"/>
          </p:cNvSpPr>
          <p:nvPr>
            <p:ph idx="1"/>
          </p:nvPr>
        </p:nvSpPr>
        <p:spPr>
          <a:xfrm>
            <a:off x="457200" y="5000625"/>
            <a:ext cx="8229600" cy="1125538"/>
          </a:xfrm>
        </p:spPr>
        <p:txBody>
          <a:bodyPr/>
          <a:lstStyle/>
          <a:p>
            <a:pPr algn="ctr">
              <a:buFont typeface="Arial" panose="020B0604020202020204" pitchFamily="34" charset="0"/>
              <a:buNone/>
            </a:pPr>
            <a:r>
              <a:rPr lang="en-US" altLang="en-US" b="1">
                <a:ea typeface="Times New Roman" panose="02020603050405020304" pitchFamily="18" charset="0"/>
                <a:cs typeface="Arial" panose="020B0604020202020204" pitchFamily="34" charset="0"/>
              </a:rPr>
              <a:t>Van Spaces - 1 of every 6 accessible spaces (instead of 1 of 8)</a:t>
            </a:r>
            <a:endParaRPr lang="en-US" altLang="en-US">
              <a:ea typeface="Times New Roman" panose="02020603050405020304" pitchFamily="18" charset="0"/>
              <a:cs typeface="Arial" panose="020B0604020202020204" pitchFamily="34" charset="0"/>
            </a:endParaRPr>
          </a:p>
        </p:txBody>
      </p:sp>
      <p:pic>
        <p:nvPicPr>
          <p:cNvPr id="100356" name="Picture 8" descr="VanParking">
            <a:extLst>
              <a:ext uri="{FF2B5EF4-FFF2-40B4-BE49-F238E27FC236}">
                <a16:creationId xmlns:a16="http://schemas.microsoft.com/office/drawing/2014/main" id="{7C858F6D-38C9-FBE1-94AA-8E243E0F7C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538288"/>
            <a:ext cx="5410200" cy="300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7" name="Picture 8" descr="VanParking">
            <a:extLst>
              <a:ext uri="{FF2B5EF4-FFF2-40B4-BE49-F238E27FC236}">
                <a16:creationId xmlns:a16="http://schemas.microsoft.com/office/drawing/2014/main" id="{978FB254-154A-2866-1FB7-4F64C03A6E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5113" y="1570038"/>
            <a:ext cx="5410200"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a:extLst>
              <a:ext uri="{FF2B5EF4-FFF2-40B4-BE49-F238E27FC236}">
                <a16:creationId xmlns:a16="http://schemas.microsoft.com/office/drawing/2014/main" id="{FC40F5FC-E5AA-B828-A05D-4F8274F2A4D3}"/>
              </a:ext>
            </a:extLst>
          </p:cNvPr>
          <p:cNvSpPr>
            <a:spLocks noGrp="1"/>
          </p:cNvSpPr>
          <p:nvPr>
            <p:ph type="title"/>
          </p:nvPr>
        </p:nvSpPr>
        <p:spPr>
          <a:xfrm>
            <a:off x="457200" y="0"/>
            <a:ext cx="8229600" cy="1143000"/>
          </a:xfrm>
        </p:spPr>
        <p:txBody>
          <a:bodyPr/>
          <a:lstStyle/>
          <a:p>
            <a:r>
              <a:rPr lang="en-US" altLang="en-US" sz="3600" b="1">
                <a:solidFill>
                  <a:schemeClr val="bg1"/>
                </a:solidFill>
                <a:latin typeface="Arial" panose="020B0604020202020204" pitchFamily="34" charset="0"/>
                <a:ea typeface="ＭＳ Ｐゴシック" panose="020B0600070205080204" pitchFamily="34" charset="-128"/>
              </a:rPr>
              <a:t>Van Spaces (502) </a:t>
            </a:r>
            <a:endParaRPr lang="en-US" altLang="en-US" sz="3600">
              <a:solidFill>
                <a:schemeClr val="bg1"/>
              </a:solidFill>
              <a:ea typeface="ＭＳ Ｐゴシック" panose="020B0600070205080204" pitchFamily="34" charset="-128"/>
            </a:endParaRPr>
          </a:p>
        </p:txBody>
      </p:sp>
      <p:grpSp>
        <p:nvGrpSpPr>
          <p:cNvPr id="101379" name="Group 4" descr="diagram showing two types of accessible  Van spaces and a car space">
            <a:extLst>
              <a:ext uri="{FF2B5EF4-FFF2-40B4-BE49-F238E27FC236}">
                <a16:creationId xmlns:a16="http://schemas.microsoft.com/office/drawing/2014/main" id="{3C0A2195-718C-6C04-F43E-87B76DA79004}"/>
              </a:ext>
            </a:extLst>
          </p:cNvPr>
          <p:cNvGrpSpPr>
            <a:grpSpLocks noGrp="1"/>
          </p:cNvGrpSpPr>
          <p:nvPr/>
        </p:nvGrpSpPr>
        <p:grpSpPr bwMode="auto">
          <a:xfrm>
            <a:off x="885825" y="1414463"/>
            <a:ext cx="7543800" cy="4057650"/>
            <a:chOff x="480" y="624"/>
            <a:chExt cx="4607" cy="2496"/>
          </a:xfrm>
        </p:grpSpPr>
        <p:pic>
          <p:nvPicPr>
            <p:cNvPr id="101383" name="Picture 5" descr="Van-Parking">
              <a:extLst>
                <a:ext uri="{FF2B5EF4-FFF2-40B4-BE49-F238E27FC236}">
                  <a16:creationId xmlns:a16="http://schemas.microsoft.com/office/drawing/2014/main" id="{932C93F2-BD65-CB2E-57E2-3ABF1BEF66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 y="624"/>
              <a:ext cx="4607" cy="2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4" name="Line 6">
              <a:extLst>
                <a:ext uri="{FF2B5EF4-FFF2-40B4-BE49-F238E27FC236}">
                  <a16:creationId xmlns:a16="http://schemas.microsoft.com/office/drawing/2014/main" id="{886B5F90-F401-02B7-4F51-383BE75951E1}"/>
                </a:ext>
              </a:extLst>
            </p:cNvPr>
            <p:cNvSpPr>
              <a:spLocks noChangeShapeType="1"/>
            </p:cNvSpPr>
            <p:nvPr/>
          </p:nvSpPr>
          <p:spPr bwMode="auto">
            <a:xfrm>
              <a:off x="2784" y="2496"/>
              <a:ext cx="0" cy="48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1385" name="Line 7">
              <a:extLst>
                <a:ext uri="{FF2B5EF4-FFF2-40B4-BE49-F238E27FC236}">
                  <a16:creationId xmlns:a16="http://schemas.microsoft.com/office/drawing/2014/main" id="{D2608B34-F8E7-6C0A-A6EA-83A028F7F796}"/>
                </a:ext>
              </a:extLst>
            </p:cNvPr>
            <p:cNvSpPr>
              <a:spLocks noChangeShapeType="1"/>
            </p:cNvSpPr>
            <p:nvPr/>
          </p:nvSpPr>
          <p:spPr bwMode="auto">
            <a:xfrm flipH="1">
              <a:off x="2784" y="2976"/>
              <a:ext cx="72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1386" name="Text Box 8">
              <a:extLst>
                <a:ext uri="{FF2B5EF4-FFF2-40B4-BE49-F238E27FC236}">
                  <a16:creationId xmlns:a16="http://schemas.microsoft.com/office/drawing/2014/main" id="{20EB778E-A7C6-71A7-ADC7-6A17311B9AC9}"/>
                </a:ext>
              </a:extLst>
            </p:cNvPr>
            <p:cNvSpPr txBox="1">
              <a:spLocks noChangeArrowheads="1"/>
            </p:cNvSpPr>
            <p:nvPr/>
          </p:nvSpPr>
          <p:spPr bwMode="auto">
            <a:xfrm>
              <a:off x="3008" y="2622"/>
              <a:ext cx="316"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b="1">
                  <a:latin typeface="Arial Unicode MS" pitchFamily="34" charset="-128"/>
                </a:rPr>
                <a:t>8’</a:t>
              </a:r>
            </a:p>
          </p:txBody>
        </p:sp>
      </p:grpSp>
      <p:sp>
        <p:nvSpPr>
          <p:cNvPr id="101380" name="AutoShape 10" descr="van space">
            <a:extLst>
              <a:ext uri="{FF2B5EF4-FFF2-40B4-BE49-F238E27FC236}">
                <a16:creationId xmlns:a16="http://schemas.microsoft.com/office/drawing/2014/main" id="{4F83C5C5-54CB-1852-01E2-D432F3F8101B}"/>
              </a:ext>
            </a:extLst>
          </p:cNvPr>
          <p:cNvSpPr>
            <a:spLocks noChangeArrowheads="1"/>
          </p:cNvSpPr>
          <p:nvPr/>
        </p:nvSpPr>
        <p:spPr bwMode="auto">
          <a:xfrm>
            <a:off x="180975" y="5486400"/>
            <a:ext cx="2667000" cy="457200"/>
          </a:xfrm>
          <a:prstGeom prst="wedgeRectCallout">
            <a:avLst>
              <a:gd name="adj1" fmla="val 16546"/>
              <a:gd name="adj2" fmla="val -195833"/>
            </a:avLst>
          </a:prstGeom>
          <a:solidFill>
            <a:schemeClr val="bg1"/>
          </a:solidFill>
          <a:ln w="9525" algn="ctr">
            <a:solidFill>
              <a:srgbClr val="0000FF"/>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800" b="1" dirty="0">
                <a:solidFill>
                  <a:srgbClr val="0070C0"/>
                </a:solidFill>
                <a:latin typeface="Arial Unicode MS" pitchFamily="34" charset="-128"/>
              </a:rPr>
              <a:t>EX: Van space </a:t>
            </a:r>
          </a:p>
        </p:txBody>
      </p:sp>
      <p:sp>
        <p:nvSpPr>
          <p:cNvPr id="101381" name="AutoShape 9" descr="car space">
            <a:extLst>
              <a:ext uri="{FF2B5EF4-FFF2-40B4-BE49-F238E27FC236}">
                <a16:creationId xmlns:a16="http://schemas.microsoft.com/office/drawing/2014/main" id="{0B21E8AC-6871-DFF2-480F-34B768E711CB}"/>
              </a:ext>
            </a:extLst>
          </p:cNvPr>
          <p:cNvSpPr>
            <a:spLocks noChangeArrowheads="1"/>
          </p:cNvSpPr>
          <p:nvPr/>
        </p:nvSpPr>
        <p:spPr bwMode="auto">
          <a:xfrm>
            <a:off x="3436938" y="5486400"/>
            <a:ext cx="1905000" cy="457200"/>
          </a:xfrm>
          <a:prstGeom prst="wedgeRectCallout">
            <a:avLst>
              <a:gd name="adj1" fmla="val 27083"/>
              <a:gd name="adj2" fmla="val -178125"/>
            </a:avLst>
          </a:prstGeom>
          <a:solidFill>
            <a:schemeClr val="bg1"/>
          </a:solidFill>
          <a:ln w="9525" algn="ctr">
            <a:solidFill>
              <a:srgbClr val="0000FF"/>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800" b="1" dirty="0">
                <a:solidFill>
                  <a:srgbClr val="0070C0"/>
                </a:solidFill>
                <a:latin typeface="Arial Unicode MS" pitchFamily="34" charset="-128"/>
              </a:rPr>
              <a:t>Car space</a:t>
            </a:r>
          </a:p>
        </p:txBody>
      </p:sp>
      <p:sp>
        <p:nvSpPr>
          <p:cNvPr id="101382" name="AutoShape 11" descr="van space">
            <a:extLst>
              <a:ext uri="{FF2B5EF4-FFF2-40B4-BE49-F238E27FC236}">
                <a16:creationId xmlns:a16="http://schemas.microsoft.com/office/drawing/2014/main" id="{647879BF-68F9-CE24-2AF8-9A923EA646C7}"/>
              </a:ext>
            </a:extLst>
          </p:cNvPr>
          <p:cNvSpPr>
            <a:spLocks noChangeArrowheads="1"/>
          </p:cNvSpPr>
          <p:nvPr/>
        </p:nvSpPr>
        <p:spPr bwMode="auto">
          <a:xfrm>
            <a:off x="6172200" y="5486400"/>
            <a:ext cx="1981200" cy="457200"/>
          </a:xfrm>
          <a:prstGeom prst="wedgeRectCallout">
            <a:avLst>
              <a:gd name="adj1" fmla="val -3926"/>
              <a:gd name="adj2" fmla="val -190625"/>
            </a:avLst>
          </a:prstGeom>
          <a:solidFill>
            <a:schemeClr val="bg1"/>
          </a:solidFill>
          <a:ln w="9525" algn="ctr">
            <a:solidFill>
              <a:srgbClr val="0000FF"/>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800" b="1" dirty="0">
                <a:solidFill>
                  <a:srgbClr val="0070C0"/>
                </a:solidFill>
                <a:latin typeface="Arial Unicode MS" pitchFamily="34" charset="-128"/>
              </a:rPr>
              <a:t>Van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a:extLst>
              <a:ext uri="{FF2B5EF4-FFF2-40B4-BE49-F238E27FC236}">
                <a16:creationId xmlns:a16="http://schemas.microsoft.com/office/drawing/2014/main" id="{07B0F500-2898-30D0-F2A2-979A0AF21DDD}"/>
              </a:ext>
            </a:extLst>
          </p:cNvPr>
          <p:cNvSpPr>
            <a:spLocks noGrp="1"/>
          </p:cNvSpPr>
          <p:nvPr>
            <p:ph type="title"/>
          </p:nvPr>
        </p:nvSpPr>
        <p:spPr>
          <a:xfrm>
            <a:off x="457200" y="0"/>
            <a:ext cx="8229600" cy="1143000"/>
          </a:xfrm>
        </p:spPr>
        <p:txBody>
          <a:bodyPr/>
          <a:lstStyle/>
          <a:p>
            <a:r>
              <a:rPr lang="en-US" altLang="en-US" sz="3600" b="1">
                <a:solidFill>
                  <a:schemeClr val="bg1"/>
                </a:solidFill>
                <a:latin typeface="Arial" panose="020B0604020202020204" pitchFamily="34" charset="0"/>
                <a:ea typeface="ＭＳ Ｐゴシック" panose="020B0600070205080204" pitchFamily="34" charset="-128"/>
              </a:rPr>
              <a:t>Parking (502)</a:t>
            </a:r>
            <a:endParaRPr lang="en-US" altLang="en-US" sz="3600">
              <a:ea typeface="ＭＳ Ｐゴシック" panose="020B0600070205080204" pitchFamily="34" charset="-128"/>
            </a:endParaRPr>
          </a:p>
        </p:txBody>
      </p:sp>
      <p:sp>
        <p:nvSpPr>
          <p:cNvPr id="102403" name="Content Placeholder 2">
            <a:extLst>
              <a:ext uri="{FF2B5EF4-FFF2-40B4-BE49-F238E27FC236}">
                <a16:creationId xmlns:a16="http://schemas.microsoft.com/office/drawing/2014/main" id="{E16F48A5-609F-7CC2-5C18-9A2A8767BF74}"/>
              </a:ext>
            </a:extLst>
          </p:cNvPr>
          <p:cNvSpPr>
            <a:spLocks noGrp="1"/>
          </p:cNvSpPr>
          <p:nvPr>
            <p:ph idx="1"/>
          </p:nvPr>
        </p:nvSpPr>
        <p:spPr/>
        <p:txBody>
          <a:bodyPr/>
          <a:lstStyle/>
          <a:p>
            <a:pPr>
              <a:buFontTx/>
              <a:buChar char="•"/>
            </a:pPr>
            <a:r>
              <a:rPr lang="en-US" altLang="en-US">
                <a:ea typeface="Times New Roman" panose="02020603050405020304" pitchFamily="18" charset="0"/>
                <a:cs typeface="Arial" panose="020B0604020202020204" pitchFamily="34" charset="0"/>
              </a:rPr>
              <a:t>Marking of access aisles</a:t>
            </a:r>
          </a:p>
          <a:p>
            <a:pPr>
              <a:buFontTx/>
              <a:buChar char="•"/>
            </a:pPr>
            <a:r>
              <a:rPr lang="en-US" altLang="en-US">
                <a:ea typeface="Times New Roman" panose="02020603050405020304" pitchFamily="18" charset="0"/>
                <a:cs typeface="Arial" panose="020B0604020202020204" pitchFamily="34" charset="0"/>
              </a:rPr>
              <a:t>Angled vans spaces (aisle on passenger side)</a:t>
            </a:r>
          </a:p>
          <a:p>
            <a:pPr>
              <a:buFontTx/>
              <a:buChar char="•"/>
            </a:pPr>
            <a:r>
              <a:rPr lang="en-US" altLang="en-US">
                <a:ea typeface="Times New Roman" panose="02020603050405020304" pitchFamily="18" charset="0"/>
                <a:cs typeface="Arial" panose="020B0604020202020204" pitchFamily="34" charset="0"/>
              </a:rPr>
              <a:t>Sign height (60” min.) </a:t>
            </a:r>
          </a:p>
          <a:p>
            <a:endParaRPr lang="en-US" altLang="en-US">
              <a:ea typeface="Times New Roman" panose="02020603050405020304" pitchFamily="18" charset="0"/>
              <a:cs typeface="Arial" panose="020B0604020202020204" pitchFamily="34" charset="0"/>
            </a:endParaRPr>
          </a:p>
        </p:txBody>
      </p:sp>
      <p:pic>
        <p:nvPicPr>
          <p:cNvPr id="102404" name="Picture 8" descr="1950 style car parked at an accessible space">
            <a:extLst>
              <a:ext uri="{FF2B5EF4-FFF2-40B4-BE49-F238E27FC236}">
                <a16:creationId xmlns:a16="http://schemas.microsoft.com/office/drawing/2014/main" id="{FA870AAD-002C-F149-4340-7F917518D1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498850"/>
            <a:ext cx="4368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5" name="Picture 6" descr="marked access aisle next to a parking space with a car in it. ">
            <a:extLst>
              <a:ext uri="{FF2B5EF4-FFF2-40B4-BE49-F238E27FC236}">
                <a16:creationId xmlns:a16="http://schemas.microsoft.com/office/drawing/2014/main" id="{65233218-8A41-1474-F82B-5BA4B0A7B7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914650"/>
            <a:ext cx="3810000"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a:extLst>
              <a:ext uri="{FF2B5EF4-FFF2-40B4-BE49-F238E27FC236}">
                <a16:creationId xmlns:a16="http://schemas.microsoft.com/office/drawing/2014/main" id="{25AEB7EA-02FB-4D88-E7E9-8BC4CBCAD3D1}"/>
              </a:ext>
            </a:extLst>
          </p:cNvPr>
          <p:cNvSpPr>
            <a:spLocks noGrp="1"/>
          </p:cNvSpPr>
          <p:nvPr>
            <p:ph type="title"/>
          </p:nvPr>
        </p:nvSpPr>
        <p:spPr/>
        <p:txBody>
          <a:bodyPr/>
          <a:lstStyle/>
          <a:p>
            <a:r>
              <a:rPr lang="en-US" altLang="en-US" dirty="0">
                <a:solidFill>
                  <a:schemeClr val="bg1"/>
                </a:solidFill>
                <a:ea typeface="ＭＳ Ｐゴシック" panose="020B0600070205080204" pitchFamily="34" charset="-128"/>
              </a:rPr>
              <a:t>Parking Spaces (502)</a:t>
            </a:r>
            <a:endParaRPr lang="en-US" altLang="en-US" dirty="0">
              <a:ea typeface="ＭＳ Ｐゴシック" panose="020B0600070205080204" pitchFamily="34" charset="-128"/>
            </a:endParaRPr>
          </a:p>
        </p:txBody>
      </p:sp>
      <p:sp>
        <p:nvSpPr>
          <p:cNvPr id="3" name="Content Placeholder 2">
            <a:extLst>
              <a:ext uri="{FF2B5EF4-FFF2-40B4-BE49-F238E27FC236}">
                <a16:creationId xmlns:a16="http://schemas.microsoft.com/office/drawing/2014/main" id="{5A0E62E3-7BAF-6652-27A0-2997E392A3CE}"/>
              </a:ext>
            </a:extLst>
          </p:cNvPr>
          <p:cNvSpPr>
            <a:spLocks noGrp="1"/>
          </p:cNvSpPr>
          <p:nvPr>
            <p:ph idx="1"/>
          </p:nvPr>
        </p:nvSpPr>
        <p:spPr>
          <a:xfrm>
            <a:off x="185738" y="1143000"/>
            <a:ext cx="7848600" cy="3176588"/>
          </a:xfrm>
        </p:spPr>
        <p:txBody>
          <a:bodyPr/>
          <a:lstStyle/>
          <a:p>
            <a:pPr marL="0" indent="0">
              <a:buFont typeface="Arial" panose="020B0604020202020204" pitchFamily="34" charset="0"/>
              <a:buNone/>
              <a:defRPr/>
            </a:pPr>
            <a:r>
              <a:rPr lang="en-US" b="1" dirty="0"/>
              <a:t>Identification</a:t>
            </a:r>
          </a:p>
          <a:p>
            <a:pPr>
              <a:defRPr/>
            </a:pPr>
            <a:r>
              <a:rPr lang="en-US" sz="2400" dirty="0"/>
              <a:t>Signs shall include the International Symbol of Accessibility </a:t>
            </a:r>
          </a:p>
          <a:p>
            <a:pPr>
              <a:defRPr/>
            </a:pPr>
            <a:r>
              <a:rPr lang="en-US" sz="2400" dirty="0"/>
              <a:t>van spaces shall contain the designation "van accessible.“</a:t>
            </a:r>
          </a:p>
          <a:p>
            <a:pPr>
              <a:defRPr/>
            </a:pPr>
            <a:r>
              <a:rPr lang="en-US" sz="2400" dirty="0"/>
              <a:t>60” min above the finish floor or ground surface measured to the bottom of the sign. </a:t>
            </a:r>
          </a:p>
          <a:p>
            <a:pPr marL="0" indent="0">
              <a:buFont typeface="Arial" panose="020B0604020202020204" pitchFamily="34" charset="0"/>
              <a:buNone/>
              <a:defRPr/>
            </a:pPr>
            <a:endParaRPr lang="en-US" dirty="0"/>
          </a:p>
        </p:txBody>
      </p:sp>
      <p:pic>
        <p:nvPicPr>
          <p:cNvPr id="103428" name="Picture 3" descr="Van Accessible Signage with Symbol of Accessibility">
            <a:extLst>
              <a:ext uri="{FF2B5EF4-FFF2-40B4-BE49-F238E27FC236}">
                <a16:creationId xmlns:a16="http://schemas.microsoft.com/office/drawing/2014/main" id="{08443FCE-15D1-C0E0-AD7A-38CF03DB617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24800" y="1752600"/>
            <a:ext cx="1143000"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0" name="Picture 3" descr="Wheel stops impeed cars from encroaching on path of travel">
            <a:extLst>
              <a:ext uri="{FF2B5EF4-FFF2-40B4-BE49-F238E27FC236}">
                <a16:creationId xmlns:a16="http://schemas.microsoft.com/office/drawing/2014/main" id="{4D4E43EA-4718-03BA-0AE8-D50372FB0E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917" t="36581" r="11905"/>
          <a:stretch>
            <a:fillRect/>
          </a:stretch>
        </p:blipFill>
        <p:spPr bwMode="auto">
          <a:xfrm>
            <a:off x="152400" y="3733800"/>
            <a:ext cx="2665413" cy="229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9" name="TextBox 4">
            <a:extLst>
              <a:ext uri="{FF2B5EF4-FFF2-40B4-BE49-F238E27FC236}">
                <a16:creationId xmlns:a16="http://schemas.microsoft.com/office/drawing/2014/main" id="{F8C1603D-7CB3-F06C-663E-279710516570}"/>
              </a:ext>
            </a:extLst>
          </p:cNvPr>
          <p:cNvSpPr txBox="1">
            <a:spLocks noChangeArrowheads="1"/>
          </p:cNvSpPr>
          <p:nvPr/>
        </p:nvSpPr>
        <p:spPr bwMode="auto">
          <a:xfrm>
            <a:off x="2895600" y="4114800"/>
            <a:ext cx="61722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b="1">
                <a:latin typeface="Arial" panose="020B0604020202020204" pitchFamily="34" charset="0"/>
              </a:rPr>
              <a:t>Relationship to Accessible Routes </a:t>
            </a:r>
            <a:r>
              <a:rPr lang="en-US" altLang="en-US" sz="2400">
                <a:latin typeface="Arial" panose="020B0604020202020204" pitchFamily="34" charset="0"/>
              </a:rPr>
              <a:t>Parking spaces and access aisles shall be designed so that cars and vans, when parked, cannot obstruct the required clear width of adjacent accessible routes.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622E2DB9-2B52-5AE4-A1D9-C5C330E34181}"/>
              </a:ext>
            </a:extLst>
          </p:cNvPr>
          <p:cNvSpPr>
            <a:spLocks noGrp="1"/>
          </p:cNvSpPr>
          <p:nvPr>
            <p:ph type="title"/>
          </p:nvPr>
        </p:nvSpPr>
        <p:spPr>
          <a:xfrm>
            <a:off x="457200" y="274638"/>
            <a:ext cx="8229600" cy="1096962"/>
          </a:xfrm>
        </p:spPr>
        <p:txBody>
          <a:bodyPr/>
          <a:lstStyle/>
          <a:p>
            <a:r>
              <a:rPr lang="en-US" altLang="en-US">
                <a:solidFill>
                  <a:schemeClr val="bg1"/>
                </a:solidFill>
                <a:ea typeface="ＭＳ Ｐゴシック" panose="020B0600070205080204" pitchFamily="34" charset="-128"/>
              </a:rPr>
              <a:t>Path of Travel - Safe Harbor	</a:t>
            </a:r>
          </a:p>
        </p:txBody>
      </p:sp>
      <p:sp>
        <p:nvSpPr>
          <p:cNvPr id="19459" name="Content Placeholder 2">
            <a:extLst>
              <a:ext uri="{FF2B5EF4-FFF2-40B4-BE49-F238E27FC236}">
                <a16:creationId xmlns:a16="http://schemas.microsoft.com/office/drawing/2014/main" id="{10BD499C-3115-0E4E-FE21-E0B5077DAD20}"/>
              </a:ext>
            </a:extLst>
          </p:cNvPr>
          <p:cNvSpPr>
            <a:spLocks noGrp="1"/>
          </p:cNvSpPr>
          <p:nvPr>
            <p:ph idx="1"/>
          </p:nvPr>
        </p:nvSpPr>
        <p:spPr>
          <a:xfrm>
            <a:off x="381000" y="1255713"/>
            <a:ext cx="8305800" cy="5486400"/>
          </a:xfrm>
        </p:spPr>
        <p:txBody>
          <a:bodyPr/>
          <a:lstStyle/>
          <a:p>
            <a:pPr marL="0" indent="0" algn="ctr">
              <a:buFont typeface="Arial" panose="020B0604020202020204" pitchFamily="34" charset="0"/>
              <a:buNone/>
            </a:pPr>
            <a:r>
              <a:rPr lang="en-US" altLang="en-US">
                <a:ea typeface="ＭＳ Ｐゴシック" panose="020B0600070205080204" pitchFamily="34" charset="-128"/>
              </a:rPr>
              <a:t>If a covered entity has constructed or altered required elements of a path of travel in compliance with the applicable Standards (1991 or UFAS), before March 15, 2012, they are </a:t>
            </a:r>
            <a:r>
              <a:rPr lang="en-US" altLang="en-US" b="1">
                <a:ea typeface="ＭＳ Ｐゴシック" panose="020B0600070205080204" pitchFamily="34" charset="-128"/>
              </a:rPr>
              <a:t>not required to retrofit such elements to reflect incremental changes in the 2010 Standards</a:t>
            </a:r>
            <a:r>
              <a:rPr lang="en-US" altLang="en-US">
                <a:ea typeface="ＭＳ Ｐゴシック" panose="020B0600070205080204" pitchFamily="34" charset="-128"/>
              </a:rPr>
              <a:t>, just because they alter a primary function area served by the path of travel.</a:t>
            </a:r>
          </a:p>
          <a:p>
            <a:pPr marL="0" indent="0" algn="ctr">
              <a:buFont typeface="Arial" panose="020B0604020202020204" pitchFamily="34" charset="0"/>
              <a:buNone/>
            </a:pPr>
            <a:endParaRPr lang="en-US" altLang="en-US">
              <a:ea typeface="ＭＳ Ｐゴシック" panose="020B0600070205080204" pitchFamily="34" charset="-128"/>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a:extLst>
              <a:ext uri="{FF2B5EF4-FFF2-40B4-BE49-F238E27FC236}">
                <a16:creationId xmlns:a16="http://schemas.microsoft.com/office/drawing/2014/main" id="{ABE5F229-E485-E34B-BCA1-AFF467985E69}"/>
              </a:ext>
            </a:extLst>
          </p:cNvPr>
          <p:cNvSpPr>
            <a:spLocks noGrp="1"/>
          </p:cNvSpPr>
          <p:nvPr>
            <p:ph type="title"/>
          </p:nvPr>
        </p:nvSpPr>
        <p:spPr>
          <a:xfrm>
            <a:off x="457200" y="0"/>
            <a:ext cx="8229600" cy="1143000"/>
          </a:xfrm>
        </p:spPr>
        <p:txBody>
          <a:bodyPr/>
          <a:lstStyle/>
          <a:p>
            <a:r>
              <a:rPr lang="en-US" altLang="en-US" sz="3600" b="1">
                <a:solidFill>
                  <a:schemeClr val="bg1"/>
                </a:solidFill>
                <a:latin typeface="Arial" panose="020B0604020202020204" pitchFamily="34" charset="0"/>
                <a:ea typeface="ＭＳ Ｐゴシック" panose="020B0600070205080204" pitchFamily="34" charset="-128"/>
              </a:rPr>
              <a:t>Passenger Loading Zones (209)</a:t>
            </a:r>
            <a:endParaRPr lang="en-US" altLang="en-US" sz="3600">
              <a:solidFill>
                <a:schemeClr val="bg1"/>
              </a:solidFill>
              <a:ea typeface="ＭＳ Ｐゴシック" panose="020B0600070205080204" pitchFamily="34" charset="-128"/>
            </a:endParaRPr>
          </a:p>
        </p:txBody>
      </p:sp>
      <p:sp>
        <p:nvSpPr>
          <p:cNvPr id="104451" name="Content Placeholder 2">
            <a:extLst>
              <a:ext uri="{FF2B5EF4-FFF2-40B4-BE49-F238E27FC236}">
                <a16:creationId xmlns:a16="http://schemas.microsoft.com/office/drawing/2014/main" id="{15F1872F-585C-E390-FFEF-B37A4706BADF}"/>
              </a:ext>
            </a:extLst>
          </p:cNvPr>
          <p:cNvSpPr>
            <a:spLocks noGrp="1"/>
          </p:cNvSpPr>
          <p:nvPr>
            <p:ph idx="1"/>
          </p:nvPr>
        </p:nvSpPr>
        <p:spPr>
          <a:xfrm>
            <a:off x="285750" y="2157413"/>
            <a:ext cx="3586163" cy="3968750"/>
          </a:xfrm>
        </p:spPr>
        <p:txBody>
          <a:bodyPr/>
          <a:lstStyle/>
          <a:p>
            <a:r>
              <a:rPr lang="en-US" altLang="en-US">
                <a:latin typeface="Arial" panose="020B0604020202020204" pitchFamily="34" charset="0"/>
                <a:ea typeface="Times New Roman" panose="02020603050405020304" pitchFamily="18" charset="0"/>
                <a:cs typeface="Arial" panose="020B0604020202020204" pitchFamily="34" charset="0"/>
              </a:rPr>
              <a:t>At least 1 for every 100 linear ft. of loading zone space provided</a:t>
            </a:r>
          </a:p>
          <a:p>
            <a:endParaRPr lang="en-US" altLang="en-US">
              <a:ea typeface="Times New Roman" panose="02020603050405020304" pitchFamily="18" charset="0"/>
              <a:cs typeface="Arial" panose="020B0604020202020204" pitchFamily="34" charset="0"/>
            </a:endParaRPr>
          </a:p>
        </p:txBody>
      </p:sp>
      <p:pic>
        <p:nvPicPr>
          <p:cNvPr id="104452" name="Picture 8" descr="long passenger loading zone at an airport">
            <a:extLst>
              <a:ext uri="{FF2B5EF4-FFF2-40B4-BE49-F238E27FC236}">
                <a16:creationId xmlns:a16="http://schemas.microsoft.com/office/drawing/2014/main" id="{83841B62-8AA1-2812-6E88-61C60B8AA7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1913" y="1600200"/>
            <a:ext cx="50292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Title 1">
            <a:extLst>
              <a:ext uri="{FF2B5EF4-FFF2-40B4-BE49-F238E27FC236}">
                <a16:creationId xmlns:a16="http://schemas.microsoft.com/office/drawing/2014/main" id="{68408D46-6B1D-108D-56D6-371E60542D7C}"/>
              </a:ext>
            </a:extLst>
          </p:cNvPr>
          <p:cNvSpPr>
            <a:spLocks noGrp="1"/>
          </p:cNvSpPr>
          <p:nvPr>
            <p:ph type="title"/>
          </p:nvPr>
        </p:nvSpPr>
        <p:spPr>
          <a:xfrm>
            <a:off x="457200" y="0"/>
            <a:ext cx="8229600" cy="1143000"/>
          </a:xfrm>
        </p:spPr>
        <p:txBody>
          <a:bodyPr/>
          <a:lstStyle/>
          <a:p>
            <a:r>
              <a:rPr lang="en-US" altLang="en-US" sz="3600" b="1" dirty="0">
                <a:solidFill>
                  <a:schemeClr val="bg1"/>
                </a:solidFill>
                <a:latin typeface="Arial" panose="020B0604020202020204" pitchFamily="34" charset="0"/>
                <a:ea typeface="ＭＳ Ｐゴシック" panose="020B0600070205080204" pitchFamily="34" charset="-128"/>
              </a:rPr>
              <a:t>Passenger Loading Zones</a:t>
            </a:r>
            <a:endParaRPr lang="en-US" altLang="en-US" sz="3600" dirty="0">
              <a:solidFill>
                <a:schemeClr val="bg1"/>
              </a:solidFill>
              <a:ea typeface="ＭＳ Ｐゴシック" panose="020B0600070205080204" pitchFamily="34" charset="-128"/>
            </a:endParaRPr>
          </a:p>
        </p:txBody>
      </p:sp>
      <p:pic>
        <p:nvPicPr>
          <p:cNvPr id="105474" name="Picture 5" descr="diagram of access aisle for a passenger loading zone">
            <a:extLst>
              <a:ext uri="{FF2B5EF4-FFF2-40B4-BE49-F238E27FC236}">
                <a16:creationId xmlns:a16="http://schemas.microsoft.com/office/drawing/2014/main" id="{38F773FE-AD88-BB19-8379-2ED2DF6123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220"/>
          <a:stretch>
            <a:fillRect/>
          </a:stretch>
        </p:blipFill>
        <p:spPr bwMode="auto">
          <a:xfrm>
            <a:off x="942975" y="1397000"/>
            <a:ext cx="7010400" cy="343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05476" name="Content Placeholder 2">
            <a:extLst>
              <a:ext uri="{FF2B5EF4-FFF2-40B4-BE49-F238E27FC236}">
                <a16:creationId xmlns:a16="http://schemas.microsoft.com/office/drawing/2014/main" id="{2F7E5A57-5551-5FF5-DAAE-EB9290646A21}"/>
              </a:ext>
            </a:extLst>
          </p:cNvPr>
          <p:cNvSpPr>
            <a:spLocks noGrp="1"/>
          </p:cNvSpPr>
          <p:nvPr>
            <p:ph idx="1"/>
          </p:nvPr>
        </p:nvSpPr>
        <p:spPr>
          <a:xfrm>
            <a:off x="942975" y="4614863"/>
            <a:ext cx="7743825" cy="1511300"/>
          </a:xfrm>
        </p:spPr>
        <p:txBody>
          <a:bodyPr/>
          <a:lstStyle/>
          <a:p>
            <a:pPr eaLnBrk="1" hangingPunct="1"/>
            <a:r>
              <a:rPr lang="en-US" altLang="en-US" sz="2800" b="1">
                <a:latin typeface="Arial" panose="020B0604020202020204" pitchFamily="34" charset="0"/>
                <a:ea typeface="Times New Roman" panose="02020603050405020304" pitchFamily="18" charset="0"/>
                <a:cs typeface="Arial" panose="020B0604020202020204" pitchFamily="34" charset="0"/>
              </a:rPr>
              <a:t>Aisles - same level as pull-up space</a:t>
            </a:r>
          </a:p>
          <a:p>
            <a:pPr eaLnBrk="1" hangingPunct="1"/>
            <a:r>
              <a:rPr lang="en-US" altLang="en-US" sz="2800" b="1">
                <a:latin typeface="Arial" panose="020B0604020202020204" pitchFamily="34" charset="0"/>
                <a:ea typeface="Times New Roman" panose="02020603050405020304" pitchFamily="18" charset="0"/>
                <a:cs typeface="Arial" panose="020B0604020202020204" pitchFamily="34" charset="0"/>
              </a:rPr>
              <a:t>Aisles to be marked</a:t>
            </a:r>
          </a:p>
          <a:p>
            <a:pPr eaLnBrk="1" hangingPunct="1"/>
            <a:r>
              <a:rPr lang="en-US" altLang="en-US" sz="2800" b="1">
                <a:latin typeface="Arial" panose="020B0604020202020204" pitchFamily="34" charset="0"/>
                <a:ea typeface="Times New Roman" panose="02020603050405020304" pitchFamily="18" charset="0"/>
                <a:cs typeface="Arial" panose="020B0604020202020204" pitchFamily="34" charset="0"/>
              </a:rPr>
              <a:t>No level changes in space or aisle</a:t>
            </a:r>
            <a:endParaRPr lang="en-US" altLang="en-US" sz="2800">
              <a:ea typeface="Times New Roman" panose="02020603050405020304" pitchFamily="18" charset="0"/>
              <a:cs typeface="Arial" panose="020B0604020202020204" pitchFamily="34"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a:extLst>
              <a:ext uri="{FF2B5EF4-FFF2-40B4-BE49-F238E27FC236}">
                <a16:creationId xmlns:a16="http://schemas.microsoft.com/office/drawing/2014/main" id="{6F3D2D45-EA3A-A427-F94F-8E31676017C0}"/>
              </a:ext>
            </a:extLst>
          </p:cNvPr>
          <p:cNvSpPr>
            <a:spLocks noGrp="1"/>
          </p:cNvSpPr>
          <p:nvPr>
            <p:ph type="title"/>
          </p:nvPr>
        </p:nvSpPr>
        <p:spPr>
          <a:xfrm>
            <a:off x="457200" y="0"/>
            <a:ext cx="8229600" cy="1143000"/>
          </a:xfrm>
        </p:spPr>
        <p:txBody>
          <a:bodyPr/>
          <a:lstStyle/>
          <a:p>
            <a:r>
              <a:rPr lang="en-US" altLang="en-US" sz="3600" b="1">
                <a:solidFill>
                  <a:schemeClr val="bg1"/>
                </a:solidFill>
                <a:latin typeface="Arial" panose="020B0604020202020204" pitchFamily="34" charset="0"/>
                <a:ea typeface="ＭＳ Ｐゴシック" panose="020B0600070205080204" pitchFamily="34" charset="-128"/>
              </a:rPr>
              <a:t>Handrails (505)</a:t>
            </a:r>
            <a:endParaRPr lang="en-US" altLang="en-US" sz="3600">
              <a:ea typeface="ＭＳ Ｐゴシック" panose="020B0600070205080204" pitchFamily="34" charset="-128"/>
            </a:endParaRPr>
          </a:p>
        </p:txBody>
      </p:sp>
      <p:sp>
        <p:nvSpPr>
          <p:cNvPr id="106499" name="Content Placeholder 2">
            <a:extLst>
              <a:ext uri="{FF2B5EF4-FFF2-40B4-BE49-F238E27FC236}">
                <a16:creationId xmlns:a16="http://schemas.microsoft.com/office/drawing/2014/main" id="{38CDA288-8598-8D7C-30D3-79B0A8E891D8}"/>
              </a:ext>
            </a:extLst>
          </p:cNvPr>
          <p:cNvSpPr>
            <a:spLocks noGrp="1"/>
          </p:cNvSpPr>
          <p:nvPr>
            <p:ph idx="1"/>
          </p:nvPr>
        </p:nvSpPr>
        <p:spPr/>
        <p:txBody>
          <a:bodyPr/>
          <a:lstStyle/>
          <a:p>
            <a:pPr eaLnBrk="1" hangingPunct="1"/>
            <a:r>
              <a:rPr lang="en-US" altLang="en-US">
                <a:latin typeface="Arial" panose="020B0604020202020204" pitchFamily="34" charset="0"/>
                <a:ea typeface="ＭＳ Ｐゴシック" panose="020B0600070205080204" pitchFamily="34" charset="-128"/>
              </a:rPr>
              <a:t>Handrail/ surface clearance: 1 ½” min. (not absolute)</a:t>
            </a:r>
          </a:p>
          <a:p>
            <a:pPr eaLnBrk="1" hangingPunct="1"/>
            <a:r>
              <a:rPr lang="en-US" altLang="en-US">
                <a:latin typeface="Arial" panose="020B0604020202020204" pitchFamily="34" charset="0"/>
                <a:ea typeface="ＭＳ Ｐゴシック" panose="020B0600070205080204" pitchFamily="34" charset="-128"/>
              </a:rPr>
              <a:t>Diameter:  1 ¼” – 2” (not 1 ½” max.)</a:t>
            </a:r>
          </a:p>
          <a:p>
            <a:pPr eaLnBrk="1" hangingPunct="1"/>
            <a:r>
              <a:rPr lang="en-US" altLang="en-US">
                <a:latin typeface="Arial" panose="020B0604020202020204" pitchFamily="34" charset="0"/>
                <a:ea typeface="ＭＳ Ｐゴシック" panose="020B0600070205080204" pitchFamily="34" charset="-128"/>
              </a:rPr>
              <a:t>Dimension applies to outer diameter (clarification)</a:t>
            </a:r>
          </a:p>
          <a:p>
            <a:endParaRPr lang="en-US" altLang="en-US">
              <a:ea typeface="ＭＳ Ｐゴシック" panose="020B0600070205080204" pitchFamily="34" charset="-128"/>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a:extLst>
              <a:ext uri="{FF2B5EF4-FFF2-40B4-BE49-F238E27FC236}">
                <a16:creationId xmlns:a16="http://schemas.microsoft.com/office/drawing/2014/main" id="{DEBDB494-D615-1236-E6B3-2C48EDCF474B}"/>
              </a:ext>
            </a:extLst>
          </p:cNvPr>
          <p:cNvSpPr>
            <a:spLocks noGrp="1"/>
          </p:cNvSpPr>
          <p:nvPr>
            <p:ph type="title"/>
          </p:nvPr>
        </p:nvSpPr>
        <p:spPr>
          <a:xfrm>
            <a:off x="457200" y="0"/>
            <a:ext cx="8229600" cy="1143000"/>
          </a:xfrm>
        </p:spPr>
        <p:txBody>
          <a:bodyPr/>
          <a:lstStyle/>
          <a:p>
            <a:br>
              <a:rPr lang="en-US" altLang="en-US" sz="3600" b="1" dirty="0">
                <a:solidFill>
                  <a:schemeClr val="bg1"/>
                </a:solidFill>
                <a:ea typeface="ＭＳ Ｐゴシック" panose="020B0600070205080204" pitchFamily="34" charset="-128"/>
              </a:rPr>
            </a:br>
            <a:r>
              <a:rPr lang="en-US" altLang="en-US" sz="3600" b="1" dirty="0">
                <a:solidFill>
                  <a:schemeClr val="bg1"/>
                </a:solidFill>
                <a:ea typeface="ＭＳ Ｐゴシック" panose="020B0600070205080204" pitchFamily="34" charset="-128"/>
              </a:rPr>
              <a:t>Handrail Gripping Surface (505.6) </a:t>
            </a:r>
            <a:br>
              <a:rPr lang="en-US" altLang="en-US" sz="3600" b="1" dirty="0">
                <a:solidFill>
                  <a:srgbClr val="003399"/>
                </a:solidFill>
                <a:ea typeface="ＭＳ Ｐゴシック" panose="020B0600070205080204" pitchFamily="34" charset="-128"/>
              </a:rPr>
            </a:br>
            <a:endParaRPr lang="en-US" altLang="en-US" sz="3600" dirty="0">
              <a:ea typeface="ＭＳ Ｐゴシック" panose="020B0600070205080204" pitchFamily="34" charset="-128"/>
            </a:endParaRPr>
          </a:p>
        </p:txBody>
      </p:sp>
      <p:sp>
        <p:nvSpPr>
          <p:cNvPr id="107523" name="Content Placeholder 2">
            <a:extLst>
              <a:ext uri="{FF2B5EF4-FFF2-40B4-BE49-F238E27FC236}">
                <a16:creationId xmlns:a16="http://schemas.microsoft.com/office/drawing/2014/main" id="{86ACEC53-446C-CDFD-E555-D1899D36265E}"/>
              </a:ext>
            </a:extLst>
          </p:cNvPr>
          <p:cNvSpPr>
            <a:spLocks noGrp="1"/>
          </p:cNvSpPr>
          <p:nvPr>
            <p:ph idx="1"/>
          </p:nvPr>
        </p:nvSpPr>
        <p:spPr>
          <a:xfrm>
            <a:off x="242888" y="1814513"/>
            <a:ext cx="3328987" cy="4383087"/>
          </a:xfrm>
        </p:spPr>
        <p:txBody>
          <a:bodyPr/>
          <a:lstStyle/>
          <a:p>
            <a:pPr eaLnBrk="1" hangingPunct="1">
              <a:lnSpc>
                <a:spcPct val="90000"/>
              </a:lnSpc>
            </a:pPr>
            <a:r>
              <a:rPr lang="en-US" altLang="en-US" sz="2800">
                <a:latin typeface="Arial" panose="020B0604020202020204" pitchFamily="34" charset="0"/>
                <a:ea typeface="Times New Roman" panose="02020603050405020304" pitchFamily="18" charset="0"/>
                <a:cs typeface="Arial" panose="020B0604020202020204" pitchFamily="34" charset="0"/>
              </a:rPr>
              <a:t>Continuous gripping surface</a:t>
            </a:r>
          </a:p>
          <a:p>
            <a:pPr eaLnBrk="1" hangingPunct="1">
              <a:lnSpc>
                <a:spcPct val="90000"/>
              </a:lnSpc>
            </a:pPr>
            <a:r>
              <a:rPr lang="en-US" altLang="en-US" sz="2800">
                <a:latin typeface="Arial" panose="020B0604020202020204" pitchFamily="34" charset="0"/>
                <a:ea typeface="Times New Roman" panose="02020603050405020304" pitchFamily="18" charset="0"/>
                <a:cs typeface="Arial" panose="020B0604020202020204" pitchFamily="34" charset="0"/>
              </a:rPr>
              <a:t>No obstructions on top or sides</a:t>
            </a:r>
          </a:p>
          <a:p>
            <a:pPr eaLnBrk="1" hangingPunct="1">
              <a:lnSpc>
                <a:spcPct val="90000"/>
              </a:lnSpc>
            </a:pPr>
            <a:r>
              <a:rPr lang="en-US" altLang="en-US" sz="2800">
                <a:latin typeface="Arial" panose="020B0604020202020204" pitchFamily="34" charset="0"/>
                <a:ea typeface="Times New Roman" panose="02020603050405020304" pitchFamily="18" charset="0"/>
                <a:cs typeface="Arial" panose="020B0604020202020204" pitchFamily="34" charset="0"/>
              </a:rPr>
              <a:t>Obstructions limited along bottom to 20%</a:t>
            </a:r>
          </a:p>
          <a:p>
            <a:pPr eaLnBrk="1" hangingPunct="1">
              <a:lnSpc>
                <a:spcPct val="90000"/>
              </a:lnSpc>
            </a:pPr>
            <a:r>
              <a:rPr lang="en-US" altLang="en-US" sz="2800">
                <a:latin typeface="Arial" panose="020B0604020202020204" pitchFamily="34" charset="0"/>
                <a:ea typeface="Times New Roman" panose="02020603050405020304" pitchFamily="18" charset="0"/>
                <a:cs typeface="Arial" panose="020B0604020202020204" pitchFamily="34" charset="0"/>
              </a:rPr>
              <a:t>1.5” min at bottom</a:t>
            </a:r>
          </a:p>
          <a:p>
            <a:endParaRPr lang="en-US" altLang="en-US">
              <a:ea typeface="Times New Roman" panose="02020603050405020304" pitchFamily="18" charset="0"/>
              <a:cs typeface="Arial" panose="020B0604020202020204" pitchFamily="34" charset="0"/>
            </a:endParaRPr>
          </a:p>
        </p:txBody>
      </p:sp>
      <p:pic>
        <p:nvPicPr>
          <p:cNvPr id="107525" name="Picture 8" descr="Handrail">
            <a:extLst>
              <a:ext uri="{FF2B5EF4-FFF2-40B4-BE49-F238E27FC236}">
                <a16:creationId xmlns:a16="http://schemas.microsoft.com/office/drawing/2014/main" id="{40BCD73A-DCF7-6FE8-64B1-94D028AA3B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3399"/>
          <a:stretch>
            <a:fillRect/>
          </a:stretch>
        </p:blipFill>
        <p:spPr bwMode="auto">
          <a:xfrm>
            <a:off x="3395663" y="1995488"/>
            <a:ext cx="1979612" cy="373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4" name="Picture 6" descr="noncompliant Handrail ">
            <a:extLst>
              <a:ext uri="{FF2B5EF4-FFF2-40B4-BE49-F238E27FC236}">
                <a16:creationId xmlns:a16="http://schemas.microsoft.com/office/drawing/2014/main" id="{74F2BEC2-2063-CA5D-4256-ADE6688A64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9420"/>
          <a:stretch>
            <a:fillRect/>
          </a:stretch>
        </p:blipFill>
        <p:spPr bwMode="auto">
          <a:xfrm>
            <a:off x="5638800" y="1371600"/>
            <a:ext cx="3276600" cy="373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Title 1">
            <a:extLst>
              <a:ext uri="{FF2B5EF4-FFF2-40B4-BE49-F238E27FC236}">
                <a16:creationId xmlns:a16="http://schemas.microsoft.com/office/drawing/2014/main" id="{292400D4-1223-247C-9E57-32937714BA5A}"/>
              </a:ext>
            </a:extLst>
          </p:cNvPr>
          <p:cNvSpPr>
            <a:spLocks noGrp="1"/>
          </p:cNvSpPr>
          <p:nvPr>
            <p:ph type="title"/>
          </p:nvPr>
        </p:nvSpPr>
        <p:spPr>
          <a:xfrm>
            <a:off x="457200" y="0"/>
            <a:ext cx="8229600" cy="1143000"/>
          </a:xfrm>
        </p:spPr>
        <p:txBody>
          <a:bodyPr/>
          <a:lstStyle/>
          <a:p>
            <a:r>
              <a:rPr lang="en-US" altLang="en-US" sz="3600" b="1" dirty="0">
                <a:solidFill>
                  <a:schemeClr val="bg1"/>
                </a:solidFill>
                <a:ea typeface="ＭＳ Ｐゴシック" panose="020B0600070205080204" pitchFamily="34" charset="-128"/>
              </a:rPr>
              <a:t>Handrails (505.7) </a:t>
            </a:r>
            <a:endParaRPr lang="en-US" altLang="en-US" dirty="0">
              <a:solidFill>
                <a:schemeClr val="bg1"/>
              </a:solidFill>
              <a:ea typeface="ＭＳ Ｐゴシック" panose="020B0600070205080204" pitchFamily="34" charset="-128"/>
            </a:endParaRPr>
          </a:p>
        </p:txBody>
      </p:sp>
      <p:sp>
        <p:nvSpPr>
          <p:cNvPr id="108548" name="Content Placeholder 2" descr="square and oval shaped handrails.">
            <a:extLst>
              <a:ext uri="{FF2B5EF4-FFF2-40B4-BE49-F238E27FC236}">
                <a16:creationId xmlns:a16="http://schemas.microsoft.com/office/drawing/2014/main" id="{551D6B80-7E00-D358-D0B6-28E5A7470F97}"/>
              </a:ext>
            </a:extLst>
          </p:cNvPr>
          <p:cNvSpPr>
            <a:spLocks noGrp="1"/>
          </p:cNvSpPr>
          <p:nvPr>
            <p:ph idx="1"/>
          </p:nvPr>
        </p:nvSpPr>
        <p:spPr>
          <a:xfrm>
            <a:off x="0" y="1152077"/>
            <a:ext cx="9144000" cy="4600575"/>
          </a:xfrm>
        </p:spPr>
        <p:txBody>
          <a:bodyPr/>
          <a:lstStyle/>
          <a:p>
            <a:pPr algn="ctr" eaLnBrk="1" hangingPunct="1">
              <a:lnSpc>
                <a:spcPct val="90000"/>
              </a:lnSpc>
              <a:buFont typeface="Arial" panose="020B0604020202020204" pitchFamily="34" charset="0"/>
              <a:buNone/>
            </a:pPr>
            <a:r>
              <a:rPr lang="en-US" altLang="en-US" sz="2800" b="1" dirty="0">
                <a:solidFill>
                  <a:srgbClr val="003399"/>
                </a:solidFill>
                <a:ea typeface="Times New Roman" panose="02020603050405020304" pitchFamily="18" charset="0"/>
                <a:cs typeface="Arial" panose="020B0604020202020204" pitchFamily="34" charset="0"/>
              </a:rPr>
              <a:t>	</a:t>
            </a:r>
            <a:r>
              <a:rPr lang="en-US" altLang="en-US" sz="2800" b="1" dirty="0">
                <a:ea typeface="Times New Roman" panose="02020603050405020304" pitchFamily="18" charset="0"/>
                <a:cs typeface="Arial" panose="020B0604020202020204" pitchFamily="34" charset="0"/>
              </a:rPr>
              <a:t>gripping surface – more detail, more options</a:t>
            </a:r>
            <a:endParaRPr lang="en-US" altLang="en-US" sz="2800" b="1" dirty="0">
              <a:latin typeface="Arial" panose="020B0604020202020204" pitchFamily="34" charset="0"/>
              <a:ea typeface="Times New Roman" panose="02020603050405020304" pitchFamily="18" charset="0"/>
              <a:cs typeface="Arial" panose="020B0604020202020204" pitchFamily="34" charset="0"/>
            </a:endParaRPr>
          </a:p>
          <a:p>
            <a:pPr eaLnBrk="1" hangingPunct="1">
              <a:lnSpc>
                <a:spcPct val="90000"/>
              </a:lnSpc>
              <a:buFontTx/>
              <a:buNone/>
            </a:pPr>
            <a:endParaRPr lang="en-US" altLang="en-US" b="1" dirty="0">
              <a:solidFill>
                <a:srgbClr val="003399"/>
              </a:solidFill>
              <a:latin typeface="Arial" panose="020B0604020202020204" pitchFamily="34" charset="0"/>
              <a:ea typeface="Times New Roman" panose="02020603050405020304" pitchFamily="18" charset="0"/>
              <a:cs typeface="Arial" panose="020B0604020202020204" pitchFamily="34" charset="0"/>
            </a:endParaRPr>
          </a:p>
          <a:p>
            <a:pPr eaLnBrk="1" hangingPunct="1">
              <a:lnSpc>
                <a:spcPct val="90000"/>
              </a:lnSpc>
              <a:buFontTx/>
              <a:buNone/>
            </a:pPr>
            <a:endParaRPr lang="en-US" altLang="en-US" b="1" dirty="0">
              <a:solidFill>
                <a:srgbClr val="003399"/>
              </a:solidFill>
              <a:latin typeface="Arial" panose="020B0604020202020204" pitchFamily="34" charset="0"/>
              <a:ea typeface="Times New Roman" panose="02020603050405020304" pitchFamily="18" charset="0"/>
              <a:cs typeface="Arial" panose="020B0604020202020204" pitchFamily="34" charset="0"/>
            </a:endParaRPr>
          </a:p>
          <a:p>
            <a:pPr eaLnBrk="1" hangingPunct="1">
              <a:lnSpc>
                <a:spcPct val="90000"/>
              </a:lnSpc>
              <a:buFontTx/>
              <a:buNone/>
            </a:pPr>
            <a:endParaRPr lang="en-US" altLang="en-US" b="1" dirty="0">
              <a:solidFill>
                <a:srgbClr val="003399"/>
              </a:solidFill>
              <a:latin typeface="Arial" panose="020B0604020202020204" pitchFamily="34" charset="0"/>
              <a:ea typeface="Times New Roman" panose="02020603050405020304" pitchFamily="18" charset="0"/>
              <a:cs typeface="Arial" panose="020B0604020202020204" pitchFamily="34" charset="0"/>
            </a:endParaRPr>
          </a:p>
          <a:p>
            <a:pPr eaLnBrk="1" hangingPunct="1">
              <a:lnSpc>
                <a:spcPct val="90000"/>
              </a:lnSpc>
              <a:buFontTx/>
              <a:buNone/>
            </a:pPr>
            <a:endParaRPr lang="en-US" altLang="en-US" b="1" dirty="0">
              <a:solidFill>
                <a:srgbClr val="003399"/>
              </a:solidFill>
              <a:latin typeface="Arial" panose="020B0604020202020204" pitchFamily="34" charset="0"/>
              <a:ea typeface="Times New Roman" panose="02020603050405020304" pitchFamily="18" charset="0"/>
              <a:cs typeface="Arial" panose="020B0604020202020204" pitchFamily="34" charset="0"/>
            </a:endParaRPr>
          </a:p>
          <a:p>
            <a:pPr eaLnBrk="1" hangingPunct="1">
              <a:lnSpc>
                <a:spcPct val="90000"/>
              </a:lnSpc>
              <a:buFontTx/>
              <a:buNone/>
            </a:pPr>
            <a:endParaRPr lang="en-US" altLang="en-US" b="1" dirty="0">
              <a:solidFill>
                <a:srgbClr val="003399"/>
              </a:solidFill>
              <a:latin typeface="Arial" panose="020B0604020202020204" pitchFamily="34" charset="0"/>
              <a:ea typeface="Times New Roman" panose="02020603050405020304" pitchFamily="18" charset="0"/>
              <a:cs typeface="Arial" panose="020B0604020202020204" pitchFamily="34" charset="0"/>
            </a:endParaRPr>
          </a:p>
          <a:p>
            <a:pPr eaLnBrk="1" hangingPunct="1">
              <a:lnSpc>
                <a:spcPct val="90000"/>
              </a:lnSpc>
              <a:buFontTx/>
              <a:buNone/>
            </a:pPr>
            <a:endParaRPr lang="en-US" altLang="en-US" b="1" dirty="0">
              <a:solidFill>
                <a:srgbClr val="003399"/>
              </a:solidFill>
              <a:latin typeface="Arial" panose="020B0604020202020204" pitchFamily="34" charset="0"/>
              <a:ea typeface="Times New Roman" panose="02020603050405020304" pitchFamily="18" charset="0"/>
              <a:cs typeface="Arial" panose="020B0604020202020204" pitchFamily="34" charset="0"/>
            </a:endParaRPr>
          </a:p>
          <a:p>
            <a:pPr algn="ctr" eaLnBrk="1" hangingPunct="1">
              <a:lnSpc>
                <a:spcPct val="90000"/>
              </a:lnSpc>
              <a:buFontTx/>
              <a:buNone/>
            </a:pPr>
            <a:endParaRPr lang="en-US" altLang="en-US" sz="2800" b="1" dirty="0">
              <a:solidFill>
                <a:srgbClr val="003399"/>
              </a:solidFill>
              <a:latin typeface="Arial" panose="020B0604020202020204" pitchFamily="34" charset="0"/>
              <a:ea typeface="Times New Roman" panose="02020603050405020304" pitchFamily="18" charset="0"/>
              <a:cs typeface="Arial" panose="020B0604020202020204" pitchFamily="34" charset="0"/>
            </a:endParaRPr>
          </a:p>
          <a:p>
            <a:pPr algn="ctr" eaLnBrk="1" hangingPunct="1">
              <a:lnSpc>
                <a:spcPct val="90000"/>
              </a:lnSpc>
              <a:buFontTx/>
              <a:buNone/>
            </a:pPr>
            <a:r>
              <a:rPr lang="en-US" altLang="en-US" sz="2800" b="1" dirty="0">
                <a:latin typeface="Arial" panose="020B0604020202020204" pitchFamily="34" charset="0"/>
                <a:ea typeface="Times New Roman" panose="02020603050405020304" pitchFamily="18" charset="0"/>
                <a:cs typeface="Arial" panose="020B0604020202020204" pitchFamily="34" charset="0"/>
              </a:rPr>
              <a:t>criteria for circular &amp; non-circular cross sections</a:t>
            </a:r>
          </a:p>
          <a:p>
            <a:endParaRPr lang="en-US" altLang="en-US" dirty="0">
              <a:ea typeface="Times New Roman" panose="02020603050405020304" pitchFamily="18" charset="0"/>
              <a:cs typeface="Arial" panose="020B0604020202020204" pitchFamily="34" charset="0"/>
            </a:endParaRPr>
          </a:p>
        </p:txBody>
      </p:sp>
      <p:pic>
        <p:nvPicPr>
          <p:cNvPr id="108546" name="Picture 11" descr="HandrailPerim">
            <a:extLst>
              <a:ext uri="{FF2B5EF4-FFF2-40B4-BE49-F238E27FC236}">
                <a16:creationId xmlns:a16="http://schemas.microsoft.com/office/drawing/2014/main" id="{268B189F-90DB-B6E4-36AF-5EBBF63BE0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4888" y="1600200"/>
            <a:ext cx="7313612"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a:extLst>
              <a:ext uri="{FF2B5EF4-FFF2-40B4-BE49-F238E27FC236}">
                <a16:creationId xmlns:a16="http://schemas.microsoft.com/office/drawing/2014/main" id="{B4735DD2-6AC8-E4F5-5FE5-E8D5E2C8C445}"/>
              </a:ext>
            </a:extLst>
          </p:cNvPr>
          <p:cNvSpPr>
            <a:spLocks noGrp="1"/>
          </p:cNvSpPr>
          <p:nvPr>
            <p:ph type="title"/>
          </p:nvPr>
        </p:nvSpPr>
        <p:spPr>
          <a:xfrm>
            <a:off x="457200" y="0"/>
            <a:ext cx="8229600" cy="1143000"/>
          </a:xfrm>
        </p:spPr>
        <p:txBody>
          <a:bodyPr/>
          <a:lstStyle/>
          <a:p>
            <a:r>
              <a:rPr lang="en-US" altLang="en-US" sz="3600" b="1">
                <a:solidFill>
                  <a:schemeClr val="bg1"/>
                </a:solidFill>
                <a:latin typeface="Arial" panose="020B0604020202020204" pitchFamily="34" charset="0"/>
                <a:ea typeface="Times New Roman" panose="02020603050405020304" pitchFamily="18" charset="0"/>
                <a:cs typeface="Arial" panose="020B0604020202020204" pitchFamily="34" charset="0"/>
              </a:rPr>
              <a:t>Plumbing Elements &amp; Facilities (Chapter 6)</a:t>
            </a:r>
            <a:endParaRPr lang="en-US" altLang="en-US" sz="3600">
              <a:solidFill>
                <a:schemeClr val="bg1"/>
              </a:solidFill>
              <a:ea typeface="Times New Roman" panose="02020603050405020304" pitchFamily="18" charset="0"/>
              <a:cs typeface="Arial" panose="020B0604020202020204" pitchFamily="34" charset="0"/>
            </a:endParaRPr>
          </a:p>
        </p:txBody>
      </p:sp>
      <p:sp>
        <p:nvSpPr>
          <p:cNvPr id="109571" name="Content Placeholder 2">
            <a:extLst>
              <a:ext uri="{FF2B5EF4-FFF2-40B4-BE49-F238E27FC236}">
                <a16:creationId xmlns:a16="http://schemas.microsoft.com/office/drawing/2014/main" id="{A90BD3FB-F4F7-EA2F-F78C-2EBEDEFD6DC0}"/>
              </a:ext>
            </a:extLst>
          </p:cNvPr>
          <p:cNvSpPr>
            <a:spLocks noGrp="1"/>
          </p:cNvSpPr>
          <p:nvPr>
            <p:ph idx="1"/>
          </p:nvPr>
        </p:nvSpPr>
        <p:spPr>
          <a:xfrm>
            <a:off x="457200" y="1485900"/>
            <a:ext cx="8229600" cy="4640263"/>
          </a:xfrm>
        </p:spPr>
        <p:txBody>
          <a:bodyPr/>
          <a:lstStyle/>
          <a:p>
            <a:pPr>
              <a:lnSpc>
                <a:spcPct val="80000"/>
              </a:lnSpc>
            </a:pPr>
            <a:r>
              <a:rPr lang="en-US" altLang="en-US" sz="2600" b="1">
                <a:latin typeface="Arial" panose="020B0604020202020204" pitchFamily="34" charset="0"/>
                <a:ea typeface="Times New Roman" panose="02020603050405020304" pitchFamily="18" charset="0"/>
                <a:cs typeface="Arial" panose="020B0604020202020204" pitchFamily="34" charset="0"/>
              </a:rPr>
              <a:t>Drinking Fountains </a:t>
            </a:r>
          </a:p>
          <a:p>
            <a:pPr>
              <a:lnSpc>
                <a:spcPct val="80000"/>
              </a:lnSpc>
            </a:pPr>
            <a:r>
              <a:rPr lang="en-US" altLang="en-US" sz="2600" b="1">
                <a:latin typeface="Arial" panose="020B0604020202020204" pitchFamily="34" charset="0"/>
                <a:ea typeface="Times New Roman" panose="02020603050405020304" pitchFamily="18" charset="0"/>
                <a:cs typeface="Arial" panose="020B0604020202020204" pitchFamily="34" charset="0"/>
              </a:rPr>
              <a:t>Toilet &amp; Bathing Rooms</a:t>
            </a:r>
          </a:p>
          <a:p>
            <a:pPr>
              <a:lnSpc>
                <a:spcPct val="80000"/>
              </a:lnSpc>
            </a:pPr>
            <a:r>
              <a:rPr lang="en-US" altLang="en-US" sz="2600" b="1">
                <a:latin typeface="Arial" panose="020B0604020202020204" pitchFamily="34" charset="0"/>
                <a:ea typeface="Times New Roman" panose="02020603050405020304" pitchFamily="18" charset="0"/>
                <a:cs typeface="Arial" panose="020B0604020202020204" pitchFamily="34" charset="0"/>
              </a:rPr>
              <a:t>Water Closets &amp; Toilet Compartments</a:t>
            </a:r>
          </a:p>
          <a:p>
            <a:pPr>
              <a:lnSpc>
                <a:spcPct val="80000"/>
              </a:lnSpc>
            </a:pPr>
            <a:r>
              <a:rPr lang="en-US" altLang="en-US" sz="2600" b="1">
                <a:latin typeface="Arial" panose="020B0604020202020204" pitchFamily="34" charset="0"/>
                <a:ea typeface="Times New Roman" panose="02020603050405020304" pitchFamily="18" charset="0"/>
                <a:cs typeface="Arial" panose="020B0604020202020204" pitchFamily="34" charset="0"/>
              </a:rPr>
              <a:t>Urinals</a:t>
            </a:r>
          </a:p>
          <a:p>
            <a:pPr>
              <a:lnSpc>
                <a:spcPct val="80000"/>
              </a:lnSpc>
            </a:pPr>
            <a:r>
              <a:rPr lang="en-US" altLang="en-US" sz="2600" b="1">
                <a:latin typeface="Arial" panose="020B0604020202020204" pitchFamily="34" charset="0"/>
                <a:ea typeface="Times New Roman" panose="02020603050405020304" pitchFamily="18" charset="0"/>
                <a:cs typeface="Arial" panose="020B0604020202020204" pitchFamily="34" charset="0"/>
              </a:rPr>
              <a:t>Lavatories &amp; Sinks</a:t>
            </a:r>
          </a:p>
          <a:p>
            <a:pPr>
              <a:lnSpc>
                <a:spcPct val="80000"/>
              </a:lnSpc>
            </a:pPr>
            <a:r>
              <a:rPr lang="en-US" altLang="en-US" sz="2600" b="1">
                <a:latin typeface="Arial" panose="020B0604020202020204" pitchFamily="34" charset="0"/>
                <a:ea typeface="Times New Roman" panose="02020603050405020304" pitchFamily="18" charset="0"/>
                <a:cs typeface="Arial" panose="020B0604020202020204" pitchFamily="34" charset="0"/>
              </a:rPr>
              <a:t>Bathtubs</a:t>
            </a:r>
          </a:p>
          <a:p>
            <a:pPr>
              <a:lnSpc>
                <a:spcPct val="80000"/>
              </a:lnSpc>
            </a:pPr>
            <a:r>
              <a:rPr lang="en-US" altLang="en-US" sz="2600" b="1">
                <a:latin typeface="Arial" panose="020B0604020202020204" pitchFamily="34" charset="0"/>
                <a:ea typeface="Times New Roman" panose="02020603050405020304" pitchFamily="18" charset="0"/>
                <a:cs typeface="Arial" panose="020B0604020202020204" pitchFamily="34" charset="0"/>
              </a:rPr>
              <a:t>Shower Compartments</a:t>
            </a:r>
          </a:p>
          <a:p>
            <a:pPr>
              <a:lnSpc>
                <a:spcPct val="80000"/>
              </a:lnSpc>
            </a:pPr>
            <a:r>
              <a:rPr lang="en-US" altLang="en-US" sz="2600" b="1">
                <a:latin typeface="Arial" panose="020B0604020202020204" pitchFamily="34" charset="0"/>
                <a:ea typeface="Times New Roman" panose="02020603050405020304" pitchFamily="18" charset="0"/>
                <a:cs typeface="Arial" panose="020B0604020202020204" pitchFamily="34" charset="0"/>
              </a:rPr>
              <a:t>Grab Bars</a:t>
            </a:r>
          </a:p>
          <a:p>
            <a:pPr>
              <a:lnSpc>
                <a:spcPct val="80000"/>
              </a:lnSpc>
            </a:pPr>
            <a:r>
              <a:rPr lang="en-US" altLang="en-US" sz="2600" b="1">
                <a:latin typeface="Arial" panose="020B0604020202020204" pitchFamily="34" charset="0"/>
                <a:ea typeface="Times New Roman" panose="02020603050405020304" pitchFamily="18" charset="0"/>
                <a:cs typeface="Arial" panose="020B0604020202020204" pitchFamily="34" charset="0"/>
              </a:rPr>
              <a:t>Seats</a:t>
            </a:r>
          </a:p>
          <a:p>
            <a:pPr>
              <a:lnSpc>
                <a:spcPct val="80000"/>
              </a:lnSpc>
            </a:pPr>
            <a:r>
              <a:rPr lang="en-US" altLang="en-US" sz="2600" b="1">
                <a:latin typeface="Arial" panose="020B0604020202020204" pitchFamily="34" charset="0"/>
                <a:ea typeface="Times New Roman" panose="02020603050405020304" pitchFamily="18" charset="0"/>
                <a:cs typeface="Arial" panose="020B0604020202020204" pitchFamily="34" charset="0"/>
              </a:rPr>
              <a:t>Washing Machines &amp; Clothes Dryers</a:t>
            </a:r>
          </a:p>
          <a:p>
            <a:pPr>
              <a:lnSpc>
                <a:spcPct val="80000"/>
              </a:lnSpc>
            </a:pPr>
            <a:r>
              <a:rPr lang="en-US" altLang="en-US" sz="2600" b="1">
                <a:latin typeface="Arial" panose="020B0604020202020204" pitchFamily="34" charset="0"/>
                <a:ea typeface="Times New Roman" panose="02020603050405020304" pitchFamily="18" charset="0"/>
                <a:cs typeface="Arial" panose="020B0604020202020204" pitchFamily="34" charset="0"/>
              </a:rPr>
              <a:t>Saunas &amp; Steam Rooms</a:t>
            </a:r>
          </a:p>
          <a:p>
            <a:endParaRPr lang="en-US" altLang="en-US">
              <a:ea typeface="Times New Roman" panose="02020603050405020304" pitchFamily="18" charset="0"/>
              <a:cs typeface="Arial" panose="020B0604020202020204" pitchFamily="34"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a:extLst>
              <a:ext uri="{FF2B5EF4-FFF2-40B4-BE49-F238E27FC236}">
                <a16:creationId xmlns:a16="http://schemas.microsoft.com/office/drawing/2014/main" id="{48ED44A3-E6F0-DDF7-D91F-36D849E4CE8A}"/>
              </a:ext>
            </a:extLst>
          </p:cNvPr>
          <p:cNvSpPr>
            <a:spLocks noGrp="1"/>
          </p:cNvSpPr>
          <p:nvPr>
            <p:ph type="title"/>
          </p:nvPr>
        </p:nvSpPr>
        <p:spPr>
          <a:xfrm>
            <a:off x="457200" y="0"/>
            <a:ext cx="8229600" cy="1143000"/>
          </a:xfrm>
        </p:spPr>
        <p:txBody>
          <a:bodyPr/>
          <a:lstStyle/>
          <a:p>
            <a:r>
              <a:rPr lang="en-US" altLang="en-US" sz="3600" b="1">
                <a:solidFill>
                  <a:schemeClr val="bg1"/>
                </a:solidFill>
                <a:latin typeface="Arial" panose="020B0604020202020204" pitchFamily="34" charset="0"/>
                <a:ea typeface="ＭＳ Ｐゴシック" panose="020B0600070205080204" pitchFamily="34" charset="-128"/>
              </a:rPr>
              <a:t>Drinking Fountains (211)</a:t>
            </a:r>
            <a:endParaRPr lang="en-US" altLang="en-US" sz="3600">
              <a:solidFill>
                <a:schemeClr val="bg1"/>
              </a:solidFill>
              <a:ea typeface="ＭＳ Ｐゴシック" panose="020B0600070205080204" pitchFamily="34" charset="-128"/>
            </a:endParaRPr>
          </a:p>
        </p:txBody>
      </p:sp>
      <p:sp>
        <p:nvSpPr>
          <p:cNvPr id="110595" name="Content Placeholder 2">
            <a:extLst>
              <a:ext uri="{FF2B5EF4-FFF2-40B4-BE49-F238E27FC236}">
                <a16:creationId xmlns:a16="http://schemas.microsoft.com/office/drawing/2014/main" id="{548470DD-F022-4942-D688-9D6DFE6CBB04}"/>
              </a:ext>
            </a:extLst>
          </p:cNvPr>
          <p:cNvSpPr>
            <a:spLocks noGrp="1"/>
          </p:cNvSpPr>
          <p:nvPr>
            <p:ph idx="1"/>
          </p:nvPr>
        </p:nvSpPr>
        <p:spPr/>
        <p:txBody>
          <a:bodyPr/>
          <a:lstStyle/>
          <a:p>
            <a:pPr>
              <a:buFontTx/>
              <a:buNone/>
            </a:pPr>
            <a:r>
              <a:rPr lang="en-CA" altLang="en-US" sz="2800" b="1">
                <a:latin typeface="Arial" panose="020B0604020202020204" pitchFamily="34" charset="0"/>
                <a:ea typeface="Times New Roman" panose="02020603050405020304" pitchFamily="18" charset="0"/>
                <a:cs typeface="Arial" panose="020B0604020202020204" pitchFamily="34" charset="0"/>
              </a:rPr>
              <a:t>Where provided on an exterior site or floor,</a:t>
            </a:r>
          </a:p>
          <a:p>
            <a:r>
              <a:rPr lang="en-CA" altLang="en-US" sz="2800" b="1">
                <a:latin typeface="Arial" panose="020B0604020202020204" pitchFamily="34" charset="0"/>
                <a:ea typeface="Times New Roman" panose="02020603050405020304" pitchFamily="18" charset="0"/>
                <a:cs typeface="Arial" panose="020B0604020202020204" pitchFamily="34" charset="0"/>
              </a:rPr>
              <a:t>2 required:  </a:t>
            </a:r>
            <a:r>
              <a:rPr lang="en-US" altLang="en-US" sz="2800" b="1">
                <a:latin typeface="Arial" panose="020B0604020202020204" pitchFamily="34" charset="0"/>
                <a:ea typeface="Times New Roman" panose="02020603050405020304" pitchFamily="18" charset="0"/>
                <a:cs typeface="Arial" panose="020B0604020202020204" pitchFamily="34" charset="0"/>
              </a:rPr>
              <a:t>wheelchair accessible &amp; standing access</a:t>
            </a:r>
          </a:p>
          <a:p>
            <a:r>
              <a:rPr lang="en-US" altLang="en-US" sz="2800" b="1">
                <a:latin typeface="Arial" panose="020B0604020202020204" pitchFamily="34" charset="0"/>
                <a:ea typeface="Times New Roman" panose="02020603050405020304" pitchFamily="18" charset="0"/>
                <a:cs typeface="Arial" panose="020B0604020202020204" pitchFamily="34" charset="0"/>
              </a:rPr>
              <a:t>alternative:  single unit with </a:t>
            </a:r>
          </a:p>
          <a:p>
            <a:pPr>
              <a:buFontTx/>
              <a:buNone/>
            </a:pPr>
            <a:r>
              <a:rPr lang="en-US" altLang="en-US" sz="2800" b="1">
                <a:latin typeface="Arial" panose="020B0604020202020204" pitchFamily="34" charset="0"/>
                <a:ea typeface="Times New Roman" panose="02020603050405020304" pitchFamily="18" charset="0"/>
                <a:cs typeface="Arial" panose="020B0604020202020204" pitchFamily="34" charset="0"/>
              </a:rPr>
              <a:t>   dual access (e.g., “hi-lo” units)</a:t>
            </a:r>
          </a:p>
          <a:p>
            <a:r>
              <a:rPr lang="en-US" altLang="en-US" sz="2800" b="1">
                <a:latin typeface="Arial" panose="020B0604020202020204" pitchFamily="34" charset="0"/>
                <a:ea typeface="Times New Roman" panose="02020603050405020304" pitchFamily="18" charset="0"/>
                <a:cs typeface="Arial" panose="020B0604020202020204" pitchFamily="34" charset="0"/>
              </a:rPr>
              <a:t>multiple installations: </a:t>
            </a:r>
          </a:p>
          <a:p>
            <a:pPr>
              <a:buFontTx/>
              <a:buNone/>
            </a:pPr>
            <a:r>
              <a:rPr lang="en-US" altLang="en-US" sz="2800" b="1">
                <a:latin typeface="Arial" panose="020B0604020202020204" pitchFamily="34" charset="0"/>
                <a:ea typeface="Times New Roman" panose="02020603050405020304" pitchFamily="18" charset="0"/>
                <a:cs typeface="Arial" panose="020B0604020202020204" pitchFamily="34" charset="0"/>
              </a:rPr>
              <a:t>   50% of each type </a:t>
            </a:r>
          </a:p>
          <a:p>
            <a:endParaRPr lang="en-US" altLang="en-US">
              <a:ea typeface="Times New Roman" panose="02020603050405020304" pitchFamily="18" charset="0"/>
              <a:cs typeface="Arial" panose="020B0604020202020204" pitchFamily="34" charset="0"/>
            </a:endParaRPr>
          </a:p>
        </p:txBody>
      </p:sp>
      <p:pic>
        <p:nvPicPr>
          <p:cNvPr id="110596" name="Picture 8" descr="high/low drinking fountain">
            <a:extLst>
              <a:ext uri="{FF2B5EF4-FFF2-40B4-BE49-F238E27FC236}">
                <a16:creationId xmlns:a16="http://schemas.microsoft.com/office/drawing/2014/main" id="{5D7E7D7A-99BC-AB2C-02E1-46A441B94B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3788" y="2735263"/>
            <a:ext cx="2554287"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a:extLst>
              <a:ext uri="{FF2B5EF4-FFF2-40B4-BE49-F238E27FC236}">
                <a16:creationId xmlns:a16="http://schemas.microsoft.com/office/drawing/2014/main" id="{407A2ED1-C710-E2BF-DF17-28A599759557}"/>
              </a:ext>
            </a:extLst>
          </p:cNvPr>
          <p:cNvSpPr>
            <a:spLocks noGrp="1"/>
          </p:cNvSpPr>
          <p:nvPr>
            <p:ph type="title"/>
          </p:nvPr>
        </p:nvSpPr>
        <p:spPr>
          <a:xfrm>
            <a:off x="457200" y="0"/>
            <a:ext cx="8229600" cy="1143000"/>
          </a:xfrm>
        </p:spPr>
        <p:txBody>
          <a:bodyPr/>
          <a:lstStyle/>
          <a:p>
            <a:r>
              <a:rPr lang="en-US" altLang="en-US" sz="3600" b="1">
                <a:solidFill>
                  <a:schemeClr val="bg1"/>
                </a:solidFill>
                <a:latin typeface="Arial" panose="020B0604020202020204" pitchFamily="34" charset="0"/>
                <a:ea typeface="ＭＳ Ｐゴシック" panose="020B0600070205080204" pitchFamily="34" charset="-128"/>
              </a:rPr>
              <a:t>Toilet &amp; Bathing Facilities (213)</a:t>
            </a:r>
            <a:endParaRPr lang="en-US" altLang="en-US" sz="3600">
              <a:solidFill>
                <a:schemeClr val="bg1"/>
              </a:solidFill>
              <a:ea typeface="ＭＳ Ｐゴシック" panose="020B0600070205080204" pitchFamily="34" charset="-128"/>
            </a:endParaRPr>
          </a:p>
        </p:txBody>
      </p:sp>
      <p:sp>
        <p:nvSpPr>
          <p:cNvPr id="3" name="Content Placeholder 2">
            <a:extLst>
              <a:ext uri="{FF2B5EF4-FFF2-40B4-BE49-F238E27FC236}">
                <a16:creationId xmlns:a16="http://schemas.microsoft.com/office/drawing/2014/main" id="{B4309F24-F3ED-956A-E1D5-7EE083BCB6A6}"/>
              </a:ext>
            </a:extLst>
          </p:cNvPr>
          <p:cNvSpPr>
            <a:spLocks noGrp="1"/>
          </p:cNvSpPr>
          <p:nvPr>
            <p:ph idx="1"/>
          </p:nvPr>
        </p:nvSpPr>
        <p:spPr>
          <a:xfrm>
            <a:off x="247650" y="1600200"/>
            <a:ext cx="8229600" cy="4525963"/>
          </a:xfrm>
        </p:spPr>
        <p:txBody>
          <a:bodyPr/>
          <a:lstStyle/>
          <a:p>
            <a:pPr marL="609600" indent="-609600">
              <a:defRPr/>
            </a:pPr>
            <a:r>
              <a:rPr lang="en-US" sz="2800" b="1" dirty="0">
                <a:latin typeface="Arial" charset="0"/>
                <a:ea typeface="Times New Roman" pitchFamily="18" charset="0"/>
                <a:cs typeface="Arial" charset="0"/>
              </a:rPr>
              <a:t>Scoping for rooms &amp; elements (e.g., toilets, </a:t>
            </a:r>
            <a:r>
              <a:rPr lang="en-US" sz="2800" b="1" dirty="0" err="1">
                <a:latin typeface="Arial" charset="0"/>
                <a:ea typeface="Times New Roman" pitchFamily="18" charset="0"/>
                <a:cs typeface="Arial" charset="0"/>
              </a:rPr>
              <a:t>lavs</a:t>
            </a:r>
            <a:r>
              <a:rPr lang="en-US" sz="2800" b="1" dirty="0">
                <a:latin typeface="Arial" charset="0"/>
                <a:ea typeface="Times New Roman" pitchFamily="18" charset="0"/>
                <a:cs typeface="Arial" charset="0"/>
              </a:rPr>
              <a:t>, mirrors) </a:t>
            </a:r>
          </a:p>
          <a:p>
            <a:pPr marL="609600" indent="-609600">
              <a:defRPr/>
            </a:pPr>
            <a:r>
              <a:rPr lang="en-US" sz="2800" b="1" dirty="0">
                <a:latin typeface="Arial" charset="0"/>
                <a:ea typeface="Times New Roman" pitchFamily="18" charset="0"/>
                <a:cs typeface="Arial" charset="0"/>
              </a:rPr>
              <a:t>toilet rooms clustered </a:t>
            </a:r>
          </a:p>
          <a:p>
            <a:pPr marL="609600" indent="-609600">
              <a:buFontTx/>
              <a:buNone/>
              <a:defRPr/>
            </a:pPr>
            <a:r>
              <a:rPr lang="en-US" sz="2800" b="1" dirty="0">
                <a:latin typeface="Arial" charset="0"/>
                <a:ea typeface="Times New Roman" pitchFamily="18" charset="0"/>
                <a:cs typeface="Arial" charset="0"/>
              </a:rPr>
              <a:t>     at 1 location:  50% scoping</a:t>
            </a:r>
          </a:p>
          <a:p>
            <a:pPr marL="609600" indent="-609600">
              <a:defRPr/>
            </a:pPr>
            <a:r>
              <a:rPr lang="en-US" sz="2800" b="1" dirty="0">
                <a:latin typeface="Arial" charset="0"/>
                <a:ea typeface="Times New Roman" pitchFamily="18" charset="0"/>
                <a:cs typeface="Arial" charset="0"/>
              </a:rPr>
              <a:t>unisex toilet rooms</a:t>
            </a:r>
          </a:p>
          <a:p>
            <a:pPr marL="609600" indent="-609600">
              <a:defRPr/>
            </a:pPr>
            <a:r>
              <a:rPr lang="en-US" sz="2800" b="1" dirty="0">
                <a:latin typeface="Arial" charset="0"/>
                <a:ea typeface="Times New Roman" pitchFamily="18" charset="0"/>
                <a:cs typeface="Arial" charset="0"/>
              </a:rPr>
              <a:t>Urinals -  access where</a:t>
            </a:r>
          </a:p>
          <a:p>
            <a:pPr marL="609600" indent="-609600">
              <a:buFontTx/>
              <a:buNone/>
              <a:defRPr/>
            </a:pPr>
            <a:r>
              <a:rPr lang="en-US" sz="2800" b="1" dirty="0">
                <a:latin typeface="Arial" charset="0"/>
                <a:ea typeface="Times New Roman" pitchFamily="18" charset="0"/>
                <a:cs typeface="Arial" charset="0"/>
              </a:rPr>
              <a:t>     more than 1 provided</a:t>
            </a:r>
          </a:p>
          <a:p>
            <a:pPr>
              <a:defRPr/>
            </a:pPr>
            <a:endParaRPr lang="en-US" dirty="0"/>
          </a:p>
        </p:txBody>
      </p:sp>
      <p:pic>
        <p:nvPicPr>
          <p:cNvPr id="111620" name="Picture 8" descr="A bathroom with sinks and a flower vase&#10;&#10;">
            <a:extLst>
              <a:ext uri="{FF2B5EF4-FFF2-40B4-BE49-F238E27FC236}">
                <a16:creationId xmlns:a16="http://schemas.microsoft.com/office/drawing/2014/main" id="{B7C00F82-426E-C854-9C4D-EA3E6B04A5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6450" y="2239963"/>
            <a:ext cx="25908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Title 1">
            <a:extLst>
              <a:ext uri="{FF2B5EF4-FFF2-40B4-BE49-F238E27FC236}">
                <a16:creationId xmlns:a16="http://schemas.microsoft.com/office/drawing/2014/main" id="{DAE2004E-FE14-5284-E196-C4FED0E36188}"/>
              </a:ext>
            </a:extLst>
          </p:cNvPr>
          <p:cNvSpPr>
            <a:spLocks noGrp="1"/>
          </p:cNvSpPr>
          <p:nvPr>
            <p:ph type="title"/>
          </p:nvPr>
        </p:nvSpPr>
        <p:spPr>
          <a:xfrm>
            <a:off x="457200" y="0"/>
            <a:ext cx="8229600" cy="1143000"/>
          </a:xfrm>
        </p:spPr>
        <p:txBody>
          <a:bodyPr/>
          <a:lstStyle/>
          <a:p>
            <a:r>
              <a:rPr lang="en-US" altLang="en-US" sz="3600" b="1" dirty="0">
                <a:solidFill>
                  <a:schemeClr val="bg1"/>
                </a:solidFill>
                <a:latin typeface="Arial" panose="020B0604020202020204" pitchFamily="34" charset="0"/>
                <a:ea typeface="ＭＳ Ｐゴシック" panose="020B0600070205080204" pitchFamily="34" charset="-128"/>
              </a:rPr>
              <a:t>Toilet Rooms &amp; Water Closets (603 &amp; 604)</a:t>
            </a:r>
            <a:r>
              <a:rPr lang="en-US" altLang="en-US" sz="3600" dirty="0">
                <a:solidFill>
                  <a:schemeClr val="bg1"/>
                </a:solidFill>
                <a:latin typeface="Arial" panose="020B0604020202020204" pitchFamily="34" charset="0"/>
                <a:ea typeface="ＭＳ Ｐゴシック" panose="020B0600070205080204" pitchFamily="34" charset="-128"/>
              </a:rPr>
              <a:t> </a:t>
            </a:r>
            <a:endParaRPr lang="en-US" altLang="en-US" sz="3600" dirty="0">
              <a:solidFill>
                <a:schemeClr val="bg1"/>
              </a:solidFill>
              <a:ea typeface="ＭＳ Ｐゴシック" panose="020B0600070205080204" pitchFamily="34" charset="-128"/>
            </a:endParaRPr>
          </a:p>
        </p:txBody>
      </p:sp>
      <p:pic>
        <p:nvPicPr>
          <p:cNvPr id="112642" name="Picture 6" descr="diagram showing the centerline of the toilet at 16-18 inches">
            <a:extLst>
              <a:ext uri="{FF2B5EF4-FFF2-40B4-BE49-F238E27FC236}">
                <a16:creationId xmlns:a16="http://schemas.microsoft.com/office/drawing/2014/main" id="{CA524A09-FD2F-60F0-E243-B8422CEEE2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328738"/>
            <a:ext cx="5029200" cy="467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4" name="Content Placeholder 2">
            <a:extLst>
              <a:ext uri="{FF2B5EF4-FFF2-40B4-BE49-F238E27FC236}">
                <a16:creationId xmlns:a16="http://schemas.microsoft.com/office/drawing/2014/main" id="{017F2093-0370-2A13-BC7F-B26A2019643A}"/>
              </a:ext>
            </a:extLst>
          </p:cNvPr>
          <p:cNvSpPr>
            <a:spLocks noGrp="1"/>
          </p:cNvSpPr>
          <p:nvPr>
            <p:ph idx="1"/>
          </p:nvPr>
        </p:nvSpPr>
        <p:spPr>
          <a:xfrm>
            <a:off x="3943350" y="4143375"/>
            <a:ext cx="5200650" cy="2182813"/>
          </a:xfrm>
        </p:spPr>
        <p:txBody>
          <a:bodyPr/>
          <a:lstStyle/>
          <a:p>
            <a:r>
              <a:rPr lang="en-US" altLang="en-US" sz="2800" b="1">
                <a:latin typeface="Arial" panose="020B0604020202020204" pitchFamily="34" charset="0"/>
                <a:ea typeface="ＭＳ Ｐゴシック" panose="020B0600070205080204" pitchFamily="34" charset="-128"/>
              </a:rPr>
              <a:t>Range for toilet centerline </a:t>
            </a:r>
          </a:p>
          <a:p>
            <a:r>
              <a:rPr lang="en-US" altLang="en-US" sz="2800" b="1">
                <a:latin typeface="Arial" panose="020B0604020202020204" pitchFamily="34" charset="0"/>
                <a:ea typeface="ＭＳ Ｐゴシック" panose="020B0600070205080204" pitchFamily="34" charset="-128"/>
              </a:rPr>
              <a:t>lavatory cannot overlap toilet clearance (except in dwelling units)</a:t>
            </a:r>
          </a:p>
          <a:p>
            <a:endParaRPr lang="en-US" altLang="en-US">
              <a:ea typeface="ＭＳ Ｐゴシック" panose="020B0600070205080204" pitchFamily="34" charset="-128"/>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Title 1">
            <a:extLst>
              <a:ext uri="{FF2B5EF4-FFF2-40B4-BE49-F238E27FC236}">
                <a16:creationId xmlns:a16="http://schemas.microsoft.com/office/drawing/2014/main" id="{D6B2695A-F04D-4AED-4B61-1FC74B07DB0B}"/>
              </a:ext>
            </a:extLst>
          </p:cNvPr>
          <p:cNvSpPr>
            <a:spLocks noGrp="1"/>
          </p:cNvSpPr>
          <p:nvPr>
            <p:ph type="title"/>
          </p:nvPr>
        </p:nvSpPr>
        <p:spPr>
          <a:xfrm>
            <a:off x="457200" y="0"/>
            <a:ext cx="8229600" cy="1143000"/>
          </a:xfrm>
        </p:spPr>
        <p:txBody>
          <a:bodyPr/>
          <a:lstStyle/>
          <a:p>
            <a:r>
              <a:rPr lang="en-US" altLang="en-US" sz="3600" b="1" dirty="0">
                <a:solidFill>
                  <a:schemeClr val="bg1"/>
                </a:solidFill>
                <a:latin typeface="Arial" panose="020B0604020202020204" pitchFamily="34" charset="0"/>
                <a:ea typeface="ＭＳ Ｐゴシック" panose="020B0600070205080204" pitchFamily="34" charset="-128"/>
              </a:rPr>
              <a:t>Toilet Rooms &amp; Water Closets (603 &amp; 604) </a:t>
            </a:r>
            <a:r>
              <a:rPr lang="en-US" altLang="en-US" sz="3600" dirty="0">
                <a:solidFill>
                  <a:schemeClr val="bg1"/>
                </a:solidFill>
                <a:latin typeface="Arial" panose="020B0604020202020204" pitchFamily="34" charset="0"/>
                <a:ea typeface="ＭＳ Ｐゴシック" panose="020B0600070205080204" pitchFamily="34" charset="-128"/>
              </a:rPr>
              <a:t> </a:t>
            </a:r>
            <a:endParaRPr lang="en-US" altLang="en-US" sz="3600" dirty="0">
              <a:solidFill>
                <a:schemeClr val="bg1"/>
              </a:solidFill>
              <a:ea typeface="ＭＳ Ｐゴシック" panose="020B0600070205080204" pitchFamily="34" charset="-128"/>
            </a:endParaRPr>
          </a:p>
        </p:txBody>
      </p:sp>
      <p:pic>
        <p:nvPicPr>
          <p:cNvPr id="113666" name="Picture 5" descr="toilet compartment with recessed sink to toilet fixture and a shortened rear grab bar">
            <a:extLst>
              <a:ext uri="{FF2B5EF4-FFF2-40B4-BE49-F238E27FC236}">
                <a16:creationId xmlns:a16="http://schemas.microsoft.com/office/drawing/2014/main" id="{9D1BB8C5-C6D3-EFA1-3B13-DFC32A85B2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13" y="1625600"/>
            <a:ext cx="4724400" cy="41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8" name="Content Placeholder 2">
            <a:extLst>
              <a:ext uri="{FF2B5EF4-FFF2-40B4-BE49-F238E27FC236}">
                <a16:creationId xmlns:a16="http://schemas.microsoft.com/office/drawing/2014/main" id="{A63530D3-E0BB-CC2D-50A1-54B8F2C8560C}"/>
              </a:ext>
            </a:extLst>
          </p:cNvPr>
          <p:cNvSpPr>
            <a:spLocks noGrp="1"/>
          </p:cNvSpPr>
          <p:nvPr>
            <p:ph idx="1"/>
          </p:nvPr>
        </p:nvSpPr>
        <p:spPr>
          <a:xfrm>
            <a:off x="4500563" y="3386138"/>
            <a:ext cx="3957637" cy="2174875"/>
          </a:xfrm>
        </p:spPr>
        <p:txBody>
          <a:bodyPr/>
          <a:lstStyle/>
          <a:p>
            <a:pPr>
              <a:lnSpc>
                <a:spcPct val="90000"/>
              </a:lnSpc>
            </a:pPr>
            <a:r>
              <a:rPr lang="en-US" altLang="en-US" sz="2600" b="1">
                <a:latin typeface="Arial" panose="020B0604020202020204" pitchFamily="34" charset="0"/>
                <a:ea typeface="ＭＳ Ｐゴシック" panose="020B0600070205080204" pitchFamily="34" charset="-128"/>
              </a:rPr>
              <a:t>a fixture can be recessed</a:t>
            </a:r>
          </a:p>
          <a:p>
            <a:pPr>
              <a:lnSpc>
                <a:spcPct val="90000"/>
              </a:lnSpc>
            </a:pPr>
            <a:r>
              <a:rPr lang="en-US" altLang="en-US" sz="2600" b="1">
                <a:latin typeface="Arial" panose="020B0604020202020204" pitchFamily="34" charset="0"/>
                <a:ea typeface="ＭＳ Ｐゴシック" panose="020B0600070205080204" pitchFamily="34" charset="-128"/>
              </a:rPr>
              <a:t>shorter (24” min.) rear grab bar allowed</a:t>
            </a:r>
          </a:p>
          <a:p>
            <a:endParaRPr lang="en-US" altLang="en-US">
              <a:ea typeface="ＭＳ Ｐゴシック" panose="020B0600070205080204" pitchFamily="34" charset="-128"/>
            </a:endParaRPr>
          </a:p>
        </p:txBody>
      </p:sp>
    </p:spTree>
  </p:cSld>
  <p:clrMapOvr>
    <a:masterClrMapping/>
  </p:clrMapOvr>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666666"/>
      </a:dk2>
      <a:lt2>
        <a:srgbClr val="D2D2D2"/>
      </a:lt2>
      <a:accent1>
        <a:srgbClr val="FF0000"/>
      </a:accent1>
      <a:accent2>
        <a:srgbClr val="FF0000"/>
      </a:accent2>
      <a:accent3>
        <a:srgbClr val="9C007F"/>
      </a:accent3>
      <a:accent4>
        <a:srgbClr val="68007F"/>
      </a:accent4>
      <a:accent5>
        <a:srgbClr val="005BD3"/>
      </a:accent5>
      <a:accent6>
        <a:srgbClr val="00349E"/>
      </a:accent6>
      <a:hlink>
        <a:srgbClr val="17BBFD"/>
      </a:hlink>
      <a:folHlink>
        <a:srgbClr val="FF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3212</TotalTime>
  <Words>5444</Words>
  <Application>Microsoft Office PowerPoint</Application>
  <PresentationFormat>On-screen Show (4:3)</PresentationFormat>
  <Paragraphs>928</Paragraphs>
  <Slides>178</Slides>
  <Notes>2</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3</vt:i4>
      </vt:variant>
      <vt:variant>
        <vt:lpstr>Slide Titles</vt:lpstr>
      </vt:variant>
      <vt:variant>
        <vt:i4>178</vt:i4>
      </vt:variant>
    </vt:vector>
  </HeadingPairs>
  <TitlesOfParts>
    <vt:vector size="191" baseType="lpstr">
      <vt:lpstr>ＭＳ Ｐゴシック</vt:lpstr>
      <vt:lpstr>Arial</vt:lpstr>
      <vt:lpstr>Arial Unicode MS</vt:lpstr>
      <vt:lpstr>Calibri</vt:lpstr>
      <vt:lpstr>Nyala</vt:lpstr>
      <vt:lpstr>Times</vt:lpstr>
      <vt:lpstr>Times New Roman</vt:lpstr>
      <vt:lpstr>Verdana</vt:lpstr>
      <vt:lpstr>Wingdings</vt:lpstr>
      <vt:lpstr>Office Theme</vt:lpstr>
      <vt:lpstr>Photo Editor Photo</vt:lpstr>
      <vt:lpstr>Bitmap Image</vt:lpstr>
      <vt:lpstr>Drawing</vt:lpstr>
      <vt:lpstr>2010 Standards for  Accessible Design</vt:lpstr>
      <vt:lpstr>Update on DOJ’s ADA Standards</vt:lpstr>
      <vt:lpstr>Department of Justice ADA Standards </vt:lpstr>
      <vt:lpstr>Update on DOJ’s ADA Standards </vt:lpstr>
      <vt:lpstr>Safe Harbor and the 2010 SAD</vt:lpstr>
      <vt:lpstr>Safe Harbor and the 2010 SAD </vt:lpstr>
      <vt:lpstr>Elements in 2010 Standards not Subject to Safe Harbor</vt:lpstr>
      <vt:lpstr> Elements in 2010 Standards not Subject to Safe Harbor  </vt:lpstr>
      <vt:lpstr>Path of Travel - Safe Harbor </vt:lpstr>
      <vt:lpstr>Updated ADAAG</vt:lpstr>
      <vt:lpstr>New Format </vt:lpstr>
      <vt:lpstr>ADAAG Supplements</vt:lpstr>
      <vt:lpstr>Harmonization</vt:lpstr>
      <vt:lpstr>Significant Changes to ICC/A117.1 2015</vt:lpstr>
      <vt:lpstr>CHAPTER 1</vt:lpstr>
      <vt:lpstr>Conventions</vt:lpstr>
      <vt:lpstr>Ranges instead of absolute dimensions</vt:lpstr>
      <vt:lpstr>Some absolute dimensions remain</vt:lpstr>
      <vt:lpstr>Referenced Standards</vt:lpstr>
      <vt:lpstr>Adult and Children’s Dimensions</vt:lpstr>
      <vt:lpstr>Equivalent Facilitation</vt:lpstr>
      <vt:lpstr>CHAPTER 2  General Scoping and Exceptions</vt:lpstr>
      <vt:lpstr>Application (201)</vt:lpstr>
      <vt:lpstr>Temporary and Permanent Structures</vt:lpstr>
      <vt:lpstr>Existing Buildings and Facilities (202)</vt:lpstr>
      <vt:lpstr>202- Additions, Alterations, Usability</vt:lpstr>
      <vt:lpstr>Alterations</vt:lpstr>
      <vt:lpstr>Alterations:  Primary Function Areas</vt:lpstr>
      <vt:lpstr>Alterations – Path of Travel</vt:lpstr>
      <vt:lpstr>ALTERATIONS – PRIMARY FUNCTION AREA</vt:lpstr>
      <vt:lpstr>General Exceptions (203)</vt:lpstr>
      <vt:lpstr>General Exceptions (203) </vt:lpstr>
      <vt:lpstr>Raised Areas</vt:lpstr>
      <vt:lpstr>General Exceptions (203)  </vt:lpstr>
      <vt:lpstr>Operable Parts 205</vt:lpstr>
      <vt:lpstr>Accessible Routes (206)</vt:lpstr>
      <vt:lpstr>Accessible Routes (206) </vt:lpstr>
      <vt:lpstr>Vertical access </vt:lpstr>
      <vt:lpstr>Accessible Routes in multi story buildings -206.2.3 </vt:lpstr>
      <vt:lpstr>Accessible Routes in multi story buildings -206.2.3   </vt:lpstr>
      <vt:lpstr>ADA Definition of Mezzanine</vt:lpstr>
      <vt:lpstr>ADA Work Areas</vt:lpstr>
      <vt:lpstr>Chapter 3 Building Blocks</vt:lpstr>
      <vt:lpstr>Building Blocks (Chapter 3)</vt:lpstr>
      <vt:lpstr>Anthropometrics</vt:lpstr>
      <vt:lpstr>ICC  Changes</vt:lpstr>
      <vt:lpstr>Turning Space (304)</vt:lpstr>
      <vt:lpstr>Turning Space (304)   </vt:lpstr>
      <vt:lpstr>Turning Space (304) </vt:lpstr>
      <vt:lpstr>ICC Changes</vt:lpstr>
      <vt:lpstr>ICC Changes </vt:lpstr>
      <vt:lpstr>Knee Space (306)</vt:lpstr>
      <vt:lpstr>Toe Space (306)</vt:lpstr>
      <vt:lpstr>Reach Ranges (308)</vt:lpstr>
      <vt:lpstr>Protruding Objects</vt:lpstr>
      <vt:lpstr>Figure 307.4 Vertical Clearance</vt:lpstr>
      <vt:lpstr>Operable Parts</vt:lpstr>
      <vt:lpstr>Accessible Routes  (Chapter 4)</vt:lpstr>
      <vt:lpstr>Performing Areas</vt:lpstr>
      <vt:lpstr>Entrances</vt:lpstr>
      <vt:lpstr>Walking Surfaces (403)</vt:lpstr>
      <vt:lpstr>Slope</vt:lpstr>
      <vt:lpstr>Doors - Clearances</vt:lpstr>
      <vt:lpstr>Doors – Clearances </vt:lpstr>
      <vt:lpstr>ICC Changes  </vt:lpstr>
      <vt:lpstr>Door and Gate Hardware</vt:lpstr>
      <vt:lpstr>Door or Gate Hardware</vt:lpstr>
      <vt:lpstr>Thresholds at doorways</vt:lpstr>
      <vt:lpstr>Doors in Series</vt:lpstr>
      <vt:lpstr>Doors in Series </vt:lpstr>
      <vt:lpstr>Entrances </vt:lpstr>
      <vt:lpstr>Automatic &amp; Power Assisted Doors &amp; Gates (404.3)</vt:lpstr>
      <vt:lpstr>Automatic Doors:  Clear Floor Space at Controls (404.3.5)</vt:lpstr>
      <vt:lpstr>Ramps (405)</vt:lpstr>
      <vt:lpstr>Ramps (405) </vt:lpstr>
      <vt:lpstr>Ramps - Edge Protection </vt:lpstr>
      <vt:lpstr>Ramps - Edge Protection  </vt:lpstr>
      <vt:lpstr>Curb Ramps </vt:lpstr>
      <vt:lpstr>Curb Ramps</vt:lpstr>
      <vt:lpstr>Curb Ramps  </vt:lpstr>
      <vt:lpstr>Detectable warnings</vt:lpstr>
      <vt:lpstr>Platform Lifts (206.7)</vt:lpstr>
      <vt:lpstr>General Site &amp; Building Elements (Chapter 5)</vt:lpstr>
      <vt:lpstr> Parking spaces – 208  </vt:lpstr>
      <vt:lpstr>Parking (208)</vt:lpstr>
      <vt:lpstr>Van Parking (208.2.4)</vt:lpstr>
      <vt:lpstr>Van Spaces (502) </vt:lpstr>
      <vt:lpstr>Parking (502)</vt:lpstr>
      <vt:lpstr>Parking Spaces (502)</vt:lpstr>
      <vt:lpstr>Passenger Loading Zones (209)</vt:lpstr>
      <vt:lpstr>Passenger Loading Zones</vt:lpstr>
      <vt:lpstr>Handrails (505)</vt:lpstr>
      <vt:lpstr> Handrail Gripping Surface (505.6)  </vt:lpstr>
      <vt:lpstr>Handrails (505.7) </vt:lpstr>
      <vt:lpstr>Plumbing Elements &amp; Facilities (Chapter 6)</vt:lpstr>
      <vt:lpstr>Drinking Fountains (211)</vt:lpstr>
      <vt:lpstr>Toilet &amp; Bathing Facilities (213)</vt:lpstr>
      <vt:lpstr>Toilet Rooms &amp; Water Closets (603 &amp; 604) </vt:lpstr>
      <vt:lpstr>Toilet Rooms &amp; Water Closets (603 &amp; 604)  </vt:lpstr>
      <vt:lpstr>Toilet &amp; Bathing Rooms (603)</vt:lpstr>
      <vt:lpstr>Toilet &amp; Bathing Rooms (603) </vt:lpstr>
      <vt:lpstr>Water Closets (604) </vt:lpstr>
      <vt:lpstr>Water Closets (604)</vt:lpstr>
      <vt:lpstr>Water Closets (604)  </vt:lpstr>
      <vt:lpstr>Water Closets (604)    </vt:lpstr>
      <vt:lpstr>Toilet Compartments (604) </vt:lpstr>
      <vt:lpstr>Wheelchair Compartments (604)</vt:lpstr>
      <vt:lpstr>Ambulatory Accessible Stalls (604)</vt:lpstr>
      <vt:lpstr>Urinals (605)</vt:lpstr>
      <vt:lpstr>Lavatories &amp; Sinks (606)</vt:lpstr>
      <vt:lpstr>Bathtubs &amp; Shower Compartments (607&amp; 608) </vt:lpstr>
      <vt:lpstr> Bathtubs (607)  </vt:lpstr>
      <vt:lpstr> Shower Compartments (608)  </vt:lpstr>
      <vt:lpstr>Figure 608.2.1 Transfer Type Shower Compartment Size and Clearance</vt:lpstr>
      <vt:lpstr>Figure 608.2.2 Standard Roll-In Type Shower Compartment Size and Clearance</vt:lpstr>
      <vt:lpstr>Grab Bars (609)</vt:lpstr>
      <vt:lpstr> Grab Bars (609)  </vt:lpstr>
      <vt:lpstr> Grab Bars (609)   </vt:lpstr>
      <vt:lpstr>Grab Bars</vt:lpstr>
      <vt:lpstr>Saunas &amp; Steam Rooms (612) </vt:lpstr>
      <vt:lpstr>Communication Elements &amp; Features (Chapter 7)</vt:lpstr>
      <vt:lpstr>Fire Alarm Systems (215)</vt:lpstr>
      <vt:lpstr>Fire Alarm Systems (702) </vt:lpstr>
      <vt:lpstr>Visual Alarms (702) </vt:lpstr>
      <vt:lpstr>Signs (216)</vt:lpstr>
      <vt:lpstr>Signs (216) </vt:lpstr>
      <vt:lpstr>Signs (216)   </vt:lpstr>
      <vt:lpstr>Signs (216)  </vt:lpstr>
      <vt:lpstr>Signs (216)    </vt:lpstr>
      <vt:lpstr>Tactile Signs (703) </vt:lpstr>
      <vt:lpstr>Detectable Warnings </vt:lpstr>
      <vt:lpstr>Detectable Warnings (705)</vt:lpstr>
      <vt:lpstr>ATMs &amp; Fare Machines (220 &amp; 707)</vt:lpstr>
      <vt:lpstr>Special Rooms, Spaces &amp; Elements (Chapter 8)</vt:lpstr>
      <vt:lpstr>Assembly Areas (221)</vt:lpstr>
      <vt:lpstr>Scoping:  Assembly Areas</vt:lpstr>
      <vt:lpstr>Assembly Areas (221)   </vt:lpstr>
      <vt:lpstr>Assembly Areas (221)    </vt:lpstr>
      <vt:lpstr> Wheelchair Spaces (802) </vt:lpstr>
      <vt:lpstr>Wheelchair Spaces (802)</vt:lpstr>
      <vt:lpstr>Assembly Areas (221) </vt:lpstr>
      <vt:lpstr> Companion Seats and Designated Aisle Seats (802) </vt:lpstr>
      <vt:lpstr>Dressing, Fitting, &amp; Locker Rooms (222)</vt:lpstr>
      <vt:lpstr>Dressing … &amp; Locker Rooms (803)</vt:lpstr>
      <vt:lpstr>Holding and Housing Cells  Judicial (231) Detention/Correctional  (232)</vt:lpstr>
      <vt:lpstr> Holding and Housing Cells (807) </vt:lpstr>
      <vt:lpstr>Courtrooms  Judicial Facilities (231.2)</vt:lpstr>
      <vt:lpstr>Transportation Facilities (218)</vt:lpstr>
      <vt:lpstr> Transportation Facilities (810) </vt:lpstr>
      <vt:lpstr>Built-In Elements (Chapter 9)</vt:lpstr>
      <vt:lpstr>Dining &amp; Work Surfaces (226)</vt:lpstr>
      <vt:lpstr>Sales &amp; Service (227 and 904.4)</vt:lpstr>
      <vt:lpstr> Work Surface (902)           Service Counter (904)  </vt:lpstr>
      <vt:lpstr> [changing] Benches (903) </vt:lpstr>
      <vt:lpstr>Recreation Facilities (Chapter 10)</vt:lpstr>
      <vt:lpstr>Sports Facilities</vt:lpstr>
      <vt:lpstr> Exercise Equipment and Machines  </vt:lpstr>
      <vt:lpstr>Team player seating areas</vt:lpstr>
      <vt:lpstr>Area of sport activity</vt:lpstr>
      <vt:lpstr>Accessible route connecting various elements of a multi-use facility</vt:lpstr>
      <vt:lpstr>Accessibility not required to or in:</vt:lpstr>
      <vt:lpstr>Fishing piers and platforms</vt:lpstr>
      <vt:lpstr>Fishing piers and platforms </vt:lpstr>
      <vt:lpstr>Fishing piers and platforms  </vt:lpstr>
      <vt:lpstr>Play Areas (240 and 1008)</vt:lpstr>
      <vt:lpstr>What is a Play Component? </vt:lpstr>
      <vt:lpstr> Ground-Level Requirements  </vt:lpstr>
      <vt:lpstr>Minimum Number of Elevated Components</vt:lpstr>
      <vt:lpstr>Based on the number of elevated play components provided, and using the table</vt:lpstr>
      <vt:lpstr>Swimming pools</vt:lpstr>
      <vt:lpstr>Sloped Entry</vt:lpstr>
      <vt:lpstr>Pool lift</vt:lpstr>
      <vt:lpstr>Other means of access into the water </vt:lpstr>
      <vt:lpstr>Wading pools</vt:lpstr>
      <vt:lpstr>Water play components</vt:lpstr>
      <vt:lpstr>Accessibility not required to or on:</vt:lpstr>
      <vt:lpstr>Saunas and Steam Rooms</vt:lpstr>
      <vt:lpstr>Resources</vt:lpstr>
    </vt:vector>
  </TitlesOfParts>
  <Company>DBTAC-Great Plains ADA Center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Definition of a Disability Impairment Substantial Limitation Major Life Activity Disclosure/Medical Examinations</dc:title>
  <dc:creator>Julie Brinkhoff</dc:creator>
  <cp:lastModifiedBy>Shell, Jeminie, GCD</cp:lastModifiedBy>
  <cp:revision>120</cp:revision>
  <dcterms:created xsi:type="dcterms:W3CDTF">2010-03-11T21:34:10Z</dcterms:created>
  <dcterms:modified xsi:type="dcterms:W3CDTF">2025-04-10T22:11:57Z</dcterms:modified>
</cp:coreProperties>
</file>