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20" r:id="rId2"/>
    <p:sldMasterId id="2147484032" r:id="rId3"/>
  </p:sldMasterIdLst>
  <p:notesMasterIdLst>
    <p:notesMasterId r:id="rId122"/>
  </p:notesMasterIdLst>
  <p:sldIdLst>
    <p:sldId id="606" r:id="rId4"/>
    <p:sldId id="562" r:id="rId5"/>
    <p:sldId id="615" r:id="rId6"/>
    <p:sldId id="563" r:id="rId7"/>
    <p:sldId id="564" r:id="rId8"/>
    <p:sldId id="565" r:id="rId9"/>
    <p:sldId id="566" r:id="rId10"/>
    <p:sldId id="567" r:id="rId11"/>
    <p:sldId id="568" r:id="rId12"/>
    <p:sldId id="616" r:id="rId13"/>
    <p:sldId id="617" r:id="rId14"/>
    <p:sldId id="618" r:id="rId15"/>
    <p:sldId id="619" r:id="rId16"/>
    <p:sldId id="620" r:id="rId17"/>
    <p:sldId id="622" r:id="rId18"/>
    <p:sldId id="569" r:id="rId19"/>
    <p:sldId id="607" r:id="rId20"/>
    <p:sldId id="570" r:id="rId21"/>
    <p:sldId id="572" r:id="rId22"/>
    <p:sldId id="573" r:id="rId23"/>
    <p:sldId id="575" r:id="rId24"/>
    <p:sldId id="608" r:id="rId25"/>
    <p:sldId id="631" r:id="rId26"/>
    <p:sldId id="632" r:id="rId27"/>
    <p:sldId id="633" r:id="rId28"/>
    <p:sldId id="634" r:id="rId29"/>
    <p:sldId id="635" r:id="rId30"/>
    <p:sldId id="636" r:id="rId31"/>
    <p:sldId id="576" r:id="rId32"/>
    <p:sldId id="637" r:id="rId33"/>
    <p:sldId id="741" r:id="rId34"/>
    <p:sldId id="742" r:id="rId35"/>
    <p:sldId id="743" r:id="rId36"/>
    <p:sldId id="744" r:id="rId37"/>
    <p:sldId id="745" r:id="rId38"/>
    <p:sldId id="643" r:id="rId39"/>
    <p:sldId id="746" r:id="rId40"/>
    <p:sldId id="747" r:id="rId41"/>
    <p:sldId id="748" r:id="rId42"/>
    <p:sldId id="749" r:id="rId43"/>
    <p:sldId id="750" r:id="rId44"/>
    <p:sldId id="751" r:id="rId45"/>
    <p:sldId id="577" r:id="rId46"/>
    <p:sldId id="736" r:id="rId47"/>
    <p:sldId id="579" r:id="rId48"/>
    <p:sldId id="580" r:id="rId49"/>
    <p:sldId id="582" r:id="rId50"/>
    <p:sldId id="651" r:id="rId51"/>
    <p:sldId id="737" r:id="rId52"/>
    <p:sldId id="738" r:id="rId53"/>
    <p:sldId id="578" r:id="rId54"/>
    <p:sldId id="739" r:id="rId55"/>
    <p:sldId id="740" r:id="rId56"/>
    <p:sldId id="583" r:id="rId57"/>
    <p:sldId id="584" r:id="rId58"/>
    <p:sldId id="652" r:id="rId59"/>
    <p:sldId id="653" r:id="rId60"/>
    <p:sldId id="654" r:id="rId61"/>
    <p:sldId id="656" r:id="rId62"/>
    <p:sldId id="657" r:id="rId63"/>
    <p:sldId id="658" r:id="rId64"/>
    <p:sldId id="659" r:id="rId65"/>
    <p:sldId id="660" r:id="rId66"/>
    <p:sldId id="661" r:id="rId67"/>
    <p:sldId id="662" r:id="rId68"/>
    <p:sldId id="589" r:id="rId69"/>
    <p:sldId id="590" r:id="rId70"/>
    <p:sldId id="591" r:id="rId71"/>
    <p:sldId id="592" r:id="rId72"/>
    <p:sldId id="663" r:id="rId73"/>
    <p:sldId id="664" r:id="rId74"/>
    <p:sldId id="665" r:id="rId75"/>
    <p:sldId id="666" r:id="rId76"/>
    <p:sldId id="667" r:id="rId77"/>
    <p:sldId id="668" r:id="rId78"/>
    <p:sldId id="669" r:id="rId79"/>
    <p:sldId id="671" r:id="rId80"/>
    <p:sldId id="672" r:id="rId81"/>
    <p:sldId id="674" r:id="rId82"/>
    <p:sldId id="675" r:id="rId83"/>
    <p:sldId id="677" r:id="rId84"/>
    <p:sldId id="678" r:id="rId85"/>
    <p:sldId id="679" r:id="rId86"/>
    <p:sldId id="680" r:id="rId87"/>
    <p:sldId id="681" r:id="rId88"/>
    <p:sldId id="682" r:id="rId89"/>
    <p:sldId id="683" r:id="rId90"/>
    <p:sldId id="684" r:id="rId91"/>
    <p:sldId id="686" r:id="rId92"/>
    <p:sldId id="689" r:id="rId93"/>
    <p:sldId id="691" r:id="rId94"/>
    <p:sldId id="692" r:id="rId95"/>
    <p:sldId id="693" r:id="rId96"/>
    <p:sldId id="694" r:id="rId97"/>
    <p:sldId id="696" r:id="rId98"/>
    <p:sldId id="698" r:id="rId99"/>
    <p:sldId id="700" r:id="rId100"/>
    <p:sldId id="701" r:id="rId101"/>
    <p:sldId id="703" r:id="rId102"/>
    <p:sldId id="704" r:id="rId103"/>
    <p:sldId id="705" r:id="rId104"/>
    <p:sldId id="706" r:id="rId105"/>
    <p:sldId id="709" r:id="rId106"/>
    <p:sldId id="720" r:id="rId107"/>
    <p:sldId id="725" r:id="rId108"/>
    <p:sldId id="734" r:id="rId109"/>
    <p:sldId id="735" r:id="rId110"/>
    <p:sldId id="609" r:id="rId111"/>
    <p:sldId id="610" r:id="rId112"/>
    <p:sldId id="612" r:id="rId113"/>
    <p:sldId id="614" r:id="rId114"/>
    <p:sldId id="595" r:id="rId115"/>
    <p:sldId id="596" r:id="rId116"/>
    <p:sldId id="597" r:id="rId117"/>
    <p:sldId id="598" r:id="rId118"/>
    <p:sldId id="599" r:id="rId119"/>
    <p:sldId id="600" r:id="rId120"/>
    <p:sldId id="611" r:id="rId1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4F8A"/>
    <a:srgbClr val="1808E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1" autoAdjust="0"/>
    <p:restoredTop sz="94660"/>
  </p:normalViewPr>
  <p:slideViewPr>
    <p:cSldViewPr snapToGrid="0" snapToObjects="1">
      <p:cViewPr varScale="1">
        <p:scale>
          <a:sx n="91" d="100"/>
          <a:sy n="91" d="100"/>
        </p:scale>
        <p:origin x="115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27" charset="0"/>
                <a:ea typeface="ＭＳ Ｐゴシック" pitchFamily="27" charset="-128"/>
                <a:cs typeface="+mn-cs"/>
              </a:defRPr>
            </a:lvl1pPr>
          </a:lstStyle>
          <a:p>
            <a:pPr>
              <a:defRPr/>
            </a:pPr>
            <a:fld id="{7C026117-E431-46AE-9A1B-14EC019E652C}" type="datetime1">
              <a:rPr lang="en-US"/>
              <a:pPr>
                <a:defRPr/>
              </a:pPr>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29917C-A348-4CCC-849D-196CAF65F338}" type="slidenum">
              <a:rPr lang="en-US" altLang="en-US"/>
              <a:pPr>
                <a:defRPr/>
              </a:pPr>
              <a:t>‹#›</a:t>
            </a:fld>
            <a:endParaRPr lang="en-US" altLang="en-US"/>
          </a:p>
        </p:txBody>
      </p:sp>
    </p:spTree>
    <p:extLst>
      <p:ext uri="{BB962C8B-B14F-4D97-AF65-F5344CB8AC3E}">
        <p14:creationId xmlns:p14="http://schemas.microsoft.com/office/powerpoint/2010/main" val="11767677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29917C-A348-4CCC-849D-196CAF65F338}" type="slidenum">
              <a:rPr lang="en-US" altLang="en-US" smtClean="0"/>
              <a:pPr>
                <a:defRPr/>
              </a:pPr>
              <a:t>1</a:t>
            </a:fld>
            <a:endParaRPr lang="en-US" altLang="en-US"/>
          </a:p>
        </p:txBody>
      </p:sp>
    </p:spTree>
    <p:extLst>
      <p:ext uri="{BB962C8B-B14F-4D97-AF65-F5344CB8AC3E}">
        <p14:creationId xmlns:p14="http://schemas.microsoft.com/office/powerpoint/2010/main" val="90491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C600A5-C143-454C-A78D-D6563DC0E80D}" type="slidenum">
              <a:rPr lang="en-US" altLang="en-US" smtClean="0">
                <a:latin typeface="Calibri" panose="020F0502020204030204" pitchFamily="34" charset="0"/>
                <a:cs typeface="Arial" panose="020B0604020202020204" pitchFamily="34" charset="0"/>
              </a:rPr>
              <a:pPr/>
              <a:t>67</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930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AFD589-5525-4DB9-9FA3-DB39D58AAF72}" type="slidenum">
              <a:rPr lang="en-US" altLang="en-US" smtClean="0">
                <a:latin typeface="Calibri" panose="020F0502020204030204" pitchFamily="34" charset="0"/>
                <a:cs typeface="Arial" panose="020B0604020202020204" pitchFamily="34" charset="0"/>
              </a:rPr>
              <a:pPr/>
              <a:t>68</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963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3668BF0-8419-4C0E-B3CF-7EA9EBAB219F}" type="slidenum">
              <a:rPr lang="en-US" altLang="en-US" smtClean="0">
                <a:latin typeface="Calibri" panose="020F0502020204030204" pitchFamily="34" charset="0"/>
                <a:cs typeface="Arial" panose="020B0604020202020204" pitchFamily="34" charset="0"/>
              </a:rPr>
              <a:pPr/>
              <a:t>69</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667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A1A03C0F-EA22-49FF-8A2C-61872BCF8770}" type="slidenum">
              <a:rPr lang="en-US" smtClean="0">
                <a:solidFill>
                  <a:prstClr val="black"/>
                </a:solidFill>
                <a:latin typeface="Calibri"/>
                <a:ea typeface="+mn-ea"/>
              </a:rPr>
              <a:pPr defTabSz="914400" fontAlgn="auto">
                <a:spcBef>
                  <a:spcPts val="0"/>
                </a:spcBef>
                <a:spcAft>
                  <a:spcPts val="0"/>
                </a:spcAft>
                <a:defRPr/>
              </a:pPr>
              <a:t>71</a:t>
            </a:fld>
            <a:endParaRPr lang="en-US">
              <a:solidFill>
                <a:prstClr val="black"/>
              </a:solidFill>
              <a:latin typeface="Calibri"/>
              <a:ea typeface="+mn-ea"/>
            </a:endParaRPr>
          </a:p>
        </p:txBody>
      </p:sp>
    </p:spTree>
    <p:extLst>
      <p:ext uri="{BB962C8B-B14F-4D97-AF65-F5344CB8AC3E}">
        <p14:creationId xmlns:p14="http://schemas.microsoft.com/office/powerpoint/2010/main" val="16732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F6A1DC6D-6399-4CC7-B351-7E7E7B59CF45}" type="slidenum">
              <a:rPr lang="en-US" smtClean="0">
                <a:solidFill>
                  <a:prstClr val="black"/>
                </a:solidFill>
                <a:latin typeface="Calibri"/>
                <a:ea typeface="+mn-ea"/>
              </a:rPr>
              <a:pPr defTabSz="914400" fontAlgn="auto">
                <a:spcBef>
                  <a:spcPts val="0"/>
                </a:spcBef>
                <a:spcAft>
                  <a:spcPts val="0"/>
                </a:spcAft>
                <a:defRPr/>
              </a:pPr>
              <a:t>72</a:t>
            </a:fld>
            <a:endParaRPr lang="en-US">
              <a:solidFill>
                <a:prstClr val="black"/>
              </a:solidFill>
              <a:latin typeface="Calibri"/>
              <a:ea typeface="+mn-ea"/>
            </a:endParaRPr>
          </a:p>
        </p:txBody>
      </p:sp>
    </p:spTree>
    <p:extLst>
      <p:ext uri="{BB962C8B-B14F-4D97-AF65-F5344CB8AC3E}">
        <p14:creationId xmlns:p14="http://schemas.microsoft.com/office/powerpoint/2010/main" val="182850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11A2D27D-C066-4B48-97F1-0A0B78FDCA04}" type="slidenum">
              <a:rPr lang="en-US" smtClean="0">
                <a:solidFill>
                  <a:prstClr val="black"/>
                </a:solidFill>
                <a:latin typeface="Calibri"/>
                <a:ea typeface="+mn-ea"/>
              </a:rPr>
              <a:pPr defTabSz="914400" fontAlgn="auto">
                <a:spcBef>
                  <a:spcPts val="0"/>
                </a:spcBef>
                <a:spcAft>
                  <a:spcPts val="0"/>
                </a:spcAft>
                <a:defRPr/>
              </a:pPr>
              <a:t>73</a:t>
            </a:fld>
            <a:endParaRPr lang="en-US">
              <a:solidFill>
                <a:prstClr val="black"/>
              </a:solidFill>
              <a:latin typeface="Calibri"/>
              <a:ea typeface="+mn-ea"/>
            </a:endParaRPr>
          </a:p>
        </p:txBody>
      </p:sp>
    </p:spTree>
    <p:extLst>
      <p:ext uri="{BB962C8B-B14F-4D97-AF65-F5344CB8AC3E}">
        <p14:creationId xmlns:p14="http://schemas.microsoft.com/office/powerpoint/2010/main" val="168429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99DFE5C6-052D-4D55-B29B-BD0900645AED}" type="slidenum">
              <a:rPr lang="en-US" smtClean="0">
                <a:solidFill>
                  <a:prstClr val="black"/>
                </a:solidFill>
                <a:latin typeface="Calibri"/>
                <a:ea typeface="+mn-ea"/>
              </a:rPr>
              <a:pPr defTabSz="914400" fontAlgn="auto">
                <a:spcBef>
                  <a:spcPts val="0"/>
                </a:spcBef>
                <a:spcAft>
                  <a:spcPts val="0"/>
                </a:spcAft>
                <a:defRPr/>
              </a:pPr>
              <a:t>74</a:t>
            </a:fld>
            <a:endParaRPr lang="en-US">
              <a:solidFill>
                <a:prstClr val="black"/>
              </a:solidFill>
              <a:latin typeface="Calibri"/>
              <a:ea typeface="+mn-ea"/>
            </a:endParaRPr>
          </a:p>
        </p:txBody>
      </p:sp>
    </p:spTree>
    <p:extLst>
      <p:ext uri="{BB962C8B-B14F-4D97-AF65-F5344CB8AC3E}">
        <p14:creationId xmlns:p14="http://schemas.microsoft.com/office/powerpoint/2010/main" val="409600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C4E0FF6C-8D66-4D82-A1BF-C25FF3EBF81C}" type="slidenum">
              <a:rPr lang="en-US" smtClean="0">
                <a:solidFill>
                  <a:prstClr val="black"/>
                </a:solidFill>
                <a:latin typeface="Calibri"/>
                <a:ea typeface="+mn-ea"/>
              </a:rPr>
              <a:pPr defTabSz="914400" fontAlgn="auto">
                <a:spcBef>
                  <a:spcPts val="0"/>
                </a:spcBef>
                <a:spcAft>
                  <a:spcPts val="0"/>
                </a:spcAft>
                <a:defRPr/>
              </a:pPr>
              <a:t>75</a:t>
            </a:fld>
            <a:endParaRPr lang="en-US">
              <a:solidFill>
                <a:prstClr val="black"/>
              </a:solidFill>
              <a:latin typeface="Calibri"/>
              <a:ea typeface="+mn-ea"/>
            </a:endParaRPr>
          </a:p>
        </p:txBody>
      </p:sp>
    </p:spTree>
    <p:extLst>
      <p:ext uri="{BB962C8B-B14F-4D97-AF65-F5344CB8AC3E}">
        <p14:creationId xmlns:p14="http://schemas.microsoft.com/office/powerpoint/2010/main" val="390153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073098A9-C38A-4AE4-A3A2-B2D57BC539C9}" type="slidenum">
              <a:rPr lang="en-US" smtClean="0">
                <a:solidFill>
                  <a:prstClr val="black"/>
                </a:solidFill>
                <a:latin typeface="Calibri"/>
                <a:ea typeface="+mn-ea"/>
              </a:rPr>
              <a:pPr defTabSz="914400" fontAlgn="auto">
                <a:spcBef>
                  <a:spcPts val="0"/>
                </a:spcBef>
                <a:spcAft>
                  <a:spcPts val="0"/>
                </a:spcAft>
                <a:defRPr/>
              </a:pPr>
              <a:t>76</a:t>
            </a:fld>
            <a:endParaRPr lang="en-US">
              <a:solidFill>
                <a:prstClr val="black"/>
              </a:solidFill>
              <a:latin typeface="Calibri"/>
              <a:ea typeface="+mn-ea"/>
            </a:endParaRPr>
          </a:p>
        </p:txBody>
      </p:sp>
    </p:spTree>
    <p:extLst>
      <p:ext uri="{BB962C8B-B14F-4D97-AF65-F5344CB8AC3E}">
        <p14:creationId xmlns:p14="http://schemas.microsoft.com/office/powerpoint/2010/main" val="1078497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63DB15B4-818F-4747-B75A-4ADEA0DD572F}" type="slidenum">
              <a:rPr lang="en-US" smtClean="0">
                <a:solidFill>
                  <a:prstClr val="black"/>
                </a:solidFill>
                <a:latin typeface="Calibri"/>
                <a:ea typeface="+mn-ea"/>
              </a:rPr>
              <a:pPr defTabSz="914400" fontAlgn="auto">
                <a:spcBef>
                  <a:spcPts val="0"/>
                </a:spcBef>
                <a:spcAft>
                  <a:spcPts val="0"/>
                </a:spcAft>
                <a:defRPr/>
              </a:pPr>
              <a:t>77</a:t>
            </a:fld>
            <a:endParaRPr lang="en-US">
              <a:solidFill>
                <a:prstClr val="black"/>
              </a:solidFill>
              <a:latin typeface="Calibri"/>
              <a:ea typeface="+mn-ea"/>
            </a:endParaRPr>
          </a:p>
        </p:txBody>
      </p:sp>
    </p:spTree>
    <p:extLst>
      <p:ext uri="{BB962C8B-B14F-4D97-AF65-F5344CB8AC3E}">
        <p14:creationId xmlns:p14="http://schemas.microsoft.com/office/powerpoint/2010/main" val="7237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Appointing an ADA Coordinator is meaningless without a corresponding job structure. It may seem obvious to say that an ADA Coordinator needs to know what their job entails and to whom they report,  but, in reality, it is not uncommon for an ADA Coordinator to be appointed without clearly defining the details of the position.  As one ADA Coordinator described her role within a city,  "I have responsibilities, but I don't have any authority, and I'm not even sure who my boss is, so I can't ask how I'm performing!“</a:t>
            </a:r>
          </a:p>
          <a:p>
            <a:pPr>
              <a:spcBef>
                <a:spcPct val="0"/>
              </a:spcBef>
            </a:pPr>
            <a:endParaRPr lang="en-US" altLang="en-US"/>
          </a:p>
          <a:p>
            <a:pPr>
              <a:spcBef>
                <a:spcPct val="0"/>
              </a:spcBef>
            </a:pPr>
            <a:r>
              <a:rPr lang="en-US" altLang="en-US"/>
              <a:t>Some local/state governments establish the above criteria and then appoint or hire an ADA Coordinator.  Other entities prefer to select the individual who will take on the role of ADA Coordinator and then establish the professional structure of the role with the input of the ADA Coordinator.  Either approach is satisfactory depending upon the needs of the community.</a:t>
            </a:r>
          </a:p>
          <a:p>
            <a:pPr>
              <a:spcBef>
                <a:spcPct val="0"/>
              </a:spcBef>
            </a:pPr>
            <a:endParaRPr lang="en-US" altLang="en-US"/>
          </a:p>
        </p:txBody>
      </p:sp>
      <p:sp>
        <p:nvSpPr>
          <p:cNvPr id="29699" name="Slide Number Placeholder 3"/>
          <p:cNvSpPr>
            <a:spLocks noGrp="1"/>
          </p:cNvSpPr>
          <p:nvPr>
            <p:ph type="sldNum" sz="quarter" idx="5"/>
          </p:nvPr>
        </p:nvSpPr>
        <p:spPr bwMode="auto">
          <a:ln>
            <a:miter lim="800000"/>
            <a:headEnd/>
            <a:tailEnd/>
          </a:ln>
        </p:spPr>
        <p:txBody>
          <a:bodyPr/>
          <a:lstStyle/>
          <a:p>
            <a:pPr defTabSz="914400">
              <a:defRPr/>
            </a:pPr>
            <a:fld id="{F898E0C4-B74F-42E2-B1D2-065C25B2C303}" type="slidenum">
              <a:rPr lang="en-US">
                <a:solidFill>
                  <a:prstClr val="black"/>
                </a:solidFill>
                <a:latin typeface="Calibri"/>
                <a:ea typeface="+mn-ea"/>
                <a:cs typeface="Arial" charset="0"/>
              </a:rPr>
              <a:pPr defTabSz="914400">
                <a:defRPr/>
              </a:pPr>
              <a:t>13</a:t>
            </a:fld>
            <a:endParaRPr lang="en-US">
              <a:solidFill>
                <a:prstClr val="black"/>
              </a:solidFill>
              <a:latin typeface="Calibri"/>
              <a:ea typeface="+mn-ea"/>
              <a:cs typeface="Arial" charset="0"/>
            </a:endParaRPr>
          </a:p>
        </p:txBody>
      </p:sp>
    </p:spTree>
    <p:extLst>
      <p:ext uri="{BB962C8B-B14F-4D97-AF65-F5344CB8AC3E}">
        <p14:creationId xmlns:p14="http://schemas.microsoft.com/office/powerpoint/2010/main" val="1090802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9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auto">
              <a:spcBef>
                <a:spcPts val="0"/>
              </a:spcBef>
              <a:spcAft>
                <a:spcPts val="0"/>
              </a:spcAft>
              <a:defRPr/>
            </a:pPr>
            <a:fld id="{17CBDA52-59CF-4972-A7F8-7D365D0412AA}" type="slidenum">
              <a:rPr lang="en-US" smtClean="0">
                <a:solidFill>
                  <a:prstClr val="black"/>
                </a:solidFill>
                <a:latin typeface="Times New Roman" pitchFamily="18" charset="0"/>
                <a:ea typeface="+mn-ea"/>
              </a:rPr>
              <a:pPr defTabSz="914400" fontAlgn="auto">
                <a:spcBef>
                  <a:spcPts val="0"/>
                </a:spcBef>
                <a:spcAft>
                  <a:spcPts val="0"/>
                </a:spcAft>
                <a:defRPr/>
              </a:pPr>
              <a:t>87</a:t>
            </a:fld>
            <a:endParaRPr lang="en-US">
              <a:solidFill>
                <a:prstClr val="black"/>
              </a:solidFill>
              <a:latin typeface="Times New Roman" pitchFamily="18" charset="0"/>
              <a:ea typeface="+mn-ea"/>
            </a:endParaRPr>
          </a:p>
        </p:txBody>
      </p:sp>
    </p:spTree>
    <p:extLst>
      <p:ext uri="{BB962C8B-B14F-4D97-AF65-F5344CB8AC3E}">
        <p14:creationId xmlns:p14="http://schemas.microsoft.com/office/powerpoint/2010/main" val="306950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70284003-6A27-41C9-8D7C-FEAF86A04459}" type="slidenum">
              <a:rPr lang="en-US" smtClean="0">
                <a:solidFill>
                  <a:prstClr val="black"/>
                </a:solidFill>
                <a:latin typeface="Calibri"/>
                <a:ea typeface="+mn-ea"/>
              </a:rPr>
              <a:pPr defTabSz="914400" fontAlgn="auto">
                <a:spcBef>
                  <a:spcPts val="0"/>
                </a:spcBef>
                <a:spcAft>
                  <a:spcPts val="0"/>
                </a:spcAft>
                <a:defRPr/>
              </a:pPr>
              <a:t>88</a:t>
            </a:fld>
            <a:endParaRPr lang="en-US">
              <a:solidFill>
                <a:prstClr val="black"/>
              </a:solidFill>
              <a:latin typeface="Calibri"/>
              <a:ea typeface="+mn-ea"/>
            </a:endParaRPr>
          </a:p>
        </p:txBody>
      </p:sp>
    </p:spTree>
    <p:extLst>
      <p:ext uri="{BB962C8B-B14F-4D97-AF65-F5344CB8AC3E}">
        <p14:creationId xmlns:p14="http://schemas.microsoft.com/office/powerpoint/2010/main" val="788977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2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auto">
              <a:spcBef>
                <a:spcPts val="0"/>
              </a:spcBef>
              <a:spcAft>
                <a:spcPts val="0"/>
              </a:spcAft>
              <a:defRPr/>
            </a:pPr>
            <a:fld id="{BF52EB62-7D33-446F-8BB3-7F8827A80A09}" type="slidenum">
              <a:rPr lang="en-US" smtClean="0">
                <a:solidFill>
                  <a:prstClr val="black"/>
                </a:solidFill>
                <a:latin typeface="Times New Roman" pitchFamily="18" charset="0"/>
                <a:ea typeface="+mn-ea"/>
              </a:rPr>
              <a:pPr defTabSz="914400" fontAlgn="auto">
                <a:spcBef>
                  <a:spcPts val="0"/>
                </a:spcBef>
                <a:spcAft>
                  <a:spcPts val="0"/>
                </a:spcAft>
                <a:defRPr/>
              </a:pPr>
              <a:t>90</a:t>
            </a:fld>
            <a:endParaRPr lang="en-US">
              <a:solidFill>
                <a:prstClr val="black"/>
              </a:solidFill>
              <a:latin typeface="Times New Roman" pitchFamily="18" charset="0"/>
              <a:ea typeface="+mn-ea"/>
            </a:endParaRPr>
          </a:p>
        </p:txBody>
      </p:sp>
    </p:spTree>
    <p:extLst>
      <p:ext uri="{BB962C8B-B14F-4D97-AF65-F5344CB8AC3E}">
        <p14:creationId xmlns:p14="http://schemas.microsoft.com/office/powerpoint/2010/main" val="2979423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FBABCBE2-419A-41E8-A163-4149BBB192FB}" type="slidenum">
              <a:rPr lang="en-US" smtClean="0">
                <a:solidFill>
                  <a:prstClr val="black"/>
                </a:solidFill>
                <a:latin typeface="Calibri"/>
                <a:ea typeface="+mn-ea"/>
              </a:rPr>
              <a:pPr defTabSz="914400" fontAlgn="auto">
                <a:spcBef>
                  <a:spcPts val="0"/>
                </a:spcBef>
                <a:spcAft>
                  <a:spcPts val="0"/>
                </a:spcAft>
                <a:defRPr/>
              </a:pPr>
              <a:t>94</a:t>
            </a:fld>
            <a:endParaRPr lang="en-US">
              <a:solidFill>
                <a:prstClr val="black"/>
              </a:solidFill>
              <a:latin typeface="Calibri"/>
              <a:ea typeface="+mn-ea"/>
            </a:endParaRPr>
          </a:p>
        </p:txBody>
      </p:sp>
    </p:spTree>
    <p:extLst>
      <p:ext uri="{BB962C8B-B14F-4D97-AF65-F5344CB8AC3E}">
        <p14:creationId xmlns:p14="http://schemas.microsoft.com/office/powerpoint/2010/main" val="221410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825C45-BEA5-498C-9F10-3F63BD42CDE6}" type="slidenum">
              <a:rPr lang="en-US" altLang="en-US" smtClean="0">
                <a:latin typeface="Calibri" panose="020F0502020204030204" pitchFamily="34" charset="0"/>
                <a:cs typeface="Arial" panose="020B0604020202020204" pitchFamily="34" charset="0"/>
              </a:rPr>
              <a:pPr/>
              <a:t>108</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32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340930-05D6-4294-9CC9-FED118E571FB}" type="slidenum">
              <a:rPr lang="en-US" altLang="en-US" smtClean="0">
                <a:latin typeface="Calibri" panose="020F0502020204030204" pitchFamily="34" charset="0"/>
                <a:cs typeface="Arial" panose="020B0604020202020204" pitchFamily="34" charset="0"/>
              </a:rPr>
              <a:pPr/>
              <a:t>109</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488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5E255E-1487-4F1D-8993-CF5B3860B8CC}" type="slidenum">
              <a:rPr lang="en-US" altLang="en-US" smtClean="0">
                <a:latin typeface="Calibri" panose="020F0502020204030204" pitchFamily="34" charset="0"/>
                <a:cs typeface="Arial" panose="020B0604020202020204" pitchFamily="34" charset="0"/>
              </a:rPr>
              <a:pPr/>
              <a:t>16</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082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83A182-11EA-4E12-8A7B-52F2600DBF28}" type="slidenum">
              <a:rPr lang="en-US" altLang="en-US" smtClean="0">
                <a:latin typeface="Calibri" panose="020F0502020204030204" pitchFamily="34" charset="0"/>
                <a:cs typeface="Arial" panose="020B0604020202020204" pitchFamily="34" charset="0"/>
              </a:rPr>
              <a:pPr/>
              <a:t>17</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39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0187D832-C7D3-4AAB-9D36-9450BAC1D139}" type="slidenum">
              <a:rPr lang="en-US" smtClean="0">
                <a:solidFill>
                  <a:prstClr val="black"/>
                </a:solidFill>
                <a:latin typeface="Calibri"/>
                <a:ea typeface="+mn-ea"/>
              </a:rPr>
              <a:pPr defTabSz="914400" fontAlgn="auto">
                <a:spcBef>
                  <a:spcPts val="0"/>
                </a:spcBef>
                <a:spcAft>
                  <a:spcPts val="0"/>
                </a:spcAft>
                <a:defRPr/>
              </a:pPr>
              <a:t>56</a:t>
            </a:fld>
            <a:endParaRPr lang="en-US">
              <a:solidFill>
                <a:prstClr val="black"/>
              </a:solidFill>
              <a:latin typeface="Calibri"/>
              <a:ea typeface="+mn-ea"/>
            </a:endParaRPr>
          </a:p>
        </p:txBody>
      </p:sp>
    </p:spTree>
    <p:extLst>
      <p:ext uri="{BB962C8B-B14F-4D97-AF65-F5344CB8AC3E}">
        <p14:creationId xmlns:p14="http://schemas.microsoft.com/office/powerpoint/2010/main" val="310995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05622" fontAlgn="auto">
              <a:spcBef>
                <a:spcPts val="0"/>
              </a:spcBef>
              <a:spcAft>
                <a:spcPts val="0"/>
              </a:spcAft>
              <a:defRPr/>
            </a:pPr>
            <a:fld id="{32E4D6A0-4B38-4AB9-ADFF-F78F4E678195}" type="slidenum">
              <a:rPr lang="en-US">
                <a:solidFill>
                  <a:prstClr val="black"/>
                </a:solidFill>
                <a:latin typeface="Calibri"/>
                <a:ea typeface="+mn-ea"/>
              </a:rPr>
              <a:pPr defTabSz="905622" fontAlgn="auto">
                <a:spcBef>
                  <a:spcPts val="0"/>
                </a:spcBef>
                <a:spcAft>
                  <a:spcPts val="0"/>
                </a:spcAft>
                <a:defRPr/>
              </a:pPr>
              <a:t>59</a:t>
            </a:fld>
            <a:endParaRPr lang="en-US" dirty="0">
              <a:solidFill>
                <a:prstClr val="black"/>
              </a:solidFill>
              <a:latin typeface="Calibri"/>
              <a:ea typeface="+mn-ea"/>
            </a:endParaRPr>
          </a:p>
        </p:txBody>
      </p:sp>
    </p:spTree>
    <p:extLst>
      <p:ext uri="{BB962C8B-B14F-4D97-AF65-F5344CB8AC3E}">
        <p14:creationId xmlns:p14="http://schemas.microsoft.com/office/powerpoint/2010/main" val="198628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05622" fontAlgn="auto">
              <a:spcBef>
                <a:spcPts val="0"/>
              </a:spcBef>
              <a:spcAft>
                <a:spcPts val="0"/>
              </a:spcAft>
              <a:defRPr/>
            </a:pPr>
            <a:fld id="{50EEDB47-5270-4A13-8BDE-1645CE3C93CC}" type="slidenum">
              <a:rPr lang="en-US">
                <a:solidFill>
                  <a:prstClr val="black"/>
                </a:solidFill>
                <a:latin typeface="Calibri"/>
                <a:ea typeface="+mn-ea"/>
              </a:rPr>
              <a:pPr defTabSz="905622" fontAlgn="auto">
                <a:spcBef>
                  <a:spcPts val="0"/>
                </a:spcBef>
                <a:spcAft>
                  <a:spcPts val="0"/>
                </a:spcAft>
                <a:defRPr/>
              </a:pPr>
              <a:t>60</a:t>
            </a:fld>
            <a:endParaRPr lang="en-US" dirty="0">
              <a:solidFill>
                <a:prstClr val="black"/>
              </a:solidFill>
              <a:latin typeface="Calibri"/>
              <a:ea typeface="+mn-ea"/>
            </a:endParaRPr>
          </a:p>
        </p:txBody>
      </p:sp>
    </p:spTree>
    <p:extLst>
      <p:ext uri="{BB962C8B-B14F-4D97-AF65-F5344CB8AC3E}">
        <p14:creationId xmlns:p14="http://schemas.microsoft.com/office/powerpoint/2010/main" val="261307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C4FAC388-416A-4EFC-92CA-5F2696B88DC8}" type="slidenum">
              <a:rPr lang="en-US" smtClean="0">
                <a:solidFill>
                  <a:prstClr val="black"/>
                </a:solidFill>
                <a:latin typeface="Calibri"/>
                <a:ea typeface="+mn-ea"/>
              </a:rPr>
              <a:pPr defTabSz="914400" fontAlgn="auto">
                <a:spcBef>
                  <a:spcPts val="0"/>
                </a:spcBef>
                <a:spcAft>
                  <a:spcPts val="0"/>
                </a:spcAft>
                <a:defRPr/>
              </a:pPr>
              <a:t>64</a:t>
            </a:fld>
            <a:endParaRPr lang="en-US" dirty="0">
              <a:solidFill>
                <a:prstClr val="black"/>
              </a:solidFill>
              <a:latin typeface="Calibri"/>
              <a:ea typeface="+mn-ea"/>
            </a:endParaRPr>
          </a:p>
        </p:txBody>
      </p:sp>
    </p:spTree>
    <p:extLst>
      <p:ext uri="{BB962C8B-B14F-4D97-AF65-F5344CB8AC3E}">
        <p14:creationId xmlns:p14="http://schemas.microsoft.com/office/powerpoint/2010/main" val="393927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23FED21C-0B0E-4821-A3E4-8ADDA7D8F165}" type="slidenum">
              <a:rPr lang="en-US" smtClean="0">
                <a:solidFill>
                  <a:prstClr val="black"/>
                </a:solidFill>
                <a:latin typeface="Calibri"/>
                <a:ea typeface="+mn-ea"/>
              </a:rPr>
              <a:pPr defTabSz="914400" fontAlgn="auto">
                <a:spcBef>
                  <a:spcPts val="0"/>
                </a:spcBef>
                <a:spcAft>
                  <a:spcPts val="0"/>
                </a:spcAft>
                <a:defRPr/>
              </a:pPr>
              <a:t>65</a:t>
            </a:fld>
            <a:endParaRPr lang="en-US" dirty="0">
              <a:solidFill>
                <a:prstClr val="black"/>
              </a:solidFill>
              <a:latin typeface="Calibri"/>
              <a:ea typeface="+mn-ea"/>
            </a:endParaRPr>
          </a:p>
        </p:txBody>
      </p:sp>
    </p:spTree>
    <p:extLst>
      <p:ext uri="{BB962C8B-B14F-4D97-AF65-F5344CB8AC3E}">
        <p14:creationId xmlns:p14="http://schemas.microsoft.com/office/powerpoint/2010/main" val="63847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0" y="0"/>
            <a:ext cx="9144000" cy="100647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endParaRPr lang="en-US" sz="3200" dirty="0">
              <a:solidFill>
                <a:srgbClr val="1808EE"/>
              </a:solidFill>
              <a:latin typeface="Arial"/>
              <a:cs typeface="Arial"/>
            </a:endParaRPr>
          </a:p>
        </p:txBody>
      </p:sp>
      <p:sp>
        <p:nvSpPr>
          <p:cNvPr id="5" name="TextBox 6"/>
          <p:cNvSpPr txBox="1">
            <a:spLocks noChangeArrowheads="1"/>
          </p:cNvSpPr>
          <p:nvPr userDrawn="1"/>
        </p:nvSpPr>
        <p:spPr bwMode="auto">
          <a:xfrm>
            <a:off x="1547813" y="155575"/>
            <a:ext cx="7405687" cy="646113"/>
          </a:xfrm>
          <a:prstGeom prst="rect">
            <a:avLst/>
          </a:prstGeom>
          <a:solidFill>
            <a:srgbClr val="002060"/>
          </a:solidFill>
          <a:ln w="38100">
            <a:solidFill>
              <a:srgbClr val="002060"/>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3600" b="1">
                <a:solidFill>
                  <a:schemeClr val="bg1"/>
                </a:solidFill>
                <a:cs typeface="Arial" charset="0"/>
              </a:rPr>
              <a:t>The ADA National Network</a:t>
            </a:r>
          </a:p>
        </p:txBody>
      </p:sp>
      <p:sp>
        <p:nvSpPr>
          <p:cNvPr id="6" name="TextBox 17"/>
          <p:cNvSpPr txBox="1">
            <a:spLocks noChangeArrowheads="1"/>
          </p:cNvSpPr>
          <p:nvPr userDrawn="1"/>
        </p:nvSpPr>
        <p:spPr bwMode="auto">
          <a:xfrm>
            <a:off x="0" y="6365875"/>
            <a:ext cx="9144000" cy="492125"/>
          </a:xfrm>
          <a:prstGeom prst="rect">
            <a:avLst/>
          </a:prstGeom>
          <a:solidFill>
            <a:srgbClr val="002060"/>
          </a:solidFill>
          <a:ln w="9525">
            <a:solidFill>
              <a:srgbClr val="002060"/>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600" dirty="0">
                <a:solidFill>
                  <a:schemeClr val="bg1"/>
                </a:solidFill>
                <a:latin typeface="Nyala" pitchFamily="2" charset="0"/>
                <a:cs typeface="FreesiaUPC" pitchFamily="34" charset="-34"/>
              </a:rPr>
              <a:t>  </a:t>
            </a:r>
            <a:r>
              <a:rPr lang="en-US" sz="2000" b="1" dirty="0">
                <a:solidFill>
                  <a:schemeClr val="bg1"/>
                </a:solidFill>
                <a:cs typeface="Arial" charset="0"/>
              </a:rPr>
              <a:t>Great Plains ADA Center</a:t>
            </a:r>
            <a:r>
              <a:rPr lang="en-US" sz="2000" dirty="0">
                <a:solidFill>
                  <a:schemeClr val="bg1"/>
                </a:solidFill>
                <a:cs typeface="Arial" charset="0"/>
              </a:rPr>
              <a:t>		</a:t>
            </a:r>
            <a:r>
              <a:rPr lang="en-US" sz="2000" b="1" dirty="0">
                <a:solidFill>
                  <a:schemeClr val="bg1"/>
                </a:solidFill>
                <a:cs typeface="Arial" charset="0"/>
              </a:rPr>
              <a:t>1-800-949-4232		www.gpadacenter.org</a:t>
            </a:r>
            <a:r>
              <a:rPr lang="en-US" sz="900" dirty="0">
                <a:solidFill>
                  <a:schemeClr val="bg1"/>
                </a:solidFill>
                <a:latin typeface="Nyala" pitchFamily="2" charset="0"/>
                <a:cs typeface="FreesiaUPC" pitchFamily="34" charset="-34"/>
              </a:rPr>
              <a:t>	</a:t>
            </a:r>
            <a:endParaRPr lang="en-US" sz="1600" dirty="0">
              <a:solidFill>
                <a:schemeClr val="bg1"/>
              </a:solidFill>
              <a:latin typeface="Nyala" pitchFamily="2" charset="0"/>
              <a:cs typeface="FreesiaUPC" pitchFamily="34" charset="-34"/>
            </a:endParaRPr>
          </a:p>
        </p:txBody>
      </p:sp>
      <p:pic>
        <p:nvPicPr>
          <p:cNvPr id="7"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725" y="26988"/>
            <a:ext cx="2133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lvl1pPr>
          </a:lstStyle>
          <a:p>
            <a:pPr>
              <a:defRPr/>
            </a:pPr>
            <a:fld id="{E829B81B-E48B-42A4-B864-FA8FF2998C63}"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3145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3F4B64-67D7-42E3-99B1-6CA217C5718D}" type="datetime1">
              <a:rPr lang="en-US" smtClean="0"/>
              <a:t>4/10/2025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8683F8-91B3-4183-9AE9-4AA840DE5B90}" type="slidenum">
              <a:rPr lang="en-US" altLang="en-US"/>
              <a:pPr>
                <a:defRPr/>
              </a:pPr>
              <a:t>‹#›</a:t>
            </a:fld>
            <a:endParaRPr lang="en-US" altLang="en-US"/>
          </a:p>
        </p:txBody>
      </p:sp>
    </p:spTree>
    <p:extLst>
      <p:ext uri="{BB962C8B-B14F-4D97-AF65-F5344CB8AC3E}">
        <p14:creationId xmlns:p14="http://schemas.microsoft.com/office/powerpoint/2010/main" val="379295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D84F5F-B6BF-459C-85C9-9D86381CF302}" type="datetime1">
              <a:rPr lang="en-US" smtClean="0"/>
              <a:t>4/10/2025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3A285A-F351-4349-B716-0BA6F500AF13}" type="slidenum">
              <a:rPr lang="en-US" altLang="en-US"/>
              <a:pPr>
                <a:defRPr/>
              </a:pPr>
              <a:t>‹#›</a:t>
            </a:fld>
            <a:endParaRPr lang="en-US" altLang="en-US"/>
          </a:p>
        </p:txBody>
      </p:sp>
    </p:spTree>
    <p:extLst>
      <p:ext uri="{BB962C8B-B14F-4D97-AF65-F5344CB8AC3E}">
        <p14:creationId xmlns:p14="http://schemas.microsoft.com/office/powerpoint/2010/main" val="347106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46022CD6-2B6F-47F7-915C-CCDEDE429117}" type="datetime1">
              <a:rPr lang="en-US" altLang="en-US" smtClean="0"/>
              <a:t>4/10/2025</a:t>
            </a:fld>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CE9C605-1DBC-4F5B-969D-782E0D492951}" type="slidenum">
              <a:rPr lang="en-US" altLang="en-US"/>
              <a:pPr>
                <a:defRPr/>
              </a:pPr>
              <a:t>‹#›</a:t>
            </a:fld>
            <a:endParaRPr lang="en-US" altLang="en-US"/>
          </a:p>
        </p:txBody>
      </p:sp>
    </p:spTree>
    <p:extLst>
      <p:ext uri="{BB962C8B-B14F-4D97-AF65-F5344CB8AC3E}">
        <p14:creationId xmlns:p14="http://schemas.microsoft.com/office/powerpoint/2010/main" val="49752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fld id="{1D27E5FE-209F-4C03-9B68-F12A6E5138BD}" type="datetime1">
              <a:rPr lang="en-US" smtClean="0"/>
              <a:t>4/10/2025</a:t>
            </a:fld>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DAF1E6D9-584F-479B-8A04-81E1187F4E4D}" type="slidenum">
              <a:rPr lang="en-US" altLang="en-US"/>
              <a:pPr>
                <a:defRPr/>
              </a:pPr>
              <a:t>‹#›</a:t>
            </a:fld>
            <a:endParaRPr lang="en-US" altLang="en-US"/>
          </a:p>
        </p:txBody>
      </p:sp>
    </p:spTree>
    <p:extLst>
      <p:ext uri="{BB962C8B-B14F-4D97-AF65-F5344CB8AC3E}">
        <p14:creationId xmlns:p14="http://schemas.microsoft.com/office/powerpoint/2010/main" val="34835930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fld id="{9A7F3E1C-AE04-452F-8F8B-F137569F7240}" type="datetime1">
              <a:rPr lang="en-US" smtClean="0"/>
              <a:t>4/10/2025</a:t>
            </a:fld>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B5B97B33-9470-40E5-8631-80C772BC31F3}" type="slidenum">
              <a:rPr lang="en-US" altLang="en-US"/>
              <a:pPr>
                <a:defRPr/>
              </a:pPr>
              <a:t>‹#›</a:t>
            </a:fld>
            <a:endParaRPr lang="en-US" altLang="en-US"/>
          </a:p>
        </p:txBody>
      </p:sp>
    </p:spTree>
    <p:extLst>
      <p:ext uri="{BB962C8B-B14F-4D97-AF65-F5344CB8AC3E}">
        <p14:creationId xmlns:p14="http://schemas.microsoft.com/office/powerpoint/2010/main" val="120134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0" y="0"/>
            <a:ext cx="9144000" cy="100647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endParaRPr lang="en-US" sz="3200" dirty="0">
              <a:solidFill>
                <a:srgbClr val="1808EE"/>
              </a:solidFill>
              <a:latin typeface="Arial"/>
              <a:cs typeface="Arial"/>
            </a:endParaRPr>
          </a:p>
        </p:txBody>
      </p:sp>
      <p:sp>
        <p:nvSpPr>
          <p:cNvPr id="5" name="TextBox 6"/>
          <p:cNvSpPr txBox="1">
            <a:spLocks noChangeArrowheads="1"/>
          </p:cNvSpPr>
          <p:nvPr/>
        </p:nvSpPr>
        <p:spPr bwMode="auto">
          <a:xfrm>
            <a:off x="868363" y="174625"/>
            <a:ext cx="7405687" cy="646113"/>
          </a:xfrm>
          <a:prstGeom prst="rect">
            <a:avLst/>
          </a:prstGeom>
          <a:solidFill>
            <a:srgbClr val="002060"/>
          </a:solidFill>
          <a:ln w="38100">
            <a:solidFill>
              <a:srgbClr val="00206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600" b="1">
                <a:solidFill>
                  <a:schemeClr val="bg1"/>
                </a:solidFill>
                <a:cs typeface="Arial" panose="020B0604020202020204" pitchFamily="34" charset="0"/>
              </a:rPr>
              <a:t>National Network of ADA Centers</a:t>
            </a:r>
          </a:p>
        </p:txBody>
      </p:sp>
      <p:sp>
        <p:nvSpPr>
          <p:cNvPr id="6" name="TextBox 17"/>
          <p:cNvSpPr txBox="1">
            <a:spLocks noChangeArrowheads="1"/>
          </p:cNvSpPr>
          <p:nvPr/>
        </p:nvSpPr>
        <p:spPr bwMode="auto">
          <a:xfrm>
            <a:off x="0" y="6365875"/>
            <a:ext cx="9144000" cy="630238"/>
          </a:xfrm>
          <a:prstGeom prst="rect">
            <a:avLst/>
          </a:prstGeom>
          <a:solidFill>
            <a:srgbClr val="002060"/>
          </a:solidFill>
          <a:ln w="9525">
            <a:solidFill>
              <a:srgbClr val="00206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600">
                <a:solidFill>
                  <a:schemeClr val="bg1"/>
                </a:solidFill>
                <a:latin typeface="Nyala" pitchFamily="2" charset="0"/>
                <a:cs typeface="FreesiaUPC" pitchFamily="34" charset="-34"/>
              </a:rPr>
              <a:t>  </a:t>
            </a:r>
            <a:r>
              <a:rPr lang="en-US" altLang="en-US" sz="2000" b="1">
                <a:solidFill>
                  <a:schemeClr val="bg1"/>
                </a:solidFill>
                <a:cs typeface="Arial" panose="020B0604020202020204" pitchFamily="34" charset="0"/>
              </a:rPr>
              <a:t>Great Plains ADA Center</a:t>
            </a:r>
            <a:r>
              <a:rPr lang="en-US" altLang="en-US" sz="2000">
                <a:solidFill>
                  <a:schemeClr val="bg1"/>
                </a:solidFill>
                <a:cs typeface="Arial" panose="020B0604020202020204" pitchFamily="34" charset="0"/>
              </a:rPr>
              <a:t>		</a:t>
            </a:r>
            <a:r>
              <a:rPr lang="en-US" altLang="en-US" sz="2000" b="1">
                <a:solidFill>
                  <a:schemeClr val="bg1"/>
                </a:solidFill>
                <a:cs typeface="Arial" panose="020B0604020202020204" pitchFamily="34" charset="0"/>
              </a:rPr>
              <a:t>1-800-949-4232		www.gpadacenter.org</a:t>
            </a:r>
            <a:r>
              <a:rPr lang="en-US" altLang="en-US" sz="900">
                <a:solidFill>
                  <a:schemeClr val="bg1"/>
                </a:solidFill>
                <a:latin typeface="Nyala" pitchFamily="2" charset="0"/>
                <a:cs typeface="FreesiaUPC" pitchFamily="34" charset="-34"/>
              </a:rPr>
              <a:t>	</a:t>
            </a:r>
            <a:endParaRPr lang="en-US" altLang="en-US" sz="1600">
              <a:solidFill>
                <a:schemeClr val="bg1"/>
              </a:solidFill>
              <a:latin typeface="Nyala" pitchFamily="2" charset="0"/>
              <a:cs typeface="FreesiaUPC" pitchFamily="34" charset="-34"/>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smtClean="0"/>
            </a:lvl1pPr>
          </a:lstStyle>
          <a:p>
            <a:pPr>
              <a:defRPr/>
            </a:pPr>
            <a:fld id="{6D22F386-A817-4DA7-A4D7-01FCE7E6442B}"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F03378FB-A94A-4BEC-AC21-A62DC0745268}" type="slidenum">
              <a:rPr lang="en-US"/>
              <a:pPr>
                <a:defRPr/>
              </a:pPr>
              <a:t>‹#›</a:t>
            </a:fld>
            <a:endParaRPr lang="en-US"/>
          </a:p>
        </p:txBody>
      </p:sp>
    </p:spTree>
    <p:extLst>
      <p:ext uri="{BB962C8B-B14F-4D97-AF65-F5344CB8AC3E}">
        <p14:creationId xmlns:p14="http://schemas.microsoft.com/office/powerpoint/2010/main" val="406108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p:nvSpPr>
        <p:spPr bwMode="auto">
          <a:xfrm>
            <a:off x="-9525" y="7938"/>
            <a:ext cx="9144000" cy="1189037"/>
          </a:xfrm>
          <a:prstGeom prst="rect">
            <a:avLst/>
          </a:prstGeom>
          <a:solidFill>
            <a:srgbClr val="002060"/>
          </a:solidFill>
          <a:ln w="9525">
            <a:solidFill>
              <a:srgbClr val="002060"/>
            </a:solidFill>
            <a:miter lim="800000"/>
            <a:headEnd/>
            <a:tailEnd/>
          </a:ln>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3600">
              <a:solidFill>
                <a:schemeClr val="bg1"/>
              </a:solidFill>
              <a:cs typeface="Arial" panose="020B0604020202020204" pitchFamily="34" charset="0"/>
            </a:endParaRPr>
          </a:p>
        </p:txBody>
      </p:sp>
      <p:sp>
        <p:nvSpPr>
          <p:cNvPr id="5" name="TextBox 4"/>
          <p:cNvSpPr txBox="1"/>
          <p:nvPr/>
        </p:nvSpPr>
        <p:spPr>
          <a:xfrm>
            <a:off x="0" y="6269038"/>
            <a:ext cx="9144000" cy="58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endParaRPr lang="en-US" sz="3200" dirty="0">
              <a:solidFill>
                <a:srgbClr val="1808EE"/>
              </a:solidFill>
              <a:latin typeface="Arial"/>
              <a:cs typeface="Arial"/>
            </a:endParaRPr>
          </a:p>
        </p:txBody>
      </p:sp>
      <p:pic>
        <p:nvPicPr>
          <p:cNvPr id="6"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269038"/>
            <a:ext cx="1171575"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smtClean="0"/>
            </a:lvl1pPr>
          </a:lstStyle>
          <a:p>
            <a:pPr>
              <a:defRPr/>
            </a:pPr>
            <a:fld id="{E294FF62-BB77-474C-BB3D-E4B556CB352D}"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ACEBDAA7-5EAB-4D6B-9F07-6E15A60149B8}" type="slidenum">
              <a:rPr lang="en-US"/>
              <a:pPr>
                <a:defRPr/>
              </a:pPr>
              <a:t>‹#›</a:t>
            </a:fld>
            <a:endParaRPr lang="en-US"/>
          </a:p>
        </p:txBody>
      </p:sp>
    </p:spTree>
    <p:extLst>
      <p:ext uri="{BB962C8B-B14F-4D97-AF65-F5344CB8AC3E}">
        <p14:creationId xmlns:p14="http://schemas.microsoft.com/office/powerpoint/2010/main" val="393676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218238"/>
          </a:xfrm>
          <a:prstGeom prst="rect">
            <a:avLst/>
          </a:prstGeom>
          <a:solidFill>
            <a:srgbClr val="002060"/>
          </a:solidFill>
          <a:ln w="9525">
            <a:solidFill>
              <a:srgbClr val="00206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5" name="TextBox 4"/>
          <p:cNvSpPr txBox="1"/>
          <p:nvPr/>
        </p:nvSpPr>
        <p:spPr>
          <a:xfrm>
            <a:off x="0" y="6269038"/>
            <a:ext cx="9144000" cy="58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endParaRPr lang="en-US" sz="3200" dirty="0">
              <a:solidFill>
                <a:srgbClr val="1808EE"/>
              </a:solidFill>
              <a:latin typeface="Arial"/>
              <a:cs typeface="Arial"/>
            </a:endParaRPr>
          </a:p>
        </p:txBody>
      </p:sp>
      <p:pic>
        <p:nvPicPr>
          <p:cNvPr id="6" name="Picture 10" descr="C:\Users\Lisa\Desktop\ADA Logo Dk 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525" y="6273800"/>
            <a:ext cx="90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306513" y="6335713"/>
            <a:ext cx="317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chemeClr val="bg1"/>
                </a:solidFill>
              </a:rPr>
              <a:t>Great Plains ADA Center</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smtClean="0"/>
            </a:lvl1pPr>
          </a:lstStyle>
          <a:p>
            <a:pPr>
              <a:defRPr/>
            </a:pPr>
            <a:fld id="{F152009C-C3E2-4D87-8C1A-1AC7D3552649}"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5296B17E-A1ED-4487-AA39-7AF86A03EB75}" type="slidenum">
              <a:rPr lang="en-US"/>
              <a:pPr>
                <a:defRPr/>
              </a:pPr>
              <a:t>‹#›</a:t>
            </a:fld>
            <a:endParaRPr lang="en-US"/>
          </a:p>
        </p:txBody>
      </p:sp>
    </p:spTree>
    <p:extLst>
      <p:ext uri="{BB962C8B-B14F-4D97-AF65-F5344CB8AC3E}">
        <p14:creationId xmlns:p14="http://schemas.microsoft.com/office/powerpoint/2010/main" val="140817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D209A-48D9-43B6-85BF-8B00624BBBC1}"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A9861-EFE3-4A94-A56D-6947D3363E7D}" type="slidenum">
              <a:rPr lang="en-US"/>
              <a:pPr>
                <a:defRPr/>
              </a:pPr>
              <a:t>‹#›</a:t>
            </a:fld>
            <a:endParaRPr lang="en-US"/>
          </a:p>
        </p:txBody>
      </p:sp>
    </p:spTree>
    <p:extLst>
      <p:ext uri="{BB962C8B-B14F-4D97-AF65-F5344CB8AC3E}">
        <p14:creationId xmlns:p14="http://schemas.microsoft.com/office/powerpoint/2010/main" val="2391075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E7E3A75-C05A-4C35-98D5-B3AE9C152706}"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D55B9A-5366-4B77-86E2-24DCA7534940}" type="slidenum">
              <a:rPr lang="en-US"/>
              <a:pPr>
                <a:defRPr/>
              </a:pPr>
              <a:t>‹#›</a:t>
            </a:fld>
            <a:endParaRPr lang="en-US"/>
          </a:p>
        </p:txBody>
      </p:sp>
    </p:spTree>
    <p:extLst>
      <p:ext uri="{BB962C8B-B14F-4D97-AF65-F5344CB8AC3E}">
        <p14:creationId xmlns:p14="http://schemas.microsoft.com/office/powerpoint/2010/main" val="97343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1189038"/>
          </a:xfrm>
          <a:prstGeom prst="rect">
            <a:avLst/>
          </a:prstGeom>
          <a:solidFill>
            <a:srgbClr val="002060"/>
          </a:solidFill>
          <a:ln w="9525">
            <a:solidFill>
              <a:srgbClr val="002060"/>
            </a:solidFill>
            <a:miter lim="800000"/>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endParaRPr lang="en-US" sz="3600">
              <a:solidFill>
                <a:schemeClr val="bg1"/>
              </a:solidFill>
              <a:cs typeface="Arial" charset="0"/>
            </a:endParaRPr>
          </a:p>
        </p:txBody>
      </p:sp>
      <p:sp>
        <p:nvSpPr>
          <p:cNvPr id="5" name="TextBox 4"/>
          <p:cNvSpPr txBox="1"/>
          <p:nvPr userDrawn="1"/>
        </p:nvSpPr>
        <p:spPr>
          <a:xfrm>
            <a:off x="0" y="6269038"/>
            <a:ext cx="9144000" cy="58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endParaRPr lang="en-US" sz="3200" dirty="0">
              <a:solidFill>
                <a:srgbClr val="1808EE"/>
              </a:solidFill>
              <a:latin typeface="Arial"/>
              <a:cs typeface="Arial"/>
            </a:endParaRPr>
          </a:p>
        </p:txBody>
      </p:sp>
      <p:sp>
        <p:nvSpPr>
          <p:cNvPr id="6" name="Rectangle 9"/>
          <p:cNvSpPr>
            <a:spLocks noChangeArrowheads="1"/>
          </p:cNvSpPr>
          <p:nvPr userDrawn="1"/>
        </p:nvSpPr>
        <p:spPr bwMode="auto">
          <a:xfrm>
            <a:off x="1306513" y="6335713"/>
            <a:ext cx="317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2000" b="1">
                <a:solidFill>
                  <a:schemeClr val="bg1"/>
                </a:solidFill>
              </a:rPr>
              <a:t>Great Plains ADA Center</a:t>
            </a:r>
          </a:p>
        </p:txBody>
      </p:sp>
      <p:pic>
        <p:nvPicPr>
          <p:cNvPr id="7"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9225" y="6297613"/>
            <a:ext cx="1123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F014F345-AEFC-460A-8155-AFEA5075F121}"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7A0C116-745C-470E-A3F6-FDEE83D68A89}" type="slidenum">
              <a:rPr lang="en-US" altLang="en-US"/>
              <a:pPr>
                <a:defRPr/>
              </a:pPr>
              <a:t>‹#›</a:t>
            </a:fld>
            <a:endParaRPr lang="en-US" altLang="en-US"/>
          </a:p>
        </p:txBody>
      </p:sp>
    </p:spTree>
    <p:extLst>
      <p:ext uri="{BB962C8B-B14F-4D97-AF65-F5344CB8AC3E}">
        <p14:creationId xmlns:p14="http://schemas.microsoft.com/office/powerpoint/2010/main" val="2574953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457325"/>
            <a:ext cx="9144000" cy="5400675"/>
          </a:xfrm>
          <a:prstGeom prst="rect">
            <a:avLst/>
          </a:prstGeom>
          <a:solidFill>
            <a:srgbClr val="002060"/>
          </a:solidFill>
          <a:ln w="9525">
            <a:solidFill>
              <a:srgbClr val="00206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2400"/>
          </a:p>
        </p:txBody>
      </p:sp>
      <p:sp>
        <p:nvSpPr>
          <p:cNvPr id="4" name="TextBox 7"/>
          <p:cNvSpPr txBox="1">
            <a:spLocks noChangeArrowheads="1"/>
          </p:cNvSpPr>
          <p:nvPr/>
        </p:nvSpPr>
        <p:spPr bwMode="auto">
          <a:xfrm>
            <a:off x="3124200" y="468313"/>
            <a:ext cx="556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5" name="Picture 10" descr="C:\Users\Lisa\Desktop\ADA Logo Dk 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55575"/>
            <a:ext cx="1447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274763"/>
            <a:ext cx="9144000" cy="1825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929468" y="0"/>
            <a:ext cx="7214530" cy="1275127"/>
          </a:xfrm>
          <a:solidFill>
            <a:srgbClr val="002060"/>
          </a:solidFill>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E9C59555-E5BB-4D86-8455-7450490BBA0D}"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42D6A38F-21B2-43B6-B5AE-296CD43DBDA8}" type="slidenum">
              <a:rPr lang="en-US"/>
              <a:pPr>
                <a:defRPr/>
              </a:pPr>
              <a:t>‹#›</a:t>
            </a:fld>
            <a:endParaRPr lang="en-US"/>
          </a:p>
        </p:txBody>
      </p:sp>
    </p:spTree>
    <p:extLst>
      <p:ext uri="{BB962C8B-B14F-4D97-AF65-F5344CB8AC3E}">
        <p14:creationId xmlns:p14="http://schemas.microsoft.com/office/powerpoint/2010/main" val="340259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A5FDDC-F18B-49B4-882E-E8331FFAF7F5}" type="datetime1">
              <a:rPr lang="en-US" smtClean="0"/>
              <a:t>4/10/2025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A65AF3-1D66-404E-8D0A-4B7DAD18B5D8}" type="slidenum">
              <a:rPr lang="en-US"/>
              <a:pPr>
                <a:defRPr/>
              </a:pPr>
              <a:t>‹#›</a:t>
            </a:fld>
            <a:endParaRPr lang="en-US"/>
          </a:p>
        </p:txBody>
      </p:sp>
    </p:spTree>
    <p:extLst>
      <p:ext uri="{BB962C8B-B14F-4D97-AF65-F5344CB8AC3E}">
        <p14:creationId xmlns:p14="http://schemas.microsoft.com/office/powerpoint/2010/main" val="43775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DC20F2-CD26-4891-9989-5A1ABC3D5BBA}"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A64F0-3167-4B75-9C2D-7E8907978654}" type="slidenum">
              <a:rPr lang="en-US"/>
              <a:pPr>
                <a:defRPr/>
              </a:pPr>
              <a:t>‹#›</a:t>
            </a:fld>
            <a:endParaRPr lang="en-US"/>
          </a:p>
        </p:txBody>
      </p:sp>
    </p:spTree>
    <p:extLst>
      <p:ext uri="{BB962C8B-B14F-4D97-AF65-F5344CB8AC3E}">
        <p14:creationId xmlns:p14="http://schemas.microsoft.com/office/powerpoint/2010/main" val="2649794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6DD05C-1E41-4661-A92E-C2BC44358283}"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43B2F9-2EDA-4EEA-AE4D-A48866B73663}" type="slidenum">
              <a:rPr lang="en-US"/>
              <a:pPr>
                <a:defRPr/>
              </a:pPr>
              <a:t>‹#›</a:t>
            </a:fld>
            <a:endParaRPr lang="en-US"/>
          </a:p>
        </p:txBody>
      </p:sp>
    </p:spTree>
    <p:extLst>
      <p:ext uri="{BB962C8B-B14F-4D97-AF65-F5344CB8AC3E}">
        <p14:creationId xmlns:p14="http://schemas.microsoft.com/office/powerpoint/2010/main" val="15423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F9DDCB-E353-45BE-B374-5417B4A1744D}" type="datetime1">
              <a:rPr lang="en-US" smtClean="0"/>
              <a:t>4/10/2025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2BED97-251F-48CE-B51B-6B10CCDAD514}" type="slidenum">
              <a:rPr lang="en-US"/>
              <a:pPr>
                <a:defRPr/>
              </a:pPr>
              <a:t>‹#›</a:t>
            </a:fld>
            <a:endParaRPr lang="en-US"/>
          </a:p>
        </p:txBody>
      </p:sp>
    </p:spTree>
    <p:extLst>
      <p:ext uri="{BB962C8B-B14F-4D97-AF65-F5344CB8AC3E}">
        <p14:creationId xmlns:p14="http://schemas.microsoft.com/office/powerpoint/2010/main" val="3726902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1C19E4-185B-4B99-9678-0A170696C596}" type="datetime1">
              <a:rPr lang="en-US" smtClean="0"/>
              <a:t>4/10/2025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F9C5EF-DCC0-4343-A33B-1D9117C30DD0}" type="slidenum">
              <a:rPr lang="en-US"/>
              <a:pPr>
                <a:defRPr/>
              </a:pPr>
              <a:t>‹#›</a:t>
            </a:fld>
            <a:endParaRPr lang="en-US"/>
          </a:p>
        </p:txBody>
      </p:sp>
    </p:spTree>
    <p:extLst>
      <p:ext uri="{BB962C8B-B14F-4D97-AF65-F5344CB8AC3E}">
        <p14:creationId xmlns:p14="http://schemas.microsoft.com/office/powerpoint/2010/main" val="1467157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0" y="0"/>
            <a:ext cx="9144000" cy="100647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endParaRPr lang="en-US" sz="3200" dirty="0">
              <a:solidFill>
                <a:srgbClr val="1808EE"/>
              </a:solidFill>
              <a:latin typeface="Arial"/>
              <a:cs typeface="Arial"/>
            </a:endParaRPr>
          </a:p>
        </p:txBody>
      </p:sp>
      <p:pic>
        <p:nvPicPr>
          <p:cNvPr id="5" name="Picture 10" descr="C:\Users\Lisa\Desktop\ADA Logo Dk 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3" y="0"/>
            <a:ext cx="1447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547813" y="155575"/>
            <a:ext cx="7405687" cy="646113"/>
          </a:xfrm>
          <a:prstGeom prst="rect">
            <a:avLst/>
          </a:prstGeom>
          <a:solidFill>
            <a:srgbClr val="002060"/>
          </a:solidFill>
          <a:ln w="38100">
            <a:solidFill>
              <a:srgbClr val="00206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600" b="1">
                <a:solidFill>
                  <a:schemeClr val="bg1"/>
                </a:solidFill>
                <a:latin typeface="Calibri" panose="020F0502020204030204" pitchFamily="34" charset="0"/>
              </a:rPr>
              <a:t>National Network of ADA Centers</a:t>
            </a:r>
          </a:p>
        </p:txBody>
      </p:sp>
      <p:sp>
        <p:nvSpPr>
          <p:cNvPr id="7" name="TextBox 17"/>
          <p:cNvSpPr txBox="1">
            <a:spLocks noChangeArrowheads="1"/>
          </p:cNvSpPr>
          <p:nvPr/>
        </p:nvSpPr>
        <p:spPr bwMode="auto">
          <a:xfrm>
            <a:off x="0" y="6365875"/>
            <a:ext cx="9144000" cy="492125"/>
          </a:xfrm>
          <a:prstGeom prst="rect">
            <a:avLst/>
          </a:prstGeom>
          <a:solidFill>
            <a:srgbClr val="002060"/>
          </a:solidFill>
          <a:ln w="9525">
            <a:solidFill>
              <a:srgbClr val="00206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600">
                <a:solidFill>
                  <a:schemeClr val="bg1"/>
                </a:solidFill>
                <a:latin typeface="Nyala" pitchFamily="2" charset="0"/>
                <a:cs typeface="FreesiaUPC" pitchFamily="34" charset="-34"/>
              </a:rPr>
              <a:t>  </a:t>
            </a:r>
            <a:r>
              <a:rPr lang="en-US" altLang="en-US" sz="2000" b="1">
                <a:solidFill>
                  <a:schemeClr val="bg1"/>
                </a:solidFill>
                <a:latin typeface="Calibri" panose="020F0502020204030204" pitchFamily="34" charset="0"/>
              </a:rPr>
              <a:t>Great Plains ADA Center</a:t>
            </a:r>
            <a:r>
              <a:rPr lang="en-US" altLang="en-US" sz="2000">
                <a:solidFill>
                  <a:schemeClr val="bg1"/>
                </a:solidFill>
                <a:latin typeface="Calibri" panose="020F0502020204030204" pitchFamily="34" charset="0"/>
              </a:rPr>
              <a:t>		</a:t>
            </a:r>
            <a:r>
              <a:rPr lang="en-US" altLang="en-US" sz="2000" b="1">
                <a:solidFill>
                  <a:schemeClr val="bg1"/>
                </a:solidFill>
                <a:latin typeface="Calibri" panose="020F0502020204030204" pitchFamily="34" charset="0"/>
              </a:rPr>
              <a:t>1-800-949-4232		www.adaproject.org</a:t>
            </a:r>
            <a:r>
              <a:rPr lang="en-US" altLang="en-US" sz="900">
                <a:solidFill>
                  <a:schemeClr val="bg1"/>
                </a:solidFill>
                <a:latin typeface="Nyala" pitchFamily="2" charset="0"/>
                <a:cs typeface="FreesiaUPC" pitchFamily="34" charset="-34"/>
              </a:rPr>
              <a:t>	</a:t>
            </a:r>
            <a:endParaRPr lang="en-US" altLang="en-US" sz="1600">
              <a:solidFill>
                <a:schemeClr val="bg1"/>
              </a:solidFill>
              <a:latin typeface="Nyala" pitchFamily="2" charset="0"/>
              <a:cs typeface="FreesiaUPC" pitchFamily="34" charset="-34"/>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lvl1pPr>
          </a:lstStyle>
          <a:p>
            <a:pPr>
              <a:defRPr/>
            </a:pPr>
            <a:fld id="{FF876B2A-2DC0-4FE4-B439-82186B9D4D8F}"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BE03A5A-9099-4F4A-8FCB-49A5BE7F4B98}" type="slidenum">
              <a:rPr lang="en-US"/>
              <a:pPr>
                <a:defRPr/>
              </a:pPr>
              <a:t>‹#›</a:t>
            </a:fld>
            <a:endParaRPr lang="en-US"/>
          </a:p>
        </p:txBody>
      </p:sp>
    </p:spTree>
    <p:extLst>
      <p:ext uri="{BB962C8B-B14F-4D97-AF65-F5344CB8AC3E}">
        <p14:creationId xmlns:p14="http://schemas.microsoft.com/office/powerpoint/2010/main" val="1975771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1189038"/>
          </a:xfrm>
          <a:prstGeom prst="rect">
            <a:avLst/>
          </a:prstGeom>
          <a:solidFill>
            <a:srgbClr val="002060"/>
          </a:solidFill>
          <a:ln w="9525">
            <a:solidFill>
              <a:srgbClr val="002060"/>
            </a:solidFill>
            <a:miter lim="800000"/>
            <a:headEnd/>
            <a:tailEnd/>
          </a:ln>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3600">
              <a:solidFill>
                <a:schemeClr val="bg1"/>
              </a:solidFill>
            </a:endParaRPr>
          </a:p>
        </p:txBody>
      </p:sp>
      <p:sp>
        <p:nvSpPr>
          <p:cNvPr id="5" name="TextBox 4"/>
          <p:cNvSpPr txBox="1"/>
          <p:nvPr/>
        </p:nvSpPr>
        <p:spPr>
          <a:xfrm>
            <a:off x="0" y="6269038"/>
            <a:ext cx="9144000" cy="58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endParaRPr lang="en-US" sz="3200" dirty="0">
              <a:solidFill>
                <a:srgbClr val="1808EE"/>
              </a:solidFill>
              <a:latin typeface="Arial"/>
              <a:cs typeface="Arial"/>
            </a:endParaRPr>
          </a:p>
        </p:txBody>
      </p:sp>
      <p:pic>
        <p:nvPicPr>
          <p:cNvPr id="6" name="Picture 10" descr="C:\Users\Lisa\Desktop\ADA Logo Dk 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525" y="6273800"/>
            <a:ext cx="90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306513" y="6335713"/>
            <a:ext cx="317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chemeClr val="bg1"/>
                </a:solidFill>
                <a:latin typeface="Calibri" panose="020F0502020204030204" pitchFamily="34" charset="0"/>
              </a:rPr>
              <a:t>Great Plains ADA Center</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p:txBody>
          <a:bodyPr/>
          <a:lstStyle>
            <a:lvl1pPr>
              <a:defRPr/>
            </a:lvl1pPr>
          </a:lstStyle>
          <a:p>
            <a:pPr>
              <a:defRPr/>
            </a:pPr>
            <a:fld id="{0135AFD0-F374-41E4-9BDB-575ECC09900E}"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B2EAF70-22FD-42CC-AEC7-1C938F02B85B}" type="slidenum">
              <a:rPr lang="en-US"/>
              <a:pPr>
                <a:defRPr/>
              </a:pPr>
              <a:t>‹#›</a:t>
            </a:fld>
            <a:endParaRPr lang="en-US"/>
          </a:p>
        </p:txBody>
      </p:sp>
    </p:spTree>
    <p:extLst>
      <p:ext uri="{BB962C8B-B14F-4D97-AF65-F5344CB8AC3E}">
        <p14:creationId xmlns:p14="http://schemas.microsoft.com/office/powerpoint/2010/main" val="1202049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218238"/>
          </a:xfrm>
          <a:prstGeom prst="rect">
            <a:avLst/>
          </a:prstGeom>
          <a:solidFill>
            <a:srgbClr val="002060"/>
          </a:solidFill>
          <a:ln w="9525">
            <a:solidFill>
              <a:srgbClr val="00206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5" name="TextBox 4"/>
          <p:cNvSpPr txBox="1"/>
          <p:nvPr/>
        </p:nvSpPr>
        <p:spPr>
          <a:xfrm>
            <a:off x="0" y="6269038"/>
            <a:ext cx="9144000" cy="58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endParaRPr lang="en-US" sz="3200" dirty="0">
              <a:solidFill>
                <a:srgbClr val="1808EE"/>
              </a:solidFill>
              <a:latin typeface="Arial"/>
              <a:cs typeface="Arial"/>
            </a:endParaRPr>
          </a:p>
        </p:txBody>
      </p:sp>
      <p:pic>
        <p:nvPicPr>
          <p:cNvPr id="6" name="Picture 10" descr="C:\Users\Lisa\Desktop\ADA Logo Dk 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525" y="6273800"/>
            <a:ext cx="90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306513" y="6335713"/>
            <a:ext cx="317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chemeClr val="bg1"/>
                </a:solidFill>
                <a:latin typeface="Calibri" panose="020F0502020204030204" pitchFamily="34" charset="0"/>
              </a:rPr>
              <a:t>Great Plains ADA Center</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CAFA135D-93A5-4C51-9C25-266A0AF2C879}"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60528F9-6ABC-4EC1-AADA-CF43955FCC2D}" type="slidenum">
              <a:rPr lang="en-US"/>
              <a:pPr>
                <a:defRPr/>
              </a:pPr>
              <a:t>‹#›</a:t>
            </a:fld>
            <a:endParaRPr lang="en-US"/>
          </a:p>
        </p:txBody>
      </p:sp>
    </p:spTree>
    <p:extLst>
      <p:ext uri="{BB962C8B-B14F-4D97-AF65-F5344CB8AC3E}">
        <p14:creationId xmlns:p14="http://schemas.microsoft.com/office/powerpoint/2010/main" val="962222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130E969-9238-48C0-95AB-C1967BBD4B8E}"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20051-A7CA-4CF8-BC57-CFAB56AC6049}" type="slidenum">
              <a:rPr lang="en-US"/>
              <a:pPr>
                <a:defRPr/>
              </a:pPr>
              <a:t>‹#›</a:t>
            </a:fld>
            <a:endParaRPr lang="en-US"/>
          </a:p>
        </p:txBody>
      </p:sp>
    </p:spTree>
    <p:extLst>
      <p:ext uri="{BB962C8B-B14F-4D97-AF65-F5344CB8AC3E}">
        <p14:creationId xmlns:p14="http://schemas.microsoft.com/office/powerpoint/2010/main" val="368563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6218238"/>
          </a:xfrm>
          <a:prstGeom prst="rect">
            <a:avLst/>
          </a:prstGeom>
          <a:solidFill>
            <a:srgbClr val="002060"/>
          </a:solidFill>
          <a:ln w="9525">
            <a:solidFill>
              <a:srgbClr val="002060"/>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a:p>
        </p:txBody>
      </p:sp>
      <p:sp>
        <p:nvSpPr>
          <p:cNvPr id="5" name="TextBox 4"/>
          <p:cNvSpPr txBox="1"/>
          <p:nvPr userDrawn="1"/>
        </p:nvSpPr>
        <p:spPr>
          <a:xfrm>
            <a:off x="0" y="6269038"/>
            <a:ext cx="9144000" cy="58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endParaRPr lang="en-US" sz="3200" dirty="0">
              <a:solidFill>
                <a:srgbClr val="1808EE"/>
              </a:solidFill>
              <a:latin typeface="Arial"/>
              <a:cs typeface="Arial"/>
            </a:endParaRPr>
          </a:p>
        </p:txBody>
      </p:sp>
      <p:sp>
        <p:nvSpPr>
          <p:cNvPr id="6" name="Rectangle 5"/>
          <p:cNvSpPr>
            <a:spLocks noChangeArrowheads="1"/>
          </p:cNvSpPr>
          <p:nvPr userDrawn="1"/>
        </p:nvSpPr>
        <p:spPr bwMode="auto">
          <a:xfrm>
            <a:off x="1306513" y="6335713"/>
            <a:ext cx="317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2000" b="1">
                <a:solidFill>
                  <a:schemeClr val="bg1"/>
                </a:solidFill>
              </a:rPr>
              <a:t>Great Plains ADA Center</a:t>
            </a:r>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323013"/>
            <a:ext cx="1122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5EE41CD8-7636-4753-AE18-DE3AD2CDD063}" type="datetime1">
              <a:rPr lang="en-US" smtClean="0"/>
              <a:t>4/10/2025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E4DAFC3-A09B-4810-845A-4436D8D06FA3}" type="slidenum">
              <a:rPr lang="en-US" altLang="en-US"/>
              <a:pPr>
                <a:defRPr/>
              </a:pPr>
              <a:t>‹#›</a:t>
            </a:fld>
            <a:endParaRPr lang="en-US" altLang="en-US"/>
          </a:p>
        </p:txBody>
      </p:sp>
    </p:spTree>
    <p:extLst>
      <p:ext uri="{BB962C8B-B14F-4D97-AF65-F5344CB8AC3E}">
        <p14:creationId xmlns:p14="http://schemas.microsoft.com/office/powerpoint/2010/main" val="184310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3C61C5-7CD0-49B5-B580-FBB0B1FDD6F3}"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07D840-6E6F-4D52-8F95-13C0FD19AA84}" type="slidenum">
              <a:rPr lang="en-US"/>
              <a:pPr>
                <a:defRPr/>
              </a:pPr>
              <a:t>‹#›</a:t>
            </a:fld>
            <a:endParaRPr lang="en-US"/>
          </a:p>
        </p:txBody>
      </p:sp>
    </p:spTree>
    <p:extLst>
      <p:ext uri="{BB962C8B-B14F-4D97-AF65-F5344CB8AC3E}">
        <p14:creationId xmlns:p14="http://schemas.microsoft.com/office/powerpoint/2010/main" val="2194353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2060"/>
        </a:solidFill>
        <a:effectLst/>
      </p:bgPr>
    </p:bg>
    <p:spTree>
      <p:nvGrpSpPr>
        <p:cNvPr id="1" name=""/>
        <p:cNvGrpSpPr/>
        <p:nvPr/>
      </p:nvGrpSpPr>
      <p:grpSpPr>
        <a:xfrm>
          <a:off x="0" y="0"/>
          <a:ext cx="0" cy="0"/>
          <a:chOff x="0" y="0"/>
          <a:chExt cx="0" cy="0"/>
        </a:xfrm>
      </p:grpSpPr>
      <p:sp>
        <p:nvSpPr>
          <p:cNvPr id="3" name="Rectangle 6"/>
          <p:cNvSpPr>
            <a:spLocks noChangeArrowheads="1"/>
          </p:cNvSpPr>
          <p:nvPr/>
        </p:nvSpPr>
        <p:spPr bwMode="auto">
          <a:xfrm>
            <a:off x="0" y="1457325"/>
            <a:ext cx="9144000" cy="5400675"/>
          </a:xfrm>
          <a:prstGeom prst="rect">
            <a:avLst/>
          </a:prstGeom>
          <a:solidFill>
            <a:srgbClr val="002060"/>
          </a:solidFill>
          <a:ln w="9525">
            <a:solidFill>
              <a:srgbClr val="00206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2400">
              <a:latin typeface="Calibri" panose="020F0502020204030204" pitchFamily="34" charset="0"/>
            </a:endParaRPr>
          </a:p>
        </p:txBody>
      </p:sp>
      <p:sp>
        <p:nvSpPr>
          <p:cNvPr id="4" name="TextBox 8"/>
          <p:cNvSpPr txBox="1">
            <a:spLocks noChangeArrowheads="1"/>
          </p:cNvSpPr>
          <p:nvPr/>
        </p:nvSpPr>
        <p:spPr bwMode="auto">
          <a:xfrm>
            <a:off x="3124200" y="468313"/>
            <a:ext cx="556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5" name="Picture 10" descr="C:\Users\Lisa\Desktop\ADA Logo Dk 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55575"/>
            <a:ext cx="1447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0" y="1274763"/>
            <a:ext cx="9144000" cy="1825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929468" y="0"/>
            <a:ext cx="7214530" cy="1275127"/>
          </a:xfrm>
          <a:solidFill>
            <a:srgbClr val="002060"/>
          </a:solidFill>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441013B-3737-46B0-A7EF-ACFF2BBA9A33}"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934BF6-54B6-49B4-B4EF-5CF0DE4899FE}" type="slidenum">
              <a:rPr lang="en-US"/>
              <a:pPr>
                <a:defRPr/>
              </a:pPr>
              <a:t>‹#›</a:t>
            </a:fld>
            <a:endParaRPr lang="en-US"/>
          </a:p>
        </p:txBody>
      </p:sp>
    </p:spTree>
    <p:extLst>
      <p:ext uri="{BB962C8B-B14F-4D97-AF65-F5344CB8AC3E}">
        <p14:creationId xmlns:p14="http://schemas.microsoft.com/office/powerpoint/2010/main" val="4078874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A823DE-6669-4E24-8042-3838C5AF7E48}" type="datetime1">
              <a:rPr lang="en-US" smtClean="0"/>
              <a:t>4/10/2025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8A3F2C-C0B6-4708-A2D2-4CCD009A78E9}" type="slidenum">
              <a:rPr lang="en-US"/>
              <a:pPr>
                <a:defRPr/>
              </a:pPr>
              <a:t>‹#›</a:t>
            </a:fld>
            <a:endParaRPr lang="en-US"/>
          </a:p>
        </p:txBody>
      </p:sp>
    </p:spTree>
    <p:extLst>
      <p:ext uri="{BB962C8B-B14F-4D97-AF65-F5344CB8AC3E}">
        <p14:creationId xmlns:p14="http://schemas.microsoft.com/office/powerpoint/2010/main" val="81468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36C022-CE0A-4649-8385-40BB16997851}"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AC7000-347B-470A-A1C0-0BC282FFF177}" type="slidenum">
              <a:rPr lang="en-US"/>
              <a:pPr>
                <a:defRPr/>
              </a:pPr>
              <a:t>‹#›</a:t>
            </a:fld>
            <a:endParaRPr lang="en-US"/>
          </a:p>
        </p:txBody>
      </p:sp>
    </p:spTree>
    <p:extLst>
      <p:ext uri="{BB962C8B-B14F-4D97-AF65-F5344CB8AC3E}">
        <p14:creationId xmlns:p14="http://schemas.microsoft.com/office/powerpoint/2010/main" val="3209050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80007A-1D7D-4098-834B-AE588227A60B}"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5BFCD6-5E68-4D40-ABB7-1CF61D923F51}" type="slidenum">
              <a:rPr lang="en-US"/>
              <a:pPr>
                <a:defRPr/>
              </a:pPr>
              <a:t>‹#›</a:t>
            </a:fld>
            <a:endParaRPr lang="en-US"/>
          </a:p>
        </p:txBody>
      </p:sp>
    </p:spTree>
    <p:extLst>
      <p:ext uri="{BB962C8B-B14F-4D97-AF65-F5344CB8AC3E}">
        <p14:creationId xmlns:p14="http://schemas.microsoft.com/office/powerpoint/2010/main" val="353700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ED84B-C3BC-455D-8BEA-F76C9BEC3DB0}" type="datetime1">
              <a:rPr lang="en-US" smtClean="0"/>
              <a:t>4/10/2025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A85F9B-8040-40F2-8715-B489C074B707}" type="slidenum">
              <a:rPr lang="en-US"/>
              <a:pPr>
                <a:defRPr/>
              </a:pPr>
              <a:t>‹#›</a:t>
            </a:fld>
            <a:endParaRPr lang="en-US"/>
          </a:p>
        </p:txBody>
      </p:sp>
    </p:spTree>
    <p:extLst>
      <p:ext uri="{BB962C8B-B14F-4D97-AF65-F5344CB8AC3E}">
        <p14:creationId xmlns:p14="http://schemas.microsoft.com/office/powerpoint/2010/main" val="2886152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0B6F9-236B-4F75-BFD5-C1274134DE00}" type="datetime1">
              <a:rPr lang="en-US" smtClean="0"/>
              <a:t>4/10/2025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001100-7575-448D-90C1-DEDBA2FDE883}" type="slidenum">
              <a:rPr lang="en-US"/>
              <a:pPr>
                <a:defRPr/>
              </a:pPr>
              <a:t>‹#›</a:t>
            </a:fld>
            <a:endParaRPr lang="en-US"/>
          </a:p>
        </p:txBody>
      </p:sp>
    </p:spTree>
    <p:extLst>
      <p:ext uri="{BB962C8B-B14F-4D97-AF65-F5344CB8AC3E}">
        <p14:creationId xmlns:p14="http://schemas.microsoft.com/office/powerpoint/2010/main" val="347325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939E26-D710-475F-947B-EC4E90FD7A83}"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E89CF6-2FBB-4D05-BAA8-0A576EADCED0}" type="slidenum">
              <a:rPr lang="en-US" altLang="en-US"/>
              <a:pPr>
                <a:defRPr/>
              </a:pPr>
              <a:t>‹#›</a:t>
            </a:fld>
            <a:endParaRPr lang="en-US" altLang="en-US"/>
          </a:p>
        </p:txBody>
      </p:sp>
    </p:spTree>
    <p:extLst>
      <p:ext uri="{BB962C8B-B14F-4D97-AF65-F5344CB8AC3E}">
        <p14:creationId xmlns:p14="http://schemas.microsoft.com/office/powerpoint/2010/main" val="277269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CB8320A-184C-49C3-832E-6C3D93864282}"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A48F09-8515-476B-BE1F-969301A11B08}" type="slidenum">
              <a:rPr lang="en-US" altLang="en-US"/>
              <a:pPr>
                <a:defRPr/>
              </a:pPr>
              <a:t>‹#›</a:t>
            </a:fld>
            <a:endParaRPr lang="en-US" altLang="en-US"/>
          </a:p>
        </p:txBody>
      </p:sp>
    </p:spTree>
    <p:extLst>
      <p:ext uri="{BB962C8B-B14F-4D97-AF65-F5344CB8AC3E}">
        <p14:creationId xmlns:p14="http://schemas.microsoft.com/office/powerpoint/2010/main" val="286103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457325"/>
            <a:ext cx="9144000" cy="5400675"/>
          </a:xfrm>
          <a:prstGeom prst="rect">
            <a:avLst/>
          </a:prstGeom>
          <a:solidFill>
            <a:srgbClr val="002060"/>
          </a:solidFill>
          <a:ln w="9525">
            <a:solidFill>
              <a:srgbClr val="002060"/>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p>
        </p:txBody>
      </p:sp>
      <p:sp>
        <p:nvSpPr>
          <p:cNvPr id="4" name="TextBox 3"/>
          <p:cNvSpPr txBox="1">
            <a:spLocks noChangeArrowheads="1"/>
          </p:cNvSpPr>
          <p:nvPr userDrawn="1"/>
        </p:nvSpPr>
        <p:spPr bwMode="auto">
          <a:xfrm>
            <a:off x="3124200" y="468313"/>
            <a:ext cx="556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p>
        </p:txBody>
      </p:sp>
      <p:sp>
        <p:nvSpPr>
          <p:cNvPr id="5" name="Rectangle 4"/>
          <p:cNvSpPr/>
          <p:nvPr userDrawn="1"/>
        </p:nvSpPr>
        <p:spPr>
          <a:xfrm>
            <a:off x="0" y="1274763"/>
            <a:ext cx="9144000" cy="1825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LogoMain2.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00013" y="71438"/>
            <a:ext cx="19462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29468" y="0"/>
            <a:ext cx="7214530" cy="1275127"/>
          </a:xfrm>
          <a:solidFill>
            <a:srgbClr val="002060"/>
          </a:solidFill>
        </p:spPr>
        <p:txBody>
          <a:bodyPr/>
          <a:lstStyle/>
          <a:p>
            <a:endParaRPr lang="en-US" dirty="0"/>
          </a:p>
        </p:txBody>
      </p:sp>
      <p:sp>
        <p:nvSpPr>
          <p:cNvPr id="7" name="Date Placeholder 3"/>
          <p:cNvSpPr>
            <a:spLocks noGrp="1"/>
          </p:cNvSpPr>
          <p:nvPr>
            <p:ph type="dt" sz="half" idx="10"/>
          </p:nvPr>
        </p:nvSpPr>
        <p:spPr/>
        <p:txBody>
          <a:bodyPr/>
          <a:lstStyle>
            <a:lvl1pPr>
              <a:defRPr/>
            </a:lvl1pPr>
          </a:lstStyle>
          <a:p>
            <a:pPr>
              <a:defRPr/>
            </a:pPr>
            <a:fld id="{281FBAB9-5EC9-4700-87B2-AF9A60BA77BA}" type="datetime1">
              <a:rPr lang="en-US" smtClean="0"/>
              <a:t>4/10/2025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1006C2-4C15-43E8-BB64-1D133ACBCDA5}" type="slidenum">
              <a:rPr lang="en-US" altLang="en-US"/>
              <a:pPr>
                <a:defRPr/>
              </a:pPr>
              <a:t>‹#›</a:t>
            </a:fld>
            <a:endParaRPr lang="en-US" altLang="en-US"/>
          </a:p>
        </p:txBody>
      </p:sp>
    </p:spTree>
    <p:extLst>
      <p:ext uri="{BB962C8B-B14F-4D97-AF65-F5344CB8AC3E}">
        <p14:creationId xmlns:p14="http://schemas.microsoft.com/office/powerpoint/2010/main" val="167221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76183-DE78-455A-83FF-13D73D06983A}" type="datetime1">
              <a:rPr lang="en-US" smtClean="0"/>
              <a:t>4/10/2025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48B789-1E3A-467D-9598-DDBC07811801}" type="slidenum">
              <a:rPr lang="en-US" altLang="en-US"/>
              <a:pPr>
                <a:defRPr/>
              </a:pPr>
              <a:t>‹#›</a:t>
            </a:fld>
            <a:endParaRPr lang="en-US" altLang="en-US"/>
          </a:p>
        </p:txBody>
      </p:sp>
    </p:spTree>
    <p:extLst>
      <p:ext uri="{BB962C8B-B14F-4D97-AF65-F5344CB8AC3E}">
        <p14:creationId xmlns:p14="http://schemas.microsoft.com/office/powerpoint/2010/main" val="82048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018592-CC6C-4135-9960-41A7D1854B1F}"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3407CB-AD77-4E11-8292-F13AEB899449}" type="slidenum">
              <a:rPr lang="en-US" altLang="en-US"/>
              <a:pPr>
                <a:defRPr/>
              </a:pPr>
              <a:t>‹#›</a:t>
            </a:fld>
            <a:endParaRPr lang="en-US" altLang="en-US"/>
          </a:p>
        </p:txBody>
      </p:sp>
    </p:spTree>
    <p:extLst>
      <p:ext uri="{BB962C8B-B14F-4D97-AF65-F5344CB8AC3E}">
        <p14:creationId xmlns:p14="http://schemas.microsoft.com/office/powerpoint/2010/main" val="333626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F739E9-9302-4437-BD61-5E139C66AEA7}" type="datetime1">
              <a:rPr lang="en-US" smtClean="0"/>
              <a:t>4/10/2025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E3D2E2-4C77-40E2-9741-736C3AE30072}" type="slidenum">
              <a:rPr lang="en-US" altLang="en-US"/>
              <a:pPr>
                <a:defRPr/>
              </a:pPr>
              <a:t>‹#›</a:t>
            </a:fld>
            <a:endParaRPr lang="en-US" altLang="en-US"/>
          </a:p>
        </p:txBody>
      </p:sp>
    </p:spTree>
    <p:extLst>
      <p:ext uri="{BB962C8B-B14F-4D97-AF65-F5344CB8AC3E}">
        <p14:creationId xmlns:p14="http://schemas.microsoft.com/office/powerpoint/2010/main" val="339907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27" charset="0"/>
                <a:ea typeface="ＭＳ Ｐゴシック" pitchFamily="27" charset="-128"/>
                <a:cs typeface="+mn-cs"/>
              </a:defRPr>
            </a:lvl1pPr>
          </a:lstStyle>
          <a:p>
            <a:pPr>
              <a:defRPr/>
            </a:pPr>
            <a:fld id="{9D7BEAB7-78CE-43D1-9A55-256559922E15}" type="datetime1">
              <a:rPr lang="en-US" smtClean="0"/>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F4668D-ED06-4B13-9EB2-3E21C350CF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59" r:id="rId4"/>
    <p:sldLayoutId id="2147484060" r:id="rId5"/>
    <p:sldLayoutId id="2147484083" r:id="rId6"/>
    <p:sldLayoutId id="2147484061" r:id="rId7"/>
    <p:sldLayoutId id="2147484062" r:id="rId8"/>
    <p:sldLayoutId id="2147484063" r:id="rId9"/>
    <p:sldLayoutId id="2147484064" r:id="rId10"/>
    <p:sldLayoutId id="2147484065" r:id="rId11"/>
    <p:sldLayoutId id="2147484084" r:id="rId12"/>
    <p:sldLayoutId id="2147484085" r:id="rId13"/>
    <p:sldLayoutId id="2147484086"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Calibri" pitchFamily="27" charset="0"/>
          <a:ea typeface="ＭＳ Ｐゴシック" pitchFamily="27" charset="-128"/>
        </a:defRPr>
      </a:lvl6pPr>
      <a:lvl7pPr marL="914400" algn="ctr" defTabSz="457200" rtl="0" fontAlgn="base">
        <a:spcBef>
          <a:spcPct val="0"/>
        </a:spcBef>
        <a:spcAft>
          <a:spcPct val="0"/>
        </a:spcAft>
        <a:defRPr sz="4400">
          <a:solidFill>
            <a:schemeClr val="tx1"/>
          </a:solidFill>
          <a:latin typeface="Calibri" pitchFamily="27" charset="0"/>
          <a:ea typeface="ＭＳ Ｐゴシック" pitchFamily="27" charset="-128"/>
        </a:defRPr>
      </a:lvl7pPr>
      <a:lvl8pPr marL="1371600" algn="ctr" defTabSz="457200" rtl="0" fontAlgn="base">
        <a:spcBef>
          <a:spcPct val="0"/>
        </a:spcBef>
        <a:spcAft>
          <a:spcPct val="0"/>
        </a:spcAft>
        <a:defRPr sz="4400">
          <a:solidFill>
            <a:schemeClr val="tx1"/>
          </a:solidFill>
          <a:latin typeface="Calibri" pitchFamily="27" charset="0"/>
          <a:ea typeface="ＭＳ Ｐゴシック" pitchFamily="27" charset="-128"/>
        </a:defRPr>
      </a:lvl8pPr>
      <a:lvl9pPr marL="1828800" algn="ctr" defTabSz="457200" rtl="0" fontAlgn="base">
        <a:spcBef>
          <a:spcPct val="0"/>
        </a:spcBef>
        <a:spcAft>
          <a:spcPct val="0"/>
        </a:spcAft>
        <a:defRPr sz="4400">
          <a:solidFill>
            <a:schemeClr val="tx1"/>
          </a:solidFill>
          <a:latin typeface="Calibri" pitchFamily="27" charset="0"/>
          <a:ea typeface="ＭＳ Ｐゴシック" pitchFamily="2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27" charset="0"/>
              </a:defRPr>
            </a:lvl1pPr>
          </a:lstStyle>
          <a:p>
            <a:pPr>
              <a:defRPr/>
            </a:pPr>
            <a:fld id="{BCBD5A0C-CDA8-4840-90F6-855D79CB2692}" type="datetime1">
              <a:rPr lang="en-US" smtClean="0"/>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27" charset="0"/>
              </a:defRPr>
            </a:lvl1pPr>
          </a:lstStyle>
          <a:p>
            <a:pPr>
              <a:defRPr/>
            </a:pPr>
            <a:fld id="{31B380E4-4625-4FCA-A1E9-E3CFAACD7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66" r:id="rId4"/>
    <p:sldLayoutId id="2147484067" r:id="rId5"/>
    <p:sldLayoutId id="2147484090" r:id="rId6"/>
    <p:sldLayoutId id="2147484068" r:id="rId7"/>
    <p:sldLayoutId id="2147484069" r:id="rId8"/>
    <p:sldLayoutId id="2147484070" r:id="rId9"/>
    <p:sldLayoutId id="2147484071" r:id="rId10"/>
    <p:sldLayoutId id="2147484072" r:id="rId11"/>
  </p:sldLayoutIdLst>
  <p:hf hdr="0" ftr="0" dt="0"/>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itchFamily="27"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itchFamily="27"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itchFamily="27"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itchFamily="27"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6pPr>
      <a:lvl7pPr marL="9144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7pPr>
      <a:lvl8pPr marL="13716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8pPr>
      <a:lvl9pPr marL="18288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27" charset="0"/>
                <a:cs typeface="+mn-cs"/>
              </a:defRPr>
            </a:lvl1pPr>
          </a:lstStyle>
          <a:p>
            <a:pPr>
              <a:defRPr/>
            </a:pPr>
            <a:fld id="{A43328FF-59D6-4412-A0DA-29D18A881F57}" type="datetime1">
              <a:rPr lang="en-US" smtClean="0"/>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Calibri" pitchFamily="27" charset="0"/>
                <a:cs typeface="+mn-cs"/>
              </a:defRPr>
            </a:lvl1pPr>
          </a:lstStyle>
          <a:p>
            <a:pPr>
              <a:defRPr/>
            </a:pPr>
            <a:fld id="{869DCF59-D168-407A-B760-1EC82EB89A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73" r:id="rId4"/>
    <p:sldLayoutId id="2147484074" r:id="rId5"/>
    <p:sldLayoutId id="2147484094" r:id="rId6"/>
    <p:sldLayoutId id="2147484075" r:id="rId7"/>
    <p:sldLayoutId id="2147484076" r:id="rId8"/>
    <p:sldLayoutId id="2147484077" r:id="rId9"/>
    <p:sldLayoutId id="2147484078" r:id="rId10"/>
    <p:sldLayoutId id="21474840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27"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6pPr>
      <a:lvl7pPr marL="9144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7pPr>
      <a:lvl8pPr marL="13716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8pPr>
      <a:lvl9pPr marL="1828800" algn="ctr" defTabSz="457200" rtl="0" eaLnBrk="1" fontAlgn="base" hangingPunct="1">
        <a:spcBef>
          <a:spcPct val="0"/>
        </a:spcBef>
        <a:spcAft>
          <a:spcPct val="0"/>
        </a:spcAft>
        <a:defRPr sz="4400">
          <a:solidFill>
            <a:schemeClr val="tx1"/>
          </a:solidFill>
          <a:latin typeface="Calibri" pitchFamily="27" charset="0"/>
          <a:ea typeface="ＭＳ Ｐゴシック" pitchFamily="2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plan.abag.ca.gov/members/rmm/dbp/ADA%20%20Draft%20ADA%20Transition%20Plan%20Sample%20(CIty%20of%20Emeryville).pdf" TargetMode="External"/><Relationship Id="rId2" Type="http://schemas.openxmlformats.org/officeDocument/2006/relationships/hyperlink" Target="http://www.cmap.illinois.gov/ada-transition-plans"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http://www.access-board.gov/adaag/checklist/a16.html" TargetMode="External"/><Relationship Id="rId2" Type="http://schemas.openxmlformats.org/officeDocument/2006/relationships/hyperlink" Target="http://www.adachecklist.org/" TargetMode="Externa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hyperlink" Target="http://www.eastlakederry.com/images/IMG_3873.jpg"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685800" y="1822450"/>
            <a:ext cx="7772400" cy="1470025"/>
          </a:xfrm>
        </p:spPr>
        <p:txBody>
          <a:bodyPr/>
          <a:lstStyle/>
          <a:p>
            <a:r>
              <a:rPr lang="en-US" altLang="en-US"/>
              <a:t>Self-Evaluation and Transition Plans</a:t>
            </a:r>
          </a:p>
        </p:txBody>
      </p:sp>
      <p:sp>
        <p:nvSpPr>
          <p:cNvPr id="5" name="Subtitle 4"/>
          <p:cNvSpPr>
            <a:spLocks noGrp="1"/>
          </p:cNvSpPr>
          <p:nvPr>
            <p:ph type="subTitle" idx="1"/>
          </p:nvPr>
        </p:nvSpPr>
        <p:spPr>
          <a:xfrm>
            <a:off x="1463675" y="3452813"/>
            <a:ext cx="6400800" cy="1752600"/>
          </a:xfrm>
        </p:spPr>
        <p:txBody>
          <a:bodyPr/>
          <a:lstStyle/>
          <a:p>
            <a:pPr>
              <a:defRPr/>
            </a:pPr>
            <a:endParaRPr lang="en-US">
              <a:ea typeface="ＭＳ Ｐゴシック" pitchFamily="27" charset="-128"/>
            </a:endParaRPr>
          </a:p>
          <a:p>
            <a:pPr>
              <a:defRPr/>
            </a:pPr>
            <a:r>
              <a:rPr lang="en-US">
                <a:ea typeface="ＭＳ Ｐゴシック" pitchFamily="27" charset="-128"/>
              </a:rPr>
              <a:t>Presented by</a:t>
            </a:r>
          </a:p>
          <a:p>
            <a:pPr>
              <a:defRPr/>
            </a:pPr>
            <a:r>
              <a:rPr lang="en-US">
                <a:ea typeface="ＭＳ Ｐゴシック" pitchFamily="27" charset="-128"/>
              </a:rPr>
              <a:t>Mike Edwards</a:t>
            </a:r>
            <a:endParaRPr lang="en-US" dirty="0">
              <a:ea typeface="ＭＳ Ｐゴシック" pitchFamily="27"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160337"/>
            <a:ext cx="8229600" cy="1143000"/>
          </a:xfrm>
        </p:spPr>
        <p:txBody>
          <a:bodyPr/>
          <a:lstStyle/>
          <a:p>
            <a:r>
              <a:rPr lang="en-US" altLang="en-US" sz="3600" dirty="0"/>
              <a:t>What are Self-Evaluation and Transition Plans</a:t>
            </a:r>
          </a:p>
        </p:txBody>
      </p:sp>
      <p:sp>
        <p:nvSpPr>
          <p:cNvPr id="29700" name="Content Placeholder 2"/>
          <p:cNvSpPr>
            <a:spLocks noGrp="1"/>
          </p:cNvSpPr>
          <p:nvPr>
            <p:ph idx="1"/>
          </p:nvPr>
        </p:nvSpPr>
        <p:spPr/>
        <p:txBody>
          <a:bodyPr/>
          <a:lstStyle/>
          <a:p>
            <a:r>
              <a:rPr lang="en-US" altLang="en-US" sz="2800" dirty="0"/>
              <a:t>Title II requires all facilities, programs, and policies be reviewed for accessibility and to make sure individuals with disabilities are not being discriminated against.</a:t>
            </a:r>
            <a:br>
              <a:rPr lang="en-US" altLang="en-US" sz="2800" dirty="0"/>
            </a:br>
            <a:endParaRPr lang="en-US" altLang="en-US" sz="2800" dirty="0"/>
          </a:p>
          <a:p>
            <a:r>
              <a:rPr lang="en-US" altLang="en-US" sz="2800" dirty="0"/>
              <a:t>Self-Evaluation is a “Snapshot” of where your entity stands at this point in time.</a:t>
            </a:r>
            <a:br>
              <a:rPr lang="en-US" altLang="en-US" sz="2800" dirty="0"/>
            </a:br>
            <a:endParaRPr lang="en-US" altLang="en-US" sz="2800" dirty="0"/>
          </a:p>
          <a:p>
            <a:r>
              <a:rPr lang="en-US" altLang="en-US" sz="2800" dirty="0"/>
              <a:t>Transition plan- A plan of action for removing barriers at facilities</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5602B97E-639A-4AC8-9446-2B7BEFFB88A7}" type="slidenum">
              <a:rPr lang="en-US">
                <a:ea typeface="+mn-ea"/>
              </a:rPr>
              <a:pPr defTabSz="914400" eaLnBrk="1" fontAlgn="auto" hangingPunct="1">
                <a:spcBef>
                  <a:spcPts val="0"/>
                </a:spcBef>
                <a:spcAft>
                  <a:spcPts val="0"/>
                </a:spcAft>
                <a:defRPr/>
              </a:pPr>
              <a:t>10</a:t>
            </a:fld>
            <a:endParaRPr lang="en-US" dirty="0">
              <a:ea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a:xfrm>
            <a:off x="0" y="274638"/>
            <a:ext cx="8991600" cy="1143000"/>
          </a:xfrm>
        </p:spPr>
        <p:txBody>
          <a:bodyPr/>
          <a:lstStyle/>
          <a:p>
            <a:r>
              <a:rPr lang="en-US" altLang="en-US"/>
              <a:t>Ambulatory Compartment </a:t>
            </a:r>
          </a:p>
        </p:txBody>
      </p:sp>
      <p:sp>
        <p:nvSpPr>
          <p:cNvPr id="3" name="Content Placeholder 2"/>
          <p:cNvSpPr>
            <a:spLocks noGrp="1"/>
          </p:cNvSpPr>
          <p:nvPr>
            <p:ph idx="1"/>
          </p:nvPr>
        </p:nvSpPr>
        <p:spPr>
          <a:xfrm>
            <a:off x="457200" y="1371600"/>
            <a:ext cx="8229600" cy="1447800"/>
          </a:xfrm>
        </p:spPr>
        <p:txBody>
          <a:bodyPr/>
          <a:lstStyle/>
          <a:p>
            <a:pPr marL="0" indent="0">
              <a:buFont typeface="Arial" charset="0"/>
              <a:buNone/>
              <a:defRPr/>
            </a:pPr>
            <a:r>
              <a:rPr lang="en-US" sz="2400" dirty="0">
                <a:ea typeface="ＭＳ Ｐゴシック" pitchFamily="27" charset="-128"/>
              </a:rPr>
              <a:t>Ambulatory accessible compartments shall have:</a:t>
            </a:r>
          </a:p>
          <a:p>
            <a:pPr>
              <a:buFont typeface="Arial" charset="0"/>
              <a:buChar char="•"/>
              <a:defRPr/>
            </a:pPr>
            <a:r>
              <a:rPr lang="en-US" sz="2400" dirty="0">
                <a:ea typeface="ＭＳ Ｐゴシック" pitchFamily="27" charset="-128"/>
              </a:rPr>
              <a:t> Depth of 60” min  </a:t>
            </a:r>
          </a:p>
          <a:p>
            <a:pPr>
              <a:buFont typeface="Arial" charset="0"/>
              <a:buChar char="•"/>
              <a:defRPr/>
            </a:pPr>
            <a:r>
              <a:rPr lang="en-US" sz="2400" dirty="0">
                <a:ea typeface="ＭＳ Ｐゴシック" pitchFamily="27" charset="-128"/>
              </a:rPr>
              <a:t>Width of 35”minimum - 37” max.</a:t>
            </a:r>
          </a:p>
          <a:p>
            <a:pPr>
              <a:buFont typeface="Arial" charset="0"/>
              <a:buChar char="•"/>
              <a:defRPr/>
            </a:pPr>
            <a:endParaRPr lang="en-US" dirty="0">
              <a:ea typeface="ＭＳ Ｐゴシック" pitchFamily="27" charset="-128"/>
            </a:endParaRPr>
          </a:p>
          <a:p>
            <a:pPr marL="0" indent="0">
              <a:buFont typeface="Arial" charset="0"/>
              <a:buNone/>
              <a:defRPr/>
            </a:pPr>
            <a:endParaRPr lang="en-US" dirty="0">
              <a:ea typeface="ＭＳ Ｐゴシック" pitchFamily="27" charset="-128"/>
            </a:endParaRPr>
          </a:p>
        </p:txBody>
      </p:sp>
      <p:pic>
        <p:nvPicPr>
          <p:cNvPr id="152581" name="Picture 2" descr="Diagram of an Ambulatory Compart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2971800"/>
            <a:ext cx="64166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3CFB1220-F23C-4BC3-9D3B-A43D9B1AC8AB}" type="slidenum">
              <a:rPr lang="en-US">
                <a:ea typeface="+mn-ea"/>
              </a:rPr>
              <a:pPr defTabSz="914400" eaLnBrk="1" fontAlgn="auto" hangingPunct="1">
                <a:spcBef>
                  <a:spcPts val="0"/>
                </a:spcBef>
                <a:spcAft>
                  <a:spcPts val="0"/>
                </a:spcAft>
                <a:defRPr/>
              </a:pPr>
              <a:t>100</a:t>
            </a:fld>
            <a:endParaRPr lang="en-US">
              <a:ea typeface="+mn-e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itle 1"/>
          <p:cNvSpPr>
            <a:spLocks noGrp="1"/>
          </p:cNvSpPr>
          <p:nvPr>
            <p:ph type="title"/>
          </p:nvPr>
        </p:nvSpPr>
        <p:spPr/>
        <p:txBody>
          <a:bodyPr/>
          <a:lstStyle/>
          <a:p>
            <a:r>
              <a:rPr lang="en-US" altLang="en-US"/>
              <a:t>Dispensers</a:t>
            </a:r>
          </a:p>
        </p:txBody>
      </p:sp>
      <p:pic>
        <p:nvPicPr>
          <p:cNvPr id="153604" name="Picture 2" descr="Dispensary area 15 to 48 inches on side wall located 7-9 inches from rim of toilet"/>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1587500"/>
            <a:ext cx="4797425" cy="4481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1406525"/>
            <a:ext cx="3813175" cy="4832350"/>
          </a:xfrm>
          <a:prstGeom prst="rect">
            <a:avLst/>
          </a:prstGeom>
          <a:noFill/>
        </p:spPr>
        <p:txBody>
          <a:bodyPr>
            <a:spAutoFit/>
          </a:bodyPr>
          <a:lstStyle/>
          <a:p>
            <a:pPr indent="-285750" defTabSz="914400" eaLnBrk="1" fontAlgn="auto" hangingPunct="1">
              <a:spcBef>
                <a:spcPts val="0"/>
              </a:spcBef>
              <a:spcAft>
                <a:spcPts val="0"/>
              </a:spcAft>
              <a:buFont typeface="Arial" panose="020B0604020202020204" pitchFamily="34" charset="0"/>
              <a:buChar char="•"/>
              <a:defRPr/>
            </a:pPr>
            <a:r>
              <a:rPr lang="en-US" sz="2800" dirty="0">
                <a:solidFill>
                  <a:prstClr val="black"/>
                </a:solidFill>
                <a:latin typeface="Calibri"/>
                <a:ea typeface="+mn-ea"/>
              </a:rPr>
              <a:t>Toilet Paper dispenser may now be above grab bar. However, 12” must be clear above grab bar (unless recessed)</a:t>
            </a:r>
          </a:p>
          <a:p>
            <a:pPr defTabSz="914400" eaLnBrk="1" fontAlgn="auto" hangingPunct="1">
              <a:spcBef>
                <a:spcPts val="0"/>
              </a:spcBef>
              <a:spcAft>
                <a:spcPts val="0"/>
              </a:spcAft>
              <a:defRPr/>
            </a:pPr>
            <a:endParaRPr lang="en-US" sz="2800" dirty="0">
              <a:solidFill>
                <a:prstClr val="black"/>
              </a:solidFill>
              <a:latin typeface="Calibri"/>
              <a:ea typeface="+mn-ea"/>
            </a:endParaRPr>
          </a:p>
          <a:p>
            <a:pPr indent="-285750" defTabSz="914400" eaLnBrk="1" fontAlgn="auto" hangingPunct="1">
              <a:spcBef>
                <a:spcPts val="0"/>
              </a:spcBef>
              <a:spcAft>
                <a:spcPts val="0"/>
              </a:spcAft>
              <a:buFont typeface="Arial" panose="020B0604020202020204" pitchFamily="34" charset="0"/>
              <a:buChar char="•"/>
              <a:defRPr/>
            </a:pPr>
            <a:r>
              <a:rPr lang="en-US" sz="2800" dirty="0">
                <a:solidFill>
                  <a:prstClr val="black"/>
                </a:solidFill>
                <a:latin typeface="Calibri"/>
                <a:ea typeface="+mn-ea"/>
              </a:rPr>
              <a:t>Instead of the back wall, the front of the bowl is now used to establish the dispenser mounting range.</a:t>
            </a:r>
          </a:p>
        </p:txBody>
      </p:sp>
      <p:sp>
        <p:nvSpPr>
          <p:cNvPr id="5" name="Slide Number Placeholder 4"/>
          <p:cNvSpPr>
            <a:spLocks noGrp="1"/>
          </p:cNvSpPr>
          <p:nvPr>
            <p:ph type="sldNum" sz="quarter" idx="12"/>
          </p:nvPr>
        </p:nvSpPr>
        <p:spPr/>
        <p:txBody>
          <a:bodyPr/>
          <a:lstStyle/>
          <a:p>
            <a:pPr defTabSz="914400" eaLnBrk="1" fontAlgn="auto" hangingPunct="1">
              <a:spcBef>
                <a:spcPts val="0"/>
              </a:spcBef>
              <a:spcAft>
                <a:spcPts val="0"/>
              </a:spcAft>
              <a:defRPr/>
            </a:pPr>
            <a:fld id="{2481C554-3547-47CC-B5CA-2955813A0C42}" type="slidenum">
              <a:rPr lang="en-US">
                <a:ea typeface="+mn-ea"/>
              </a:rPr>
              <a:pPr defTabSz="914400" eaLnBrk="1" fontAlgn="auto" hangingPunct="1">
                <a:spcBef>
                  <a:spcPts val="0"/>
                </a:spcBef>
                <a:spcAft>
                  <a:spcPts val="0"/>
                </a:spcAft>
                <a:defRPr/>
              </a:pPr>
              <a:t>101</a:t>
            </a:fld>
            <a:endParaRPr lang="en-US">
              <a:ea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itle 1"/>
          <p:cNvSpPr>
            <a:spLocks noGrp="1"/>
          </p:cNvSpPr>
          <p:nvPr>
            <p:ph type="title"/>
          </p:nvPr>
        </p:nvSpPr>
        <p:spPr/>
        <p:txBody>
          <a:bodyPr/>
          <a:lstStyle/>
          <a:p>
            <a:r>
              <a:rPr lang="en-US" altLang="en-US"/>
              <a:t>Lavatories and Sinks </a:t>
            </a:r>
          </a:p>
        </p:txBody>
      </p:sp>
      <p:pic>
        <p:nvPicPr>
          <p:cNvPr id="154628" name="Picture 2" descr="Photo of a set of three sinks with one being accessib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3513" y="1524000"/>
            <a:ext cx="3951287" cy="3505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1676400"/>
            <a:ext cx="4876800" cy="3970338"/>
          </a:xfrm>
          <a:prstGeom prst="rect">
            <a:avLst/>
          </a:prstGeom>
          <a:noFill/>
        </p:spPr>
        <p:txBody>
          <a:bodyPr>
            <a:spAutoFit/>
          </a:bodyPr>
          <a:lstStyle/>
          <a:p>
            <a:pPr marL="285750" indent="-285750" defTabSz="914400" eaLnBrk="1" fontAlgn="auto" hangingPunct="1">
              <a:spcBef>
                <a:spcPts val="0"/>
              </a:spcBef>
              <a:spcAft>
                <a:spcPts val="0"/>
              </a:spcAft>
              <a:buFont typeface="Arial" pitchFamily="34" charset="0"/>
              <a:buChar char="•"/>
              <a:defRPr/>
            </a:pPr>
            <a:r>
              <a:rPr lang="en-US" sz="2800" dirty="0">
                <a:solidFill>
                  <a:prstClr val="black"/>
                </a:solidFill>
                <a:ea typeface="+mn-ea"/>
                <a:cs typeface="Arial" pitchFamily="34" charset="0"/>
              </a:rPr>
              <a:t>Must be forward approach</a:t>
            </a:r>
          </a:p>
          <a:p>
            <a:pPr marL="285750" indent="-285750" defTabSz="914400" eaLnBrk="1" fontAlgn="auto" hangingPunct="1">
              <a:spcBef>
                <a:spcPts val="0"/>
              </a:spcBef>
              <a:spcAft>
                <a:spcPts val="0"/>
              </a:spcAft>
              <a:buFont typeface="Arial" pitchFamily="34" charset="0"/>
              <a:buChar char="•"/>
              <a:defRPr/>
            </a:pPr>
            <a:endParaRPr lang="en-US" sz="28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800" dirty="0">
                <a:solidFill>
                  <a:prstClr val="black"/>
                </a:solidFill>
                <a:ea typeface="+mn-ea"/>
                <a:cs typeface="Arial" pitchFamily="34" charset="0"/>
              </a:rPr>
              <a:t>30” x 48” Clear Floor Space</a:t>
            </a:r>
          </a:p>
          <a:p>
            <a:pPr marL="285750" indent="-285750" defTabSz="914400" eaLnBrk="1" fontAlgn="auto" hangingPunct="1">
              <a:spcBef>
                <a:spcPts val="0"/>
              </a:spcBef>
              <a:spcAft>
                <a:spcPts val="0"/>
              </a:spcAft>
              <a:buFont typeface="Arial" pitchFamily="34" charset="0"/>
              <a:buChar char="•"/>
              <a:defRPr/>
            </a:pPr>
            <a:endParaRPr lang="en-US" sz="28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800" dirty="0">
                <a:solidFill>
                  <a:prstClr val="black"/>
                </a:solidFill>
                <a:ea typeface="+mn-ea"/>
                <a:cs typeface="Arial" pitchFamily="34" charset="0"/>
              </a:rPr>
              <a:t>Pipes must be insulated</a:t>
            </a:r>
          </a:p>
          <a:p>
            <a:pPr marL="285750" indent="-285750" defTabSz="914400" eaLnBrk="1" fontAlgn="auto" hangingPunct="1">
              <a:spcBef>
                <a:spcPts val="0"/>
              </a:spcBef>
              <a:spcAft>
                <a:spcPts val="0"/>
              </a:spcAft>
              <a:buFont typeface="Arial" pitchFamily="34" charset="0"/>
              <a:buChar char="•"/>
              <a:defRPr/>
            </a:pPr>
            <a:endParaRPr lang="en-US" sz="28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800" dirty="0">
                <a:solidFill>
                  <a:prstClr val="black"/>
                </a:solidFill>
                <a:ea typeface="+mn-ea"/>
                <a:cs typeface="Arial" pitchFamily="34" charset="0"/>
              </a:rPr>
              <a:t>Counter surface 34” max</a:t>
            </a:r>
          </a:p>
          <a:p>
            <a:pPr marL="285750" indent="-285750" defTabSz="914400" eaLnBrk="1" fontAlgn="auto" hangingPunct="1">
              <a:spcBef>
                <a:spcPts val="0"/>
              </a:spcBef>
              <a:spcAft>
                <a:spcPts val="0"/>
              </a:spcAft>
              <a:buFont typeface="Arial" pitchFamily="34" charset="0"/>
              <a:buChar char="•"/>
              <a:defRPr/>
            </a:pPr>
            <a:endParaRPr lang="en-US" sz="28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800" dirty="0">
                <a:solidFill>
                  <a:prstClr val="black"/>
                </a:solidFill>
                <a:ea typeface="+mn-ea"/>
                <a:cs typeface="Arial" pitchFamily="34" charset="0"/>
              </a:rPr>
              <a:t>27” knee clearance</a:t>
            </a:r>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1B67D01E-D571-455A-A621-406526E0D583}" type="slidenum">
              <a:rPr lang="en-US">
                <a:ea typeface="+mn-ea"/>
              </a:rPr>
              <a:pPr defTabSz="914400" eaLnBrk="1" fontAlgn="auto" hangingPunct="1">
                <a:spcBef>
                  <a:spcPts val="0"/>
                </a:spcBef>
                <a:spcAft>
                  <a:spcPts val="0"/>
                </a:spcAft>
                <a:defRPr/>
              </a:pPr>
              <a:t>102</a:t>
            </a:fld>
            <a:endParaRPr lang="en-US">
              <a:ea typeface="+mn-e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itle 1"/>
          <p:cNvSpPr>
            <a:spLocks noGrp="1"/>
          </p:cNvSpPr>
          <p:nvPr>
            <p:ph type="title"/>
          </p:nvPr>
        </p:nvSpPr>
        <p:spPr/>
        <p:txBody>
          <a:bodyPr/>
          <a:lstStyle/>
          <a:p>
            <a:r>
              <a:rPr lang="en-US" altLang="en-US"/>
              <a:t>Mirrors</a:t>
            </a:r>
          </a:p>
        </p:txBody>
      </p:sp>
      <p:pic>
        <p:nvPicPr>
          <p:cNvPr id="155652" name="Picture 6" descr="Photo of a mirror located above sink at 40&quot; "/>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281113"/>
            <a:ext cx="2819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Content Placeholder 2"/>
          <p:cNvSpPr>
            <a:spLocks noGrp="1"/>
          </p:cNvSpPr>
          <p:nvPr>
            <p:ph idx="1"/>
          </p:nvPr>
        </p:nvSpPr>
        <p:spPr>
          <a:xfrm>
            <a:off x="3200400" y="1600200"/>
            <a:ext cx="5486400" cy="4525963"/>
          </a:xfrm>
        </p:spPr>
        <p:txBody>
          <a:bodyPr/>
          <a:lstStyle/>
          <a:p>
            <a:pPr marL="0" indent="0">
              <a:buFont typeface="Arial" panose="020B0604020202020204" pitchFamily="34" charset="0"/>
              <a:buNone/>
            </a:pPr>
            <a:r>
              <a:rPr lang="en-US" altLang="en-US"/>
              <a:t>	Above Lavatory</a:t>
            </a:r>
          </a:p>
          <a:p>
            <a:pPr lvl="2"/>
            <a:r>
              <a:rPr lang="en-US" altLang="en-US"/>
              <a:t>Reflecting Surface shall be 40” max from ground or floor</a:t>
            </a:r>
          </a:p>
          <a:p>
            <a:pPr marL="457200" lvl="1" indent="0">
              <a:buFont typeface="Arial" panose="020B0604020202020204" pitchFamily="34" charset="0"/>
              <a:buNone/>
            </a:pPr>
            <a:endParaRPr lang="en-US" altLang="en-US"/>
          </a:p>
          <a:p>
            <a:pPr marL="457200" lvl="1" indent="0">
              <a:buFont typeface="Arial" panose="020B0604020202020204" pitchFamily="34" charset="0"/>
              <a:buNone/>
            </a:pPr>
            <a:r>
              <a:rPr lang="en-US" altLang="en-US"/>
              <a:t>Not Above Lavatory</a:t>
            </a:r>
          </a:p>
          <a:p>
            <a:pPr lvl="2"/>
            <a:r>
              <a:rPr lang="en-US" altLang="en-US"/>
              <a:t>Reflecting Surface shall be 35” max from ground or floor</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1D57E82F-BA2A-4369-964E-AF67619FA53C}" type="slidenum">
              <a:rPr lang="en-US">
                <a:ea typeface="+mn-ea"/>
              </a:rPr>
              <a:pPr defTabSz="914400" eaLnBrk="1" fontAlgn="auto" hangingPunct="1">
                <a:spcBef>
                  <a:spcPts val="0"/>
                </a:spcBef>
                <a:spcAft>
                  <a:spcPts val="0"/>
                </a:spcAft>
                <a:defRPr/>
              </a:pPr>
              <a:t>103</a:t>
            </a:fld>
            <a:endParaRPr lang="en-US">
              <a:ea typeface="+mn-e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itle 1"/>
          <p:cNvSpPr>
            <a:spLocks noGrp="1"/>
          </p:cNvSpPr>
          <p:nvPr>
            <p:ph type="title"/>
          </p:nvPr>
        </p:nvSpPr>
        <p:spPr/>
        <p:txBody>
          <a:bodyPr/>
          <a:lstStyle/>
          <a:p>
            <a:r>
              <a:rPr lang="en-US" altLang="en-US"/>
              <a:t>Signage </a:t>
            </a:r>
          </a:p>
        </p:txBody>
      </p:sp>
      <p:pic>
        <p:nvPicPr>
          <p:cNvPr id="156676" name="Picture 2" descr="Photo of Men's Restroom Sign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779" y="205339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21179" y="1341318"/>
            <a:ext cx="4074693" cy="4832092"/>
          </a:xfrm>
          <a:prstGeom prst="rect">
            <a:avLst/>
          </a:prstGeom>
          <a:noFill/>
        </p:spPr>
        <p:txBody>
          <a:bodyPr wrap="square">
            <a:spAutoFit/>
          </a:bodyPr>
          <a:lstStyle/>
          <a:p>
            <a:pPr marL="285750" indent="-285750" defTabSz="914400" eaLnBrk="1" fontAlgn="auto" hangingPunct="1">
              <a:spcBef>
                <a:spcPts val="0"/>
              </a:spcBef>
              <a:spcAft>
                <a:spcPts val="0"/>
              </a:spcAft>
              <a:buFont typeface="Arial" pitchFamily="34" charset="0"/>
              <a:buChar char="•"/>
              <a:defRPr/>
            </a:pPr>
            <a:r>
              <a:rPr lang="en-US" sz="2200" dirty="0">
                <a:solidFill>
                  <a:prstClr val="black"/>
                </a:solidFill>
                <a:ea typeface="+mn-ea"/>
                <a:cs typeface="Arial" pitchFamily="34" charset="0"/>
              </a:rPr>
              <a:t>Tactile Signage mounted on latch side of doors.</a:t>
            </a:r>
          </a:p>
          <a:p>
            <a:pPr marL="285750" indent="-285750" defTabSz="914400" eaLnBrk="1" fontAlgn="auto" hangingPunct="1">
              <a:spcBef>
                <a:spcPts val="0"/>
              </a:spcBef>
              <a:spcAft>
                <a:spcPts val="0"/>
              </a:spcAft>
              <a:buFont typeface="Arial" pitchFamily="34" charset="0"/>
              <a:buChar char="•"/>
              <a:defRPr/>
            </a:pPr>
            <a:endParaRPr lang="en-US" sz="22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200" dirty="0">
                <a:solidFill>
                  <a:prstClr val="black"/>
                </a:solidFill>
                <a:ea typeface="+mn-ea"/>
                <a:cs typeface="Arial" pitchFamily="34" charset="0"/>
              </a:rPr>
              <a:t>Mounted 48”-60” from ground or floor</a:t>
            </a:r>
          </a:p>
          <a:p>
            <a:pPr marL="285750" indent="-285750" defTabSz="914400" eaLnBrk="1" fontAlgn="auto" hangingPunct="1">
              <a:spcBef>
                <a:spcPts val="0"/>
              </a:spcBef>
              <a:spcAft>
                <a:spcPts val="0"/>
              </a:spcAft>
              <a:buFont typeface="Arial" pitchFamily="34" charset="0"/>
              <a:buChar char="•"/>
              <a:defRPr/>
            </a:pPr>
            <a:endParaRPr lang="en-US" sz="22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200" dirty="0">
                <a:solidFill>
                  <a:prstClr val="black"/>
                </a:solidFill>
                <a:ea typeface="+mn-ea"/>
                <a:cs typeface="Arial" pitchFamily="34" charset="0"/>
              </a:rPr>
              <a:t>Clear floor space of 18”x18” beyond arc of the door swing</a:t>
            </a:r>
          </a:p>
          <a:p>
            <a:pPr marL="285750" indent="-285750" defTabSz="914400" eaLnBrk="1" fontAlgn="auto" hangingPunct="1">
              <a:spcBef>
                <a:spcPts val="0"/>
              </a:spcBef>
              <a:spcAft>
                <a:spcPts val="0"/>
              </a:spcAft>
              <a:buFont typeface="Arial" pitchFamily="34" charset="0"/>
              <a:buChar char="•"/>
              <a:defRPr/>
            </a:pPr>
            <a:endParaRPr lang="en-US" sz="22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200" dirty="0">
                <a:solidFill>
                  <a:prstClr val="black"/>
                </a:solidFill>
                <a:ea typeface="+mn-ea"/>
                <a:cs typeface="Arial" pitchFamily="34" charset="0"/>
              </a:rPr>
              <a:t>Tactile signage requires Braille</a:t>
            </a:r>
          </a:p>
          <a:p>
            <a:pPr marL="285750" indent="-285750" defTabSz="914400" eaLnBrk="1" fontAlgn="auto" hangingPunct="1">
              <a:spcBef>
                <a:spcPts val="0"/>
              </a:spcBef>
              <a:spcAft>
                <a:spcPts val="0"/>
              </a:spcAft>
              <a:buFont typeface="Arial" pitchFamily="34" charset="0"/>
              <a:buChar char="•"/>
              <a:defRPr/>
            </a:pPr>
            <a:endParaRPr lang="en-US" sz="2200" dirty="0">
              <a:solidFill>
                <a:prstClr val="black"/>
              </a:solidFill>
              <a:ea typeface="+mn-ea"/>
              <a:cs typeface="Arial" pitchFamily="34" charset="0"/>
            </a:endParaRPr>
          </a:p>
          <a:p>
            <a:pPr marL="285750" indent="-285750" defTabSz="914400" eaLnBrk="1" fontAlgn="auto" hangingPunct="1">
              <a:spcBef>
                <a:spcPts val="0"/>
              </a:spcBef>
              <a:spcAft>
                <a:spcPts val="0"/>
              </a:spcAft>
              <a:buFont typeface="Arial" pitchFamily="34" charset="0"/>
              <a:buChar char="•"/>
              <a:defRPr/>
            </a:pPr>
            <a:r>
              <a:rPr lang="en-US" sz="2200" dirty="0">
                <a:solidFill>
                  <a:prstClr val="black"/>
                </a:solidFill>
                <a:ea typeface="+mn-ea"/>
                <a:cs typeface="Arial" pitchFamily="34" charset="0"/>
              </a:rPr>
              <a:t>Characters should color contrast to backing</a:t>
            </a:r>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DDAF6FE7-0604-46DF-BB5F-FC0DB227F586}" type="slidenum">
              <a:rPr lang="en-US">
                <a:ea typeface="+mn-ea"/>
              </a:rPr>
              <a:pPr defTabSz="914400" eaLnBrk="1" fontAlgn="auto" hangingPunct="1">
                <a:spcBef>
                  <a:spcPts val="0"/>
                </a:spcBef>
                <a:spcAft>
                  <a:spcPts val="0"/>
                </a:spcAft>
                <a:defRPr/>
              </a:pPr>
              <a:t>104</a:t>
            </a:fld>
            <a:endParaRPr lang="en-US">
              <a:ea typeface="+mn-e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itle 1"/>
          <p:cNvSpPr>
            <a:spLocks noGrp="1"/>
          </p:cNvSpPr>
          <p:nvPr>
            <p:ph type="title"/>
          </p:nvPr>
        </p:nvSpPr>
        <p:spPr>
          <a:xfrm>
            <a:off x="457200" y="0"/>
            <a:ext cx="8229600" cy="1143000"/>
          </a:xfrm>
        </p:spPr>
        <p:txBody>
          <a:bodyPr/>
          <a:lstStyle/>
          <a:p>
            <a:r>
              <a:rPr lang="en-US" altLang="en-US" sz="3600" b="1"/>
              <a:t>Drinking Fountains </a:t>
            </a:r>
            <a:endParaRPr lang="en-US" altLang="en-US" sz="3600"/>
          </a:p>
        </p:txBody>
      </p:sp>
      <p:sp>
        <p:nvSpPr>
          <p:cNvPr id="157700" name="Content Placeholder 2"/>
          <p:cNvSpPr>
            <a:spLocks noGrp="1"/>
          </p:cNvSpPr>
          <p:nvPr>
            <p:ph idx="1"/>
          </p:nvPr>
        </p:nvSpPr>
        <p:spPr/>
        <p:txBody>
          <a:bodyPr/>
          <a:lstStyle/>
          <a:p>
            <a:pPr>
              <a:buFontTx/>
              <a:buNone/>
            </a:pPr>
            <a:r>
              <a:rPr lang="en-CA" altLang="en-US" sz="2800">
                <a:ea typeface="Times New Roman" panose="02020603050405020304" pitchFamily="18" charset="0"/>
              </a:rPr>
              <a:t>Where provided on an exterior site or floor,</a:t>
            </a:r>
          </a:p>
          <a:p>
            <a:r>
              <a:rPr lang="en-CA" altLang="en-US" sz="2800">
                <a:ea typeface="Times New Roman" panose="02020603050405020304" pitchFamily="18" charset="0"/>
              </a:rPr>
              <a:t>2 required:  </a:t>
            </a:r>
            <a:r>
              <a:rPr lang="en-US" altLang="en-US" sz="2800">
                <a:ea typeface="Times New Roman" panose="02020603050405020304" pitchFamily="18" charset="0"/>
              </a:rPr>
              <a:t>wheelchair accessible &amp; standing access</a:t>
            </a:r>
          </a:p>
          <a:p>
            <a:r>
              <a:rPr lang="en-US" altLang="en-US" sz="2800">
                <a:ea typeface="Times New Roman" panose="02020603050405020304" pitchFamily="18" charset="0"/>
              </a:rPr>
              <a:t>alternative:  single unit with </a:t>
            </a:r>
          </a:p>
          <a:p>
            <a:pPr>
              <a:buFontTx/>
              <a:buNone/>
            </a:pPr>
            <a:r>
              <a:rPr lang="en-US" altLang="en-US" sz="2800">
                <a:ea typeface="Times New Roman" panose="02020603050405020304" pitchFamily="18" charset="0"/>
              </a:rPr>
              <a:t>   dual access (e.g., “hi-lo” units)</a:t>
            </a:r>
          </a:p>
          <a:p>
            <a:r>
              <a:rPr lang="en-US" altLang="en-US" sz="2800">
                <a:ea typeface="Times New Roman" panose="02020603050405020304" pitchFamily="18" charset="0"/>
              </a:rPr>
              <a:t>multiple installations: </a:t>
            </a:r>
          </a:p>
          <a:p>
            <a:pPr>
              <a:buFontTx/>
              <a:buNone/>
            </a:pPr>
            <a:r>
              <a:rPr lang="en-US" altLang="en-US" sz="2800">
                <a:ea typeface="Times New Roman" panose="02020603050405020304" pitchFamily="18" charset="0"/>
              </a:rPr>
              <a:t>   50% of each type </a:t>
            </a:r>
          </a:p>
          <a:p>
            <a:endParaRPr lang="en-US" altLang="en-US">
              <a:ea typeface="Times New Roman" panose="02020603050405020304" pitchFamily="18" charset="0"/>
            </a:endParaRPr>
          </a:p>
        </p:txBody>
      </p:sp>
      <p:pic>
        <p:nvPicPr>
          <p:cNvPr id="157701" name="Picture 8" descr="Photo of a high-low drinking founta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3788" y="2735263"/>
            <a:ext cx="255428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5E4EBF25-121B-4BA2-A048-05FC84A0E172}" type="slidenum">
              <a:rPr lang="en-US">
                <a:ea typeface="+mn-ea"/>
              </a:rPr>
              <a:pPr defTabSz="914400" eaLnBrk="1" fontAlgn="auto" hangingPunct="1">
                <a:spcBef>
                  <a:spcPts val="0"/>
                </a:spcBef>
                <a:spcAft>
                  <a:spcPts val="0"/>
                </a:spcAft>
                <a:defRPr/>
              </a:pPr>
              <a:t>105</a:t>
            </a:fld>
            <a:endParaRPr lang="en-US">
              <a:ea typeface="+mn-e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itle 1"/>
          <p:cNvSpPr>
            <a:spLocks noGrp="1"/>
          </p:cNvSpPr>
          <p:nvPr>
            <p:ph type="title"/>
          </p:nvPr>
        </p:nvSpPr>
        <p:spPr>
          <a:xfrm>
            <a:off x="457200" y="0"/>
            <a:ext cx="8229600" cy="1143000"/>
          </a:xfrm>
        </p:spPr>
        <p:txBody>
          <a:bodyPr/>
          <a:lstStyle/>
          <a:p>
            <a:r>
              <a:rPr lang="en-US" altLang="en-US" sz="3600" b="1">
                <a:ea typeface="Times New Roman" panose="02020603050405020304" pitchFamily="18" charset="0"/>
              </a:rPr>
              <a:t>Dining &amp; Work Surfaces</a:t>
            </a:r>
            <a:endParaRPr lang="en-US" altLang="en-US" sz="3600">
              <a:ea typeface="Times New Roman" panose="02020603050405020304" pitchFamily="18" charset="0"/>
            </a:endParaRPr>
          </a:p>
        </p:txBody>
      </p:sp>
      <p:sp>
        <p:nvSpPr>
          <p:cNvPr id="158724" name="Content Placeholder 2"/>
          <p:cNvSpPr>
            <a:spLocks noGrp="1"/>
          </p:cNvSpPr>
          <p:nvPr>
            <p:ph idx="1"/>
          </p:nvPr>
        </p:nvSpPr>
        <p:spPr/>
        <p:txBody>
          <a:bodyPr/>
          <a:lstStyle/>
          <a:p>
            <a:pPr algn="ctr">
              <a:buFontTx/>
              <a:buNone/>
            </a:pPr>
            <a:r>
              <a:rPr lang="en-US" altLang="en-US">
                <a:ea typeface="Times New Roman" panose="02020603050405020304" pitchFamily="18" charset="0"/>
              </a:rPr>
              <a:t>Access to at least 5%, not fewer than 1</a:t>
            </a:r>
          </a:p>
          <a:p>
            <a:pPr algn="ctr">
              <a:buFontTx/>
              <a:buNone/>
            </a:pPr>
            <a:endParaRPr lang="en-US" altLang="en-US">
              <a:ea typeface="Times New Roman" panose="02020603050405020304" pitchFamily="18" charset="0"/>
            </a:endParaRPr>
          </a:p>
          <a:p>
            <a:endParaRPr lang="en-US" altLang="en-US">
              <a:ea typeface="Times New Roman" panose="02020603050405020304" pitchFamily="18" charset="0"/>
            </a:endParaRPr>
          </a:p>
        </p:txBody>
      </p:sp>
      <p:pic>
        <p:nvPicPr>
          <p:cNvPr id="158725" name="Picture 9" descr="Photo of an outdoor fixed round dining tab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8788" y="2514600"/>
            <a:ext cx="5110162"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ED3EFD24-45CE-44FD-B60C-DA6D287E96FD}" type="slidenum">
              <a:rPr lang="en-US">
                <a:ea typeface="+mn-ea"/>
              </a:rPr>
              <a:pPr defTabSz="914400" eaLnBrk="1" fontAlgn="auto" hangingPunct="1">
                <a:spcBef>
                  <a:spcPts val="0"/>
                </a:spcBef>
                <a:spcAft>
                  <a:spcPts val="0"/>
                </a:spcAft>
                <a:defRPr/>
              </a:pPr>
              <a:t>106</a:t>
            </a:fld>
            <a:endParaRPr lang="en-US">
              <a:ea typeface="+mn-ea"/>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itle 1"/>
          <p:cNvSpPr>
            <a:spLocks noGrp="1"/>
          </p:cNvSpPr>
          <p:nvPr>
            <p:ph type="title"/>
          </p:nvPr>
        </p:nvSpPr>
        <p:spPr/>
        <p:txBody>
          <a:bodyPr/>
          <a:lstStyle/>
          <a:p>
            <a:r>
              <a:rPr lang="en-US" altLang="en-US"/>
              <a:t>Storage Facilities</a:t>
            </a:r>
          </a:p>
        </p:txBody>
      </p:sp>
      <p:sp>
        <p:nvSpPr>
          <p:cNvPr id="159748" name="Content Placeholder 2"/>
          <p:cNvSpPr>
            <a:spLocks noGrp="1"/>
          </p:cNvSpPr>
          <p:nvPr>
            <p:ph idx="1"/>
          </p:nvPr>
        </p:nvSpPr>
        <p:spPr/>
        <p:txBody>
          <a:bodyPr/>
          <a:lstStyle/>
          <a:p>
            <a:r>
              <a:rPr lang="en-US" altLang="en-US"/>
              <a:t>Where storage is provided at least one type of each shall be accessible</a:t>
            </a:r>
          </a:p>
        </p:txBody>
      </p:sp>
      <p:pic>
        <p:nvPicPr>
          <p:cNvPr id="159749" name="Picture 2" descr="Graphic of a coat hoo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31242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50" name="Picture 3" descr="Graphic of a break room with lower and overhead cabine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1738" y="3124200"/>
            <a:ext cx="43815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131432D6-617D-4461-8673-BEEDD5CEB78C}" type="slidenum">
              <a:rPr lang="en-US">
                <a:ea typeface="+mn-ea"/>
              </a:rPr>
              <a:pPr defTabSz="914400" eaLnBrk="1" fontAlgn="auto" hangingPunct="1">
                <a:spcBef>
                  <a:spcPts val="0"/>
                </a:spcBef>
                <a:spcAft>
                  <a:spcPts val="0"/>
                </a:spcAft>
                <a:defRPr/>
              </a:pPr>
              <a:t>107</a:t>
            </a:fld>
            <a:endParaRPr lang="en-US">
              <a:ea typeface="+mn-ea"/>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28225"/>
            <a:ext cx="8229600" cy="1143000"/>
          </a:xfrm>
        </p:spPr>
        <p:txBody>
          <a:bodyPr/>
          <a:lstStyle/>
          <a:p>
            <a:r>
              <a:rPr lang="en-US" sz="3600" dirty="0">
                <a:solidFill>
                  <a:schemeClr val="bg1"/>
                </a:solidFill>
              </a:rPr>
              <a:t>SURVEY REPORT</a:t>
            </a:r>
          </a:p>
        </p:txBody>
      </p:sp>
      <p:pic>
        <p:nvPicPr>
          <p:cNvPr id="160771" name="Picture 2" descr="Sample of a survey report p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375" y="1284922"/>
            <a:ext cx="8040688"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7A0C116-745C-470E-A3F6-FDEE83D68A89}" type="slidenum">
              <a:rPr lang="en-US" altLang="en-US" smtClean="0"/>
              <a:pPr>
                <a:defRPr/>
              </a:pPr>
              <a:t>108</a:t>
            </a:fld>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12"/>
            <a:ext cx="8229600" cy="1143000"/>
          </a:xfrm>
        </p:spPr>
        <p:txBody>
          <a:bodyPr/>
          <a:lstStyle/>
          <a:p>
            <a:r>
              <a:rPr lang="en-US" sz="3600" dirty="0">
                <a:solidFill>
                  <a:schemeClr val="bg1"/>
                </a:solidFill>
              </a:rPr>
              <a:t>SURVEY REPORT (2)</a:t>
            </a:r>
          </a:p>
        </p:txBody>
      </p:sp>
      <p:pic>
        <p:nvPicPr>
          <p:cNvPr id="162819" name="Picture 2" descr="Sample of a survey report page showing photos and descriptions of items that do not meet ADA requireme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919" y="1291112"/>
            <a:ext cx="7904162"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7A0C116-745C-470E-A3F6-FDEE83D68A89}" type="slidenum">
              <a:rPr lang="en-US" altLang="en-US" smtClean="0"/>
              <a:pPr>
                <a:defRPr/>
              </a:pPr>
              <a:t>109</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0" y="990600"/>
            <a:ext cx="9144000" cy="4525963"/>
          </a:xfrm>
        </p:spPr>
        <p:txBody>
          <a:bodyPr/>
          <a:lstStyle/>
          <a:p>
            <a:pPr marL="0" indent="0" eaLnBrk="1" hangingPunct="1">
              <a:buFont typeface="Arial" panose="020B0604020202020204" pitchFamily="34" charset="0"/>
              <a:buNone/>
            </a:pPr>
            <a:r>
              <a:rPr lang="en-US" altLang="en-US" sz="1400"/>
              <a:t> </a:t>
            </a:r>
          </a:p>
          <a:p>
            <a:pPr marL="0" indent="0" eaLnBrk="1" hangingPunct="1">
              <a:buFont typeface="Arial" panose="020B0604020202020204" pitchFamily="34" charset="0"/>
              <a:buNone/>
            </a:pPr>
            <a:r>
              <a:rPr lang="en-US" altLang="en-US" sz="1800"/>
              <a:t>Determination of whether a local government has more than fifty employees is based upon the government wide total of </a:t>
            </a:r>
            <a:r>
              <a:rPr lang="en-US" altLang="en-US" sz="1800" b="1"/>
              <a:t>both full-time and part-time </a:t>
            </a:r>
            <a:r>
              <a:rPr lang="en-US" altLang="en-US" sz="1800"/>
              <a:t>employees.</a:t>
            </a:r>
          </a:p>
          <a:p>
            <a:pPr marL="0" indent="0" eaLnBrk="1" hangingPunct="1">
              <a:buFont typeface="Arial" panose="020B0604020202020204" pitchFamily="34" charset="0"/>
              <a:buNone/>
            </a:pPr>
            <a:r>
              <a:rPr lang="en-US" altLang="en-US" sz="1800"/>
              <a:t>Employees of all departments, divisions, and subunits of a city or county government are considered. </a:t>
            </a:r>
          </a:p>
          <a:p>
            <a:pPr marL="0" indent="0" eaLnBrk="1" hangingPunct="1">
              <a:buFont typeface="Arial" panose="020B0604020202020204" pitchFamily="34" charset="0"/>
              <a:buNone/>
            </a:pPr>
            <a:r>
              <a:rPr lang="en-US" altLang="en-US" sz="1800"/>
              <a:t>      For example, Anytown's breakdown of employees is as follows:</a:t>
            </a:r>
          </a:p>
          <a:p>
            <a:pPr marL="0" indent="0" eaLnBrk="1" hangingPunct="1">
              <a:buFont typeface="Arial" panose="020B0604020202020204" pitchFamily="34" charset="0"/>
              <a:buNone/>
            </a:pPr>
            <a:r>
              <a:rPr lang="en-US" altLang="en-US" sz="1800" i="1"/>
              <a:t>    City Hall                                                              8 employees (3 part-time)</a:t>
            </a:r>
          </a:p>
          <a:p>
            <a:pPr marL="0" indent="0" eaLnBrk="1" hangingPunct="1">
              <a:buFont typeface="Arial" panose="020B0604020202020204" pitchFamily="34" charset="0"/>
              <a:buNone/>
            </a:pPr>
            <a:r>
              <a:rPr lang="en-US" altLang="en-US" sz="1800" i="1"/>
              <a:t>    Fire Department                                                 10 employees</a:t>
            </a:r>
          </a:p>
          <a:p>
            <a:pPr marL="0" indent="0" eaLnBrk="1" hangingPunct="1">
              <a:buFont typeface="Arial" panose="020B0604020202020204" pitchFamily="34" charset="0"/>
              <a:buNone/>
            </a:pPr>
            <a:r>
              <a:rPr lang="en-US" altLang="en-US" sz="1800" i="1"/>
              <a:t>    Police Department                                              10 employees  (2 part-time)</a:t>
            </a:r>
          </a:p>
          <a:p>
            <a:pPr marL="0" indent="0" eaLnBrk="1" hangingPunct="1">
              <a:buFont typeface="Arial" panose="020B0604020202020204" pitchFamily="34" charset="0"/>
              <a:buNone/>
            </a:pPr>
            <a:r>
              <a:rPr lang="en-US" altLang="en-US" sz="1800" i="1"/>
              <a:t>    Sanitation Department                                          7 employees</a:t>
            </a:r>
          </a:p>
          <a:p>
            <a:pPr marL="0" indent="0" eaLnBrk="1" hangingPunct="1">
              <a:buFont typeface="Arial" panose="020B0604020202020204" pitchFamily="34" charset="0"/>
              <a:buNone/>
            </a:pPr>
            <a:r>
              <a:rPr lang="en-US" altLang="en-US" sz="1800" i="1"/>
              <a:t>    Public Works                                                       12 employees</a:t>
            </a:r>
          </a:p>
          <a:p>
            <a:pPr marL="0" indent="0" eaLnBrk="1" hangingPunct="1">
              <a:buFont typeface="Arial" panose="020B0604020202020204" pitchFamily="34" charset="0"/>
              <a:buNone/>
            </a:pPr>
            <a:r>
              <a:rPr lang="en-US" altLang="en-US" sz="1800" i="1"/>
              <a:t>    Health Department                                               5 employees  (3 part-time)</a:t>
            </a:r>
          </a:p>
          <a:p>
            <a:pPr marL="0" indent="0" eaLnBrk="1" hangingPunct="1">
              <a:buFont typeface="Arial" panose="020B0604020202020204" pitchFamily="34" charset="0"/>
              <a:buNone/>
            </a:pPr>
            <a:endParaRPr lang="en-US" altLang="en-US" sz="1800"/>
          </a:p>
          <a:p>
            <a:pPr marL="0" indent="0" eaLnBrk="1" hangingPunct="1">
              <a:buFont typeface="Arial" panose="020B0604020202020204" pitchFamily="34" charset="0"/>
              <a:buNone/>
            </a:pPr>
            <a:r>
              <a:rPr lang="en-US" altLang="en-US" sz="1800"/>
              <a:t>Even though no single division of Anytown's overall government has more than 50 employees, because the total number of employees is 52, Anytown is required to meet the obligations for an entity with 50 or more employees</a:t>
            </a:r>
            <a:r>
              <a:rPr lang="en-US" altLang="en-US" sz="1600"/>
              <a:t>.</a:t>
            </a:r>
            <a:r>
              <a:rPr lang="en-US" altLang="en-US" sz="1400"/>
              <a:t> </a:t>
            </a:r>
          </a:p>
        </p:txBody>
      </p:sp>
      <p:sp>
        <p:nvSpPr>
          <p:cNvPr id="30722" name="Title 1"/>
          <p:cNvSpPr>
            <a:spLocks noGrp="1"/>
          </p:cNvSpPr>
          <p:nvPr>
            <p:ph type="title"/>
          </p:nvPr>
        </p:nvSpPr>
        <p:spPr>
          <a:xfrm>
            <a:off x="457200" y="152400"/>
            <a:ext cx="8229600" cy="1143000"/>
          </a:xfrm>
        </p:spPr>
        <p:txBody>
          <a:bodyPr/>
          <a:lstStyle/>
          <a:p>
            <a:pPr eaLnBrk="1" hangingPunct="1"/>
            <a:r>
              <a:rPr lang="en-US" altLang="en-US" sz="4000">
                <a:solidFill>
                  <a:schemeClr val="bg1"/>
                </a:solidFill>
              </a:rPr>
              <a:t>Determine 50 or more Employees</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457200" y="274638"/>
            <a:ext cx="8229600" cy="734765"/>
          </a:xfrm>
        </p:spPr>
        <p:txBody>
          <a:bodyPr/>
          <a:lstStyle/>
          <a:p>
            <a:r>
              <a:rPr lang="en-US" altLang="en-US" dirty="0">
                <a:solidFill>
                  <a:schemeClr val="bg1"/>
                </a:solidFill>
              </a:rPr>
              <a:t>Survey Report (3)</a:t>
            </a:r>
          </a:p>
        </p:txBody>
      </p:sp>
      <p:pic>
        <p:nvPicPr>
          <p:cNvPr id="164867" name="Content Placeholder 3" descr="Survey Report chart showing location, deficiency, correction, criteria and finalized actions."/>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4691" y="1417638"/>
            <a:ext cx="8826178" cy="4567526"/>
          </a:xfrm>
        </p:spPr>
      </p:pic>
      <p:sp>
        <p:nvSpPr>
          <p:cNvPr id="6" name="Slide Number Placeholder 5"/>
          <p:cNvSpPr>
            <a:spLocks noGrp="1"/>
          </p:cNvSpPr>
          <p:nvPr>
            <p:ph type="sldNum" sz="quarter" idx="12"/>
          </p:nvPr>
        </p:nvSpPr>
        <p:spPr/>
        <p:txBody>
          <a:bodyPr/>
          <a:lstStyle/>
          <a:p>
            <a:pPr>
              <a:defRPr/>
            </a:pPr>
            <a:fld id="{97A0C116-745C-470E-A3F6-FDEE83D68A89}" type="slidenum">
              <a:rPr lang="en-US" altLang="en-US" smtClean="0"/>
              <a:pPr>
                <a:defRPr/>
              </a:pPr>
              <a:t>110</a:t>
            </a:fld>
            <a:endParaRPr lang="en-US"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501650" y="77788"/>
            <a:ext cx="8229600" cy="1143000"/>
          </a:xfrm>
        </p:spPr>
        <p:txBody>
          <a:bodyPr/>
          <a:lstStyle/>
          <a:p>
            <a:r>
              <a:rPr lang="en-US" altLang="en-US" dirty="0">
                <a:solidFill>
                  <a:schemeClr val="bg1"/>
                </a:solidFill>
              </a:rPr>
              <a:t>Survey Report (4)</a:t>
            </a:r>
          </a:p>
        </p:txBody>
      </p:sp>
      <p:pic>
        <p:nvPicPr>
          <p:cNvPr id="165891" name="Content Placeholder 3" descr="Sample of Survey Report Accessibility Analysis page."/>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330450" y="1220788"/>
            <a:ext cx="4572000" cy="4994275"/>
          </a:xfrm>
        </p:spPr>
      </p:pic>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111</a:t>
            </a:fld>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57200" y="152400"/>
            <a:ext cx="8229600" cy="1143000"/>
          </a:xfrm>
        </p:spPr>
        <p:txBody>
          <a:bodyPr/>
          <a:lstStyle/>
          <a:p>
            <a:r>
              <a:rPr lang="en-US" altLang="en-US">
                <a:solidFill>
                  <a:schemeClr val="bg1"/>
                </a:solidFill>
                <a:latin typeface="Arial" panose="020B0604020202020204" pitchFamily="34" charset="0"/>
                <a:cs typeface="Arial" panose="020B0604020202020204" pitchFamily="34" charset="0"/>
              </a:rPr>
              <a:t>Transition Plan Approaches</a:t>
            </a:r>
          </a:p>
        </p:txBody>
      </p:sp>
      <p:sp>
        <p:nvSpPr>
          <p:cNvPr id="166915" name="Content Placeholder 2"/>
          <p:cNvSpPr>
            <a:spLocks noGrp="1"/>
          </p:cNvSpPr>
          <p:nvPr>
            <p:ph idx="1"/>
          </p:nvPr>
        </p:nvSpPr>
        <p:spPr/>
        <p:txBody>
          <a:bodyPr/>
          <a:lstStyle/>
          <a:p>
            <a:r>
              <a:rPr lang="en-US" altLang="en-US">
                <a:cs typeface="Arial" panose="020B0604020202020204" pitchFamily="34" charset="0"/>
              </a:rPr>
              <a:t>Follow each program or</a:t>
            </a:r>
            <a:br>
              <a:rPr lang="en-US" altLang="en-US">
                <a:cs typeface="Arial" panose="020B0604020202020204" pitchFamily="34" charset="0"/>
              </a:rPr>
            </a:br>
            <a:endParaRPr lang="en-US" altLang="en-US">
              <a:cs typeface="Arial" panose="020B0604020202020204" pitchFamily="34" charset="0"/>
            </a:endParaRPr>
          </a:p>
          <a:p>
            <a:r>
              <a:rPr lang="en-US" altLang="en-US">
                <a:cs typeface="Arial" panose="020B0604020202020204" pitchFamily="34" charset="0"/>
              </a:rPr>
              <a:t>Assess the facilities and how they are used, then document where accessible programs can be offered</a:t>
            </a:r>
            <a:br>
              <a:rPr lang="en-US" altLang="en-US">
                <a:cs typeface="Arial" panose="020B0604020202020204" pitchFamily="34" charset="0"/>
              </a:rPr>
            </a:br>
            <a:endParaRPr lang="en-US" altLang="en-US">
              <a:cs typeface="Arial" panose="020B0604020202020204" pitchFamily="34" charset="0"/>
            </a:endParaRPr>
          </a:p>
          <a:p>
            <a:r>
              <a:rPr lang="en-US" altLang="en-US">
                <a:cs typeface="Arial" panose="020B0604020202020204" pitchFamily="34" charset="0"/>
              </a:rPr>
              <a:t>Assess both at once, then consider together</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112</a:t>
            </a:fld>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457200" y="0"/>
            <a:ext cx="8229600" cy="1143000"/>
          </a:xfrm>
        </p:spPr>
        <p:txBody>
          <a:bodyPr/>
          <a:lstStyle/>
          <a:p>
            <a:r>
              <a:rPr lang="en-US" altLang="en-US" dirty="0">
                <a:solidFill>
                  <a:schemeClr val="bg1"/>
                </a:solidFill>
                <a:latin typeface="Arial" panose="020B0604020202020204" pitchFamily="34" charset="0"/>
                <a:cs typeface="Arial" panose="020B0604020202020204" pitchFamily="34" charset="0"/>
              </a:rPr>
              <a:t>Developing the Plan</a:t>
            </a:r>
          </a:p>
        </p:txBody>
      </p:sp>
      <p:sp>
        <p:nvSpPr>
          <p:cNvPr id="167939" name="Content Placeholder 2"/>
          <p:cNvSpPr>
            <a:spLocks noGrp="1"/>
          </p:cNvSpPr>
          <p:nvPr>
            <p:ph idx="1"/>
          </p:nvPr>
        </p:nvSpPr>
        <p:spPr/>
        <p:txBody>
          <a:bodyPr/>
          <a:lstStyle/>
          <a:p>
            <a:r>
              <a:rPr lang="en-US" altLang="en-US">
                <a:cs typeface="Arial" panose="020B0604020202020204" pitchFamily="34" charset="0"/>
              </a:rPr>
              <a:t>Involve your community</a:t>
            </a:r>
          </a:p>
          <a:p>
            <a:r>
              <a:rPr lang="en-US" altLang="en-US">
                <a:cs typeface="Arial" panose="020B0604020202020204" pitchFamily="34" charset="0"/>
              </a:rPr>
              <a:t>Keep regulatory changes in mind</a:t>
            </a:r>
          </a:p>
          <a:p>
            <a:r>
              <a:rPr lang="en-US" altLang="en-US">
                <a:cs typeface="Arial" panose="020B0604020202020204" pitchFamily="34" charset="0"/>
              </a:rPr>
              <a:t>Develop </a:t>
            </a:r>
            <a:r>
              <a:rPr lang="en-US" altLang="en-US" u="sng">
                <a:cs typeface="Arial" panose="020B0604020202020204" pitchFamily="34" charset="0"/>
              </a:rPr>
              <a:t>usable</a:t>
            </a:r>
            <a:r>
              <a:rPr lang="en-US" altLang="en-US">
                <a:cs typeface="Arial" panose="020B0604020202020204" pitchFamily="34" charset="0"/>
              </a:rPr>
              <a:t> databases</a:t>
            </a:r>
          </a:p>
          <a:p>
            <a:r>
              <a:rPr lang="en-US" altLang="en-US">
                <a:cs typeface="Arial" panose="020B0604020202020204" pitchFamily="34" charset="0"/>
              </a:rPr>
              <a:t>Establish priorities and limits</a:t>
            </a:r>
          </a:p>
          <a:p>
            <a:r>
              <a:rPr lang="en-US" altLang="en-US">
                <a:cs typeface="Arial" panose="020B0604020202020204" pitchFamily="34" charset="0"/>
              </a:rPr>
              <a:t>Get public comment</a:t>
            </a:r>
          </a:p>
          <a:p>
            <a:r>
              <a:rPr lang="en-US" altLang="en-US">
                <a:cs typeface="Arial" panose="020B0604020202020204" pitchFamily="34" charset="0"/>
              </a:rPr>
              <a:t>Post on the web</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113</a:t>
            </a:fld>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457200" y="0"/>
            <a:ext cx="8229600" cy="1143000"/>
          </a:xfrm>
        </p:spPr>
        <p:txBody>
          <a:bodyPr/>
          <a:lstStyle/>
          <a:p>
            <a:r>
              <a:rPr lang="en-US" altLang="en-US">
                <a:solidFill>
                  <a:schemeClr val="bg1"/>
                </a:solidFill>
                <a:latin typeface="Arial" panose="020B0604020202020204" pitchFamily="34" charset="0"/>
                <a:cs typeface="Arial" panose="020B0604020202020204" pitchFamily="34" charset="0"/>
              </a:rPr>
              <a:t>Prioritization</a:t>
            </a:r>
            <a:r>
              <a:rPr lang="en-US" altLang="en-US">
                <a:latin typeface="Arial" panose="020B0604020202020204" pitchFamily="34" charset="0"/>
                <a:cs typeface="Arial" panose="020B0604020202020204" pitchFamily="34" charset="0"/>
              </a:rPr>
              <a:t>  </a:t>
            </a:r>
          </a:p>
        </p:txBody>
      </p:sp>
      <p:sp>
        <p:nvSpPr>
          <p:cNvPr id="168963" name="Content Placeholder 2"/>
          <p:cNvSpPr>
            <a:spLocks noGrp="1"/>
          </p:cNvSpPr>
          <p:nvPr>
            <p:ph idx="1"/>
          </p:nvPr>
        </p:nvSpPr>
        <p:spPr/>
        <p:txBody>
          <a:bodyPr/>
          <a:lstStyle/>
          <a:p>
            <a:r>
              <a:rPr lang="en-US" altLang="en-US">
                <a:cs typeface="Arial" panose="020B0604020202020204" pitchFamily="34" charset="0"/>
              </a:rPr>
              <a:t>Physical barriers found when performing access surveys need to be assessed to determine a time table for removing them</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114</a:t>
            </a:fld>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457200" y="0"/>
            <a:ext cx="8229600" cy="1143000"/>
          </a:xfrm>
        </p:spPr>
        <p:txBody>
          <a:bodyPr/>
          <a:lstStyle/>
          <a:p>
            <a:r>
              <a:rPr lang="en-US" altLang="en-US" dirty="0">
                <a:solidFill>
                  <a:schemeClr val="bg1"/>
                </a:solidFill>
                <a:latin typeface="Arial" panose="020B0604020202020204" pitchFamily="34" charset="0"/>
                <a:cs typeface="Arial" panose="020B0604020202020204" pitchFamily="34" charset="0"/>
              </a:rPr>
              <a:t>Prioritization</a:t>
            </a:r>
            <a:r>
              <a:rPr lang="en-US" altLang="en-US" dirty="0">
                <a:latin typeface="Arial" panose="020B0604020202020204" pitchFamily="34" charset="0"/>
                <a:cs typeface="Arial" panose="020B0604020202020204" pitchFamily="34" charset="0"/>
              </a:rPr>
              <a:t> </a:t>
            </a:r>
            <a:r>
              <a:rPr lang="en-US" altLang="en-US" dirty="0">
                <a:solidFill>
                  <a:schemeClr val="bg1"/>
                </a:solidFill>
                <a:latin typeface="Arial" panose="020B0604020202020204" pitchFamily="34" charset="0"/>
                <a:cs typeface="Arial" panose="020B0604020202020204" pitchFamily="34" charset="0"/>
              </a:rPr>
              <a:t>Factors</a:t>
            </a:r>
          </a:p>
        </p:txBody>
      </p:sp>
      <p:sp>
        <p:nvSpPr>
          <p:cNvPr id="3" name="Content Placeholder 2"/>
          <p:cNvSpPr>
            <a:spLocks noGrp="1"/>
          </p:cNvSpPr>
          <p:nvPr>
            <p:ph idx="1"/>
          </p:nvPr>
        </p:nvSpPr>
        <p:spPr/>
        <p:txBody>
          <a:bodyPr/>
          <a:lstStyle/>
          <a:p>
            <a:pPr>
              <a:buFont typeface="Arial" charset="0"/>
              <a:buChar char="•"/>
              <a:defRPr/>
            </a:pPr>
            <a:r>
              <a:rPr lang="en-US" dirty="0">
                <a:ea typeface="ＭＳ Ｐゴシック" pitchFamily="27" charset="-128"/>
              </a:rPr>
              <a:t>Where are the users</a:t>
            </a:r>
          </a:p>
          <a:p>
            <a:pPr>
              <a:buFont typeface="Arial" charset="0"/>
              <a:buChar char="•"/>
              <a:defRPr/>
            </a:pPr>
            <a:r>
              <a:rPr lang="en-US" dirty="0">
                <a:ea typeface="ＭＳ Ｐゴシック" pitchFamily="27" charset="-128"/>
              </a:rPr>
              <a:t>Use frequency</a:t>
            </a:r>
          </a:p>
          <a:p>
            <a:pPr>
              <a:buFont typeface="Arial" charset="0"/>
              <a:buChar char="•"/>
              <a:defRPr/>
            </a:pPr>
            <a:r>
              <a:rPr lang="en-US" dirty="0">
                <a:ea typeface="ＭＳ Ｐゴシック" pitchFamily="27" charset="-128"/>
              </a:rPr>
              <a:t>Danger/Safety Concerns</a:t>
            </a:r>
          </a:p>
          <a:p>
            <a:pPr>
              <a:buFont typeface="Arial" charset="0"/>
              <a:buChar char="•"/>
              <a:defRPr/>
            </a:pPr>
            <a:r>
              <a:rPr lang="en-US" dirty="0">
                <a:ea typeface="ＭＳ Ｐゴシック" pitchFamily="27" charset="-128"/>
              </a:rPr>
              <a:t>Severity/Work Around</a:t>
            </a:r>
          </a:p>
          <a:p>
            <a:pPr>
              <a:buFont typeface="Arial" charset="0"/>
              <a:buChar char="•"/>
              <a:defRPr/>
            </a:pPr>
            <a:r>
              <a:rPr lang="en-US" dirty="0">
                <a:ea typeface="ＭＳ Ｐゴシック" pitchFamily="27" charset="-128"/>
              </a:rPr>
              <a:t>Cost- Quantitative</a:t>
            </a:r>
          </a:p>
          <a:p>
            <a:pPr>
              <a:buFont typeface="Arial" charset="0"/>
              <a:buChar char="•"/>
              <a:defRPr/>
            </a:pPr>
            <a:r>
              <a:rPr lang="en-US" dirty="0">
                <a:ea typeface="ＭＳ Ｐゴシック" pitchFamily="27" charset="-128"/>
              </a:rPr>
              <a:t>Cost- Efficiency</a:t>
            </a:r>
          </a:p>
          <a:p>
            <a:pPr marL="0" indent="0">
              <a:buFont typeface="Arial" charset="0"/>
              <a:buNone/>
              <a:defRPr/>
            </a:pPr>
            <a:endParaRPr lang="en-US" dirty="0">
              <a:ea typeface="ＭＳ Ｐゴシック" pitchFamily="27" charset="-128"/>
            </a:endParaRPr>
          </a:p>
          <a:p>
            <a:pPr marL="514350" indent="-514350">
              <a:buFont typeface="+mj-lt"/>
              <a:buAutoNum type="arabicPeriod"/>
              <a:defRPr/>
            </a:pPr>
            <a:endParaRPr lang="en-US"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115</a:t>
            </a:fld>
            <a:endParaRPr lang="en-US"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21975"/>
            <a:ext cx="8229600" cy="1143000"/>
          </a:xfrm>
        </p:spPr>
        <p:txBody>
          <a:bodyPr/>
          <a:lstStyle/>
          <a:p>
            <a:r>
              <a:rPr lang="en-US" altLang="en-US">
                <a:solidFill>
                  <a:schemeClr val="bg1"/>
                </a:solidFill>
                <a:latin typeface="Arial" panose="020B0604020202020204" pitchFamily="34" charset="0"/>
                <a:cs typeface="Arial" panose="020B0604020202020204" pitchFamily="34" charset="0"/>
              </a:rPr>
              <a:t>Just Do It</a:t>
            </a:r>
          </a:p>
        </p:txBody>
      </p:sp>
      <p:sp>
        <p:nvSpPr>
          <p:cNvPr id="171011" name="Content Placeholder 2"/>
          <p:cNvSpPr>
            <a:spLocks noGrp="1"/>
          </p:cNvSpPr>
          <p:nvPr>
            <p:ph idx="1"/>
          </p:nvPr>
        </p:nvSpPr>
        <p:spPr/>
        <p:txBody>
          <a:bodyPr/>
          <a:lstStyle/>
          <a:p>
            <a:r>
              <a:rPr lang="en-US" altLang="en-US" dirty="0">
                <a:cs typeface="Arial" panose="020B0604020202020204" pitchFamily="34" charset="0"/>
              </a:rPr>
              <a:t>The entire purpose of a self-evaluation/transition plan is to:</a:t>
            </a:r>
          </a:p>
          <a:p>
            <a:pPr lvl="2"/>
            <a:r>
              <a:rPr lang="en-US" altLang="en-US" sz="3200" dirty="0">
                <a:cs typeface="Arial" panose="020B0604020202020204" pitchFamily="34" charset="0"/>
              </a:rPr>
              <a:t>Improve your community</a:t>
            </a:r>
          </a:p>
          <a:p>
            <a:pPr lvl="2"/>
            <a:r>
              <a:rPr lang="en-US" altLang="en-US" sz="3200" dirty="0">
                <a:cs typeface="Arial" panose="020B0604020202020204" pitchFamily="34" charset="0"/>
              </a:rPr>
              <a:t>Eliminate discrimination</a:t>
            </a:r>
          </a:p>
          <a:p>
            <a:pPr lvl="2"/>
            <a:r>
              <a:rPr lang="en-US" altLang="en-US" sz="3200" dirty="0">
                <a:cs typeface="Arial" panose="020B0604020202020204" pitchFamily="34" charset="0"/>
              </a:rPr>
              <a:t>Comply with the ADA</a:t>
            </a:r>
          </a:p>
          <a:p>
            <a:r>
              <a:rPr lang="en-US" altLang="en-US" dirty="0">
                <a:cs typeface="Arial" panose="020B0604020202020204" pitchFamily="34" charset="0"/>
              </a:rPr>
              <a:t>A Plan Requires Action</a:t>
            </a:r>
          </a:p>
          <a:p>
            <a:pPr lvl="2"/>
            <a:r>
              <a:rPr lang="en-US" altLang="en-US" sz="3200" dirty="0">
                <a:cs typeface="Arial" panose="020B0604020202020204" pitchFamily="34" charset="0"/>
              </a:rPr>
              <a:t>Execution, Execution, Execution</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116</a:t>
            </a:fld>
            <a:endParaRPr lang="en-US"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381000" y="1295400"/>
            <a:ext cx="8534400" cy="4525963"/>
          </a:xfrm>
        </p:spPr>
        <p:txBody>
          <a:bodyPr/>
          <a:lstStyle/>
          <a:p>
            <a:pPr>
              <a:defRPr/>
            </a:pPr>
            <a:r>
              <a:rPr lang="en-US" dirty="0">
                <a:ea typeface="ＭＳ Ｐゴシック" pitchFamily="34" charset="-128"/>
                <a:cs typeface="Arial" charset="0"/>
              </a:rPr>
              <a:t>Google Search “ADA transition plan sample”</a:t>
            </a:r>
          </a:p>
          <a:p>
            <a:pPr>
              <a:defRPr/>
            </a:pPr>
            <a:r>
              <a:rPr lang="en-US" dirty="0">
                <a:ea typeface="ＭＳ Ｐゴシック" pitchFamily="34" charset="-128"/>
                <a:cs typeface="Arial" charset="0"/>
                <a:hlinkClick r:id="rId2"/>
              </a:rPr>
              <a:t>http://www.cmap.illinois.gov/ada-transition-plans</a:t>
            </a:r>
            <a:endParaRPr lang="en-US" dirty="0">
              <a:ea typeface="ＭＳ Ｐゴシック" pitchFamily="34" charset="-128"/>
              <a:cs typeface="Arial" charset="0"/>
            </a:endParaRPr>
          </a:p>
          <a:p>
            <a:pPr marL="0" indent="0">
              <a:buFont typeface="Arial" panose="020B0604020202020204" pitchFamily="34" charset="0"/>
              <a:buNone/>
              <a:defRPr/>
            </a:pPr>
            <a:endParaRPr lang="en-US" dirty="0">
              <a:ea typeface="ＭＳ Ｐゴシック" pitchFamily="34" charset="-128"/>
              <a:cs typeface="Arial" charset="0"/>
            </a:endParaRPr>
          </a:p>
          <a:p>
            <a:pPr>
              <a:defRPr/>
            </a:pPr>
            <a:r>
              <a:rPr lang="en-US" dirty="0">
                <a:ea typeface="ＭＳ Ｐゴシック" pitchFamily="34" charset="-128"/>
                <a:cs typeface="Arial" charset="0"/>
                <a:hlinkClick r:id="rId3"/>
              </a:rPr>
              <a:t>http://plan.abag.ca.gov/members/rmm/dbp/ADA%20%20Draft%20ADA%20Transition%20Plan%20Sample%20(CIty%20of%20Emeryville).pdf</a:t>
            </a:r>
            <a:r>
              <a:rPr lang="en-US" dirty="0">
                <a:ea typeface="ＭＳ Ｐゴシック" pitchFamily="34" charset="-128"/>
                <a:cs typeface="Arial" charset="0"/>
              </a:rPr>
              <a:t> </a:t>
            </a:r>
          </a:p>
        </p:txBody>
      </p:sp>
      <p:sp>
        <p:nvSpPr>
          <p:cNvPr id="172034" name="Title 1"/>
          <p:cNvSpPr>
            <a:spLocks noGrp="1"/>
          </p:cNvSpPr>
          <p:nvPr>
            <p:ph type="title"/>
          </p:nvPr>
        </p:nvSpPr>
        <p:spPr>
          <a:xfrm>
            <a:off x="457200" y="381000"/>
            <a:ext cx="8229600" cy="1143000"/>
          </a:xfrm>
        </p:spPr>
        <p:txBody>
          <a:bodyPr/>
          <a:lstStyle/>
          <a:p>
            <a:r>
              <a:rPr lang="en-US" altLang="en-US">
                <a:solidFill>
                  <a:schemeClr val="bg1"/>
                </a:solidFill>
                <a:latin typeface="Arial" panose="020B0604020202020204" pitchFamily="34" charset="0"/>
                <a:cs typeface="Arial" panose="020B0604020202020204" pitchFamily="34" charset="0"/>
              </a:rPr>
              <a:t>Transition Plan Examples</a:t>
            </a:r>
            <a:br>
              <a:rPr lang="en-US" altLang="en-US">
                <a:solidFill>
                  <a:schemeClr val="bg1"/>
                </a:solidFill>
                <a:latin typeface="Arial" panose="020B0604020202020204" pitchFamily="34" charset="0"/>
                <a:cs typeface="Arial" panose="020B0604020202020204" pitchFamily="34" charset="0"/>
              </a:rPr>
            </a:br>
            <a:endParaRPr lang="en-US" altLang="en-US">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117</a:t>
            </a:fld>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57200" y="0"/>
            <a:ext cx="8229600" cy="1143000"/>
          </a:xfrm>
        </p:spPr>
        <p:txBody>
          <a:bodyPr/>
          <a:lstStyle/>
          <a:p>
            <a:r>
              <a:rPr lang="en-US" altLang="en-US">
                <a:solidFill>
                  <a:schemeClr val="bg1"/>
                </a:solidFill>
              </a:rPr>
              <a:t>QUESTIONS</a:t>
            </a:r>
          </a:p>
        </p:txBody>
      </p:sp>
      <p:sp>
        <p:nvSpPr>
          <p:cNvPr id="173059" name="Content Placeholder 2"/>
          <p:cNvSpPr>
            <a:spLocks noGrp="1"/>
          </p:cNvSpPr>
          <p:nvPr>
            <p:ph idx="1"/>
          </p:nvPr>
        </p:nvSpPr>
        <p:spPr>
          <a:xfrm>
            <a:off x="457200" y="2043113"/>
            <a:ext cx="8229600" cy="2147887"/>
          </a:xfrm>
        </p:spPr>
        <p:txBody>
          <a:bodyPr/>
          <a:lstStyle/>
          <a:p>
            <a:pPr marL="0" indent="0" algn="ctr">
              <a:buFont typeface="Arial" panose="020B0604020202020204" pitchFamily="34" charset="0"/>
              <a:buNone/>
            </a:pPr>
            <a:r>
              <a:rPr lang="en-US" altLang="en-US" sz="5400" b="1"/>
              <a:t>Thank You</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118</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a:lstStyle/>
          <a:p>
            <a:pPr marL="0" indent="0" eaLnBrk="1" hangingPunct="1">
              <a:buFont typeface="Arial" charset="0"/>
              <a:buNone/>
              <a:defRPr/>
            </a:pPr>
            <a:r>
              <a:rPr lang="en-US" sz="2200" dirty="0">
                <a:ea typeface="ＭＳ Ｐゴシック" pitchFamily="27" charset="-128"/>
              </a:rPr>
              <a:t>Under Title II, public school districts that employ 50 or more persons must also meet ADA administrative requirements.  As with city and county governments, the total number of part-time and full time employees (teachers, administrators, maintenance, cafeteria, etc.) for the entire school district are considered in the total number of employees.</a:t>
            </a:r>
          </a:p>
          <a:p>
            <a:pPr marL="0" indent="0" eaLnBrk="1" hangingPunct="1">
              <a:buFont typeface="Arial" charset="0"/>
              <a:buNone/>
              <a:defRPr/>
            </a:pPr>
            <a:r>
              <a:rPr lang="en-US" sz="2200" b="1" dirty="0">
                <a:ea typeface="ＭＳ Ｐゴシック" pitchFamily="27" charset="-128"/>
              </a:rPr>
              <a:t> </a:t>
            </a:r>
            <a:endParaRPr lang="en-US" sz="2200" dirty="0">
              <a:ea typeface="ＭＳ Ｐゴシック" pitchFamily="27" charset="-128"/>
            </a:endParaRPr>
          </a:p>
          <a:p>
            <a:pPr marL="0" indent="0" eaLnBrk="1" hangingPunct="1">
              <a:buFont typeface="Arial" charset="0"/>
              <a:buNone/>
              <a:defRPr/>
            </a:pPr>
            <a:endParaRPr lang="en-US" sz="2200" dirty="0">
              <a:ea typeface="ＭＳ Ｐゴシック" pitchFamily="27" charset="-128"/>
            </a:endParaRPr>
          </a:p>
          <a:p>
            <a:pPr marL="0" indent="0" eaLnBrk="1" hangingPunct="1">
              <a:buFont typeface="Arial" charset="0"/>
              <a:buNone/>
              <a:defRPr/>
            </a:pPr>
            <a:r>
              <a:rPr lang="en-US" sz="2200" dirty="0">
                <a:ea typeface="ＭＳ Ｐゴシック" pitchFamily="27" charset="-128"/>
              </a:rPr>
              <a:t>Public entities with less than fifty employees are </a:t>
            </a:r>
            <a:r>
              <a:rPr lang="en-US" sz="2200" b="1" dirty="0">
                <a:ea typeface="ＭＳ Ｐゴシック" pitchFamily="27" charset="-128"/>
              </a:rPr>
              <a:t>not</a:t>
            </a:r>
            <a:r>
              <a:rPr lang="en-US" sz="2200" dirty="0">
                <a:ea typeface="ＭＳ Ｐゴシック" pitchFamily="27" charset="-128"/>
              </a:rPr>
              <a:t> </a:t>
            </a:r>
            <a:r>
              <a:rPr lang="en-US" sz="2200" b="1" dirty="0">
                <a:ea typeface="ＭＳ Ｐゴシック" pitchFamily="27" charset="-128"/>
              </a:rPr>
              <a:t>required</a:t>
            </a:r>
            <a:r>
              <a:rPr lang="en-US" sz="2200" dirty="0">
                <a:ea typeface="ＭＳ Ｐゴシック" pitchFamily="27" charset="-128"/>
              </a:rPr>
              <a:t> to appoint an ADA Coordinator and establish a grievance procedure, but they are </a:t>
            </a:r>
            <a:r>
              <a:rPr lang="en-US" sz="2200" b="1" dirty="0">
                <a:ea typeface="ＭＳ Ｐゴシック" pitchFamily="27" charset="-128"/>
              </a:rPr>
              <a:t>strongly</a:t>
            </a:r>
            <a:r>
              <a:rPr lang="en-US" sz="2200" dirty="0">
                <a:ea typeface="ＭＳ Ｐゴシック" pitchFamily="27" charset="-128"/>
              </a:rPr>
              <a:t> </a:t>
            </a:r>
            <a:r>
              <a:rPr lang="en-US" sz="2200" b="1" dirty="0">
                <a:ea typeface="ＭＳ Ｐゴシック" pitchFamily="27" charset="-128"/>
              </a:rPr>
              <a:t>encouraged to do so</a:t>
            </a:r>
            <a:r>
              <a:rPr lang="en-US" sz="2200" dirty="0">
                <a:ea typeface="ＭＳ Ｐゴシック" pitchFamily="27" charset="-128"/>
              </a:rPr>
              <a:t> to effectively facilitate ADA compliance</a:t>
            </a:r>
            <a:r>
              <a:rPr lang="en-US" sz="2000" dirty="0">
                <a:ea typeface="ＭＳ Ｐゴシック" pitchFamily="27" charset="-128"/>
              </a:rPr>
              <a:t>. </a:t>
            </a:r>
          </a:p>
          <a:p>
            <a:pPr eaLnBrk="1" hangingPunct="1">
              <a:buFont typeface="Arial" charset="0"/>
              <a:buChar char="•"/>
              <a:defRPr/>
            </a:pPr>
            <a:endParaRPr lang="en-US" sz="2000" dirty="0">
              <a:ea typeface="ＭＳ Ｐゴシック" pitchFamily="27" charset="-128"/>
            </a:endParaRPr>
          </a:p>
        </p:txBody>
      </p:sp>
      <p:sp>
        <p:nvSpPr>
          <p:cNvPr id="31746" name="Title 1"/>
          <p:cNvSpPr>
            <a:spLocks noGrp="1"/>
          </p:cNvSpPr>
          <p:nvPr>
            <p:ph type="title"/>
          </p:nvPr>
        </p:nvSpPr>
        <p:spPr/>
        <p:txBody>
          <a:bodyPr/>
          <a:lstStyle/>
          <a:p>
            <a:pPr eaLnBrk="1" hangingPunct="1"/>
            <a:r>
              <a:rPr lang="en-US" altLang="en-US" sz="4000">
                <a:solidFill>
                  <a:srgbClr val="FFFFFF"/>
                </a:solidFill>
              </a:rPr>
              <a:t>50 or more Employees (cont.)</a:t>
            </a:r>
            <a:endParaRPr lang="en-US" altLang="en-US"/>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257800"/>
          </a:xfrm>
        </p:spPr>
        <p:txBody>
          <a:bodyPr/>
          <a:lstStyle/>
          <a:p>
            <a:pPr marL="0" indent="0" eaLnBrk="1" hangingPunct="1">
              <a:buFont typeface="Arial" charset="0"/>
              <a:buNone/>
              <a:defRPr/>
            </a:pPr>
            <a:r>
              <a:rPr lang="en-US" sz="1100" dirty="0">
                <a:ea typeface="ＭＳ Ｐゴシック" pitchFamily="27" charset="-128"/>
              </a:rPr>
              <a:t> </a:t>
            </a:r>
          </a:p>
          <a:p>
            <a:pPr marL="0" indent="0" eaLnBrk="1" hangingPunct="1">
              <a:buFont typeface="Arial" charset="0"/>
              <a:buNone/>
              <a:defRPr/>
            </a:pPr>
            <a:r>
              <a:rPr lang="en-US" sz="1800" u="sng" dirty="0">
                <a:ea typeface="ＭＳ Ｐゴシック" pitchFamily="27" charset="-128"/>
              </a:rPr>
              <a:t>When appointing an ADA Coordinator, the public entity needs to establish</a:t>
            </a:r>
            <a:r>
              <a:rPr lang="en-US" sz="1400" u="sng" dirty="0">
                <a:ea typeface="ＭＳ Ｐゴシック" pitchFamily="27" charset="-128"/>
              </a:rPr>
              <a:t>:</a:t>
            </a:r>
          </a:p>
          <a:p>
            <a:pPr marL="0" indent="0" eaLnBrk="1" hangingPunct="1">
              <a:buFont typeface="Arial" charset="0"/>
              <a:buNone/>
              <a:defRPr/>
            </a:pPr>
            <a:endParaRPr lang="en-US" sz="1400" dirty="0">
              <a:ea typeface="ＭＳ Ｐゴシック" pitchFamily="27" charset="-128"/>
            </a:endParaRPr>
          </a:p>
          <a:p>
            <a:pPr eaLnBrk="1" hangingPunct="1">
              <a:buFont typeface="Arial" charset="0"/>
              <a:buChar char="•"/>
              <a:defRPr/>
            </a:pPr>
            <a:r>
              <a:rPr lang="en-US" sz="1700" dirty="0">
                <a:ea typeface="ＭＳ Ｐゴシック" pitchFamily="27" charset="-128"/>
              </a:rPr>
              <a:t>A job description</a:t>
            </a:r>
          </a:p>
          <a:p>
            <a:pPr eaLnBrk="1" hangingPunct="1">
              <a:buFont typeface="Arial" charset="0"/>
              <a:buChar char="•"/>
              <a:defRPr/>
            </a:pPr>
            <a:r>
              <a:rPr lang="en-US" sz="1700" dirty="0">
                <a:ea typeface="ＭＳ Ｐゴシック" pitchFamily="27" charset="-128"/>
              </a:rPr>
              <a:t>The amount of time given to the position: if the position is full-time or will be combined with other duties.</a:t>
            </a:r>
          </a:p>
          <a:p>
            <a:pPr eaLnBrk="1" hangingPunct="1">
              <a:buFont typeface="Arial" charset="0"/>
              <a:buChar char="•"/>
              <a:defRPr/>
            </a:pPr>
            <a:r>
              <a:rPr lang="en-US" sz="1700" dirty="0">
                <a:ea typeface="ＭＳ Ｐゴシック" pitchFamily="27" charset="-128"/>
              </a:rPr>
              <a:t>How the ADA Coordinator fits into the administrative hierarchy, will the ADA Coordinator report directly to the Mayor or City Manager, Human Resources, etc.</a:t>
            </a:r>
          </a:p>
          <a:p>
            <a:pPr eaLnBrk="1" hangingPunct="1">
              <a:buFont typeface="Arial" charset="0"/>
              <a:buChar char="•"/>
              <a:defRPr/>
            </a:pPr>
            <a:r>
              <a:rPr lang="en-US" sz="1700" dirty="0">
                <a:ea typeface="ＭＳ Ｐゴシック" pitchFamily="27" charset="-128"/>
              </a:rPr>
              <a:t>The level of authority the ADA Coordinator has over other employees and departments.</a:t>
            </a:r>
          </a:p>
          <a:p>
            <a:pPr eaLnBrk="1" hangingPunct="1">
              <a:buFont typeface="Arial" charset="0"/>
              <a:buChar char="•"/>
              <a:defRPr/>
            </a:pPr>
            <a:r>
              <a:rPr lang="en-US" sz="1700" dirty="0">
                <a:ea typeface="ＭＳ Ｐゴシック" pitchFamily="27" charset="-128"/>
              </a:rPr>
              <a:t>The level of autonomy the ADA Coordinator has in making decisions and carrying out duties.</a:t>
            </a:r>
          </a:p>
          <a:p>
            <a:pPr eaLnBrk="1" hangingPunct="1">
              <a:buFont typeface="Arial" charset="0"/>
              <a:buChar char="•"/>
              <a:defRPr/>
            </a:pPr>
            <a:r>
              <a:rPr lang="en-US" sz="1700" dirty="0">
                <a:ea typeface="ＭＳ Ｐゴシック" pitchFamily="27" charset="-128"/>
              </a:rPr>
              <a:t>The level of involvement the ADA Coordinator has in overall city administration.  Will the ADA Coordinator attend city council meetings, meet frequently with the City Manager, be involved in city planning/administration issues?</a:t>
            </a:r>
          </a:p>
          <a:p>
            <a:pPr eaLnBrk="1" hangingPunct="1">
              <a:buFont typeface="Arial" charset="0"/>
              <a:buChar char="•"/>
              <a:defRPr/>
            </a:pPr>
            <a:r>
              <a:rPr lang="en-US" sz="1700" dirty="0">
                <a:ea typeface="ＭＳ Ｐゴシック" pitchFamily="27" charset="-128"/>
              </a:rPr>
              <a:t>What level of training, resources, and administrative support will the position receive?</a:t>
            </a:r>
          </a:p>
          <a:p>
            <a:pPr eaLnBrk="1" hangingPunct="1">
              <a:buFont typeface="Arial" charset="0"/>
              <a:buChar char="•"/>
              <a:defRPr/>
            </a:pPr>
            <a:r>
              <a:rPr lang="en-US" sz="1700" dirty="0">
                <a:ea typeface="ＭＳ Ｐゴシック" pitchFamily="27" charset="-128"/>
              </a:rPr>
              <a:t>Levels of communication and how and to whom the ADA Coordinator will report problems and areas of need.</a:t>
            </a:r>
          </a:p>
          <a:p>
            <a:pPr marL="0" indent="0" eaLnBrk="1" hangingPunct="1">
              <a:buFont typeface="Arial" charset="0"/>
              <a:buNone/>
              <a:defRPr/>
            </a:pPr>
            <a:endParaRPr lang="en-US" sz="1100" dirty="0">
              <a:ea typeface="ＭＳ Ｐゴシック" pitchFamily="27" charset="-128"/>
            </a:endParaRPr>
          </a:p>
        </p:txBody>
      </p:sp>
      <p:sp>
        <p:nvSpPr>
          <p:cNvPr id="32770" name="Title 1"/>
          <p:cNvSpPr>
            <a:spLocks noGrp="1"/>
          </p:cNvSpPr>
          <p:nvPr>
            <p:ph type="title"/>
          </p:nvPr>
        </p:nvSpPr>
        <p:spPr>
          <a:xfrm>
            <a:off x="381000" y="152400"/>
            <a:ext cx="8229600" cy="1143000"/>
          </a:xfrm>
        </p:spPr>
        <p:txBody>
          <a:bodyPr/>
          <a:lstStyle/>
          <a:p>
            <a:pPr eaLnBrk="1" hangingPunct="1"/>
            <a:r>
              <a:rPr lang="en-US" altLang="en-US" sz="3400">
                <a:solidFill>
                  <a:schemeClr val="bg1"/>
                </a:solidFill>
              </a:rPr>
              <a:t>Establishing the ADA Coordinator Position</a:t>
            </a:r>
            <a:br>
              <a:rPr lang="en-US" altLang="en-US" sz="3400"/>
            </a:br>
            <a:endParaRPr lang="en-US" altLang="en-US" sz="3400"/>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US" altLang="en-US" sz="3400" dirty="0">
                <a:solidFill>
                  <a:srgbClr val="FFFFFF"/>
                </a:solidFill>
              </a:rPr>
              <a:t>Establishing the ADA Coordinator Position (2)</a:t>
            </a:r>
            <a:endParaRPr lang="en-US" altLang="en-US" dirty="0"/>
          </a:p>
        </p:txBody>
      </p:sp>
      <p:sp>
        <p:nvSpPr>
          <p:cNvPr id="3" name="Content Placeholder 2"/>
          <p:cNvSpPr>
            <a:spLocks noGrp="1"/>
          </p:cNvSpPr>
          <p:nvPr>
            <p:ph idx="1"/>
          </p:nvPr>
        </p:nvSpPr>
        <p:spPr>
          <a:xfrm>
            <a:off x="228600" y="1295400"/>
            <a:ext cx="8763000" cy="4876800"/>
          </a:xfrm>
        </p:spPr>
        <p:txBody>
          <a:bodyPr/>
          <a:lstStyle/>
          <a:p>
            <a:pPr marL="0" indent="0" eaLnBrk="1" hangingPunct="1">
              <a:buFont typeface="Arial" charset="0"/>
              <a:buNone/>
              <a:defRPr/>
            </a:pPr>
            <a:r>
              <a:rPr lang="en-US" sz="1800" dirty="0">
                <a:ea typeface="ＭＳ Ｐゴシック" pitchFamily="27" charset="-128"/>
              </a:rPr>
              <a:t>The job description of the ADA Coordinator should reflect the intent of Title II regulations, which is to coordinate a state or local governments efforts to comply with and fulfill its responsibilities under title II, including the investigation of complaints. The responsibilities of an ADA Coordinator should include:</a:t>
            </a:r>
            <a:br>
              <a:rPr lang="en-US" sz="1800" dirty="0">
                <a:ea typeface="ＭＳ Ｐゴシック" pitchFamily="27" charset="-128"/>
              </a:rPr>
            </a:br>
            <a:endParaRPr lang="en-US" sz="1800" dirty="0">
              <a:ea typeface="ＭＳ Ｐゴシック" pitchFamily="27" charset="-128"/>
            </a:endParaRPr>
          </a:p>
          <a:p>
            <a:pPr eaLnBrk="1" hangingPunct="1">
              <a:buFont typeface="Arial" charset="0"/>
              <a:buChar char="•"/>
              <a:defRPr/>
            </a:pPr>
            <a:r>
              <a:rPr lang="en-US" sz="1800" dirty="0">
                <a:ea typeface="ＭＳ Ｐゴシック" pitchFamily="27" charset="-128"/>
              </a:rPr>
              <a:t>conducting a self-evaluation</a:t>
            </a:r>
          </a:p>
          <a:p>
            <a:pPr eaLnBrk="1" hangingPunct="1">
              <a:buFont typeface="Arial" charset="0"/>
              <a:buChar char="•"/>
              <a:defRPr/>
            </a:pPr>
            <a:r>
              <a:rPr lang="en-US" sz="1800" dirty="0">
                <a:ea typeface="ＭＳ Ｐゴシック" pitchFamily="27" charset="-128"/>
              </a:rPr>
              <a:t>conducting a transition plan</a:t>
            </a:r>
          </a:p>
          <a:p>
            <a:pPr eaLnBrk="1" hangingPunct="1">
              <a:buFont typeface="Arial" charset="0"/>
              <a:buChar char="•"/>
              <a:defRPr/>
            </a:pPr>
            <a:r>
              <a:rPr lang="en-US" sz="1800" dirty="0">
                <a:ea typeface="ＭＳ Ｐゴシック" pitchFamily="27" charset="-128"/>
              </a:rPr>
              <a:t>establishing and overseeing grievance procedures </a:t>
            </a:r>
          </a:p>
          <a:p>
            <a:pPr eaLnBrk="1" hangingPunct="1">
              <a:buFont typeface="Arial" charset="0"/>
              <a:buChar char="•"/>
              <a:defRPr/>
            </a:pPr>
            <a:r>
              <a:rPr lang="en-US" sz="1800" dirty="0">
                <a:ea typeface="ＭＳ Ｐゴシック" pitchFamily="27" charset="-128"/>
              </a:rPr>
              <a:t>monitoring on-going progress of the transition plan</a:t>
            </a:r>
          </a:p>
          <a:p>
            <a:pPr eaLnBrk="1" hangingPunct="1">
              <a:buFont typeface="Arial" charset="0"/>
              <a:buChar char="•"/>
              <a:defRPr/>
            </a:pPr>
            <a:r>
              <a:rPr lang="en-US" sz="1800" dirty="0">
                <a:ea typeface="ＭＳ Ｐゴシック" pitchFamily="27" charset="-128"/>
              </a:rPr>
              <a:t>communicating policy within the organization and throughout the community. </a:t>
            </a:r>
          </a:p>
          <a:p>
            <a:pPr eaLnBrk="1" hangingPunct="1">
              <a:buFont typeface="Arial" charset="0"/>
              <a:buChar char="•"/>
              <a:defRPr/>
            </a:pPr>
            <a:r>
              <a:rPr lang="en-US" sz="1800" dirty="0">
                <a:ea typeface="ＭＳ Ｐゴシック" pitchFamily="27" charset="-128"/>
              </a:rPr>
              <a:t>coordinating activities among a number of departments. </a:t>
            </a:r>
          </a:p>
          <a:p>
            <a:pPr eaLnBrk="1" hangingPunct="1">
              <a:buFont typeface="Arial" charset="0"/>
              <a:buChar char="•"/>
              <a:defRPr/>
            </a:pPr>
            <a:r>
              <a:rPr lang="en-US" sz="1800" dirty="0">
                <a:ea typeface="ＭＳ Ｐゴシック" pitchFamily="27" charset="-128"/>
              </a:rPr>
              <a:t>identifying and utilizing appropriate resources.</a:t>
            </a:r>
          </a:p>
          <a:p>
            <a:pPr eaLnBrk="1" hangingPunct="1">
              <a:buFont typeface="Arial" charset="0"/>
              <a:buChar char="•"/>
              <a:defRPr/>
            </a:pPr>
            <a:r>
              <a:rPr lang="en-US" sz="1800" dirty="0">
                <a:ea typeface="ＭＳ Ｐゴシック" pitchFamily="27" charset="-128"/>
              </a:rPr>
              <a:t>establishing a working knowledge of ADA regulations and guidelines.</a:t>
            </a:r>
          </a:p>
          <a:p>
            <a:pPr eaLnBrk="1" hangingPunct="1">
              <a:buFont typeface="Arial" charset="0"/>
              <a:buChar char="•"/>
              <a:defRPr/>
            </a:pPr>
            <a:r>
              <a:rPr lang="en-US" sz="1800" dirty="0">
                <a:ea typeface="ＭＳ Ｐゴシック" pitchFamily="27" charset="-128"/>
              </a:rPr>
              <a:t>assisting in development of policies and procedures</a:t>
            </a:r>
          </a:p>
          <a:p>
            <a:pPr eaLnBrk="1" hangingPunct="1">
              <a:buFont typeface="Arial" charset="0"/>
              <a:buChar char="•"/>
              <a:defRPr/>
            </a:pPr>
            <a:r>
              <a:rPr lang="en-US" sz="1800" dirty="0">
                <a:ea typeface="ＭＳ Ｐゴシック" pitchFamily="27" charset="-128"/>
              </a:rPr>
              <a:t>working closely with the disability community </a:t>
            </a:r>
          </a:p>
          <a:p>
            <a:pPr marL="0" indent="0" eaLnBrk="1" hangingPunct="1">
              <a:buFont typeface="Arial" charset="0"/>
              <a:buNone/>
              <a:defRPr/>
            </a:pPr>
            <a:endParaRPr lang="en-US" sz="1800"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3000"/>
          </a:xfrm>
        </p:spPr>
        <p:txBody>
          <a:bodyPr/>
          <a:lstStyle/>
          <a:p>
            <a:pPr eaLnBrk="1" hangingPunct="1"/>
            <a:r>
              <a:rPr lang="en-US" altLang="en-US" sz="3400" dirty="0">
                <a:solidFill>
                  <a:srgbClr val="FFFFFF"/>
                </a:solidFill>
              </a:rPr>
              <a:t>Establishing the ADA Coordinator Position (3)</a:t>
            </a:r>
            <a:endParaRPr lang="en-US" altLang="en-US" dirty="0"/>
          </a:p>
        </p:txBody>
      </p:sp>
      <p:sp>
        <p:nvSpPr>
          <p:cNvPr id="36867" name="Content Placeholder 2"/>
          <p:cNvSpPr>
            <a:spLocks noGrp="1"/>
          </p:cNvSpPr>
          <p:nvPr>
            <p:ph idx="1"/>
          </p:nvPr>
        </p:nvSpPr>
        <p:spPr>
          <a:xfrm>
            <a:off x="152400" y="1371600"/>
            <a:ext cx="8839200" cy="4754563"/>
          </a:xfrm>
        </p:spPr>
        <p:txBody>
          <a:bodyPr/>
          <a:lstStyle/>
          <a:p>
            <a:pPr marL="0" indent="0" algn="ctr" eaLnBrk="1" hangingPunct="1">
              <a:buFont typeface="Arial" panose="020B0604020202020204" pitchFamily="34" charset="0"/>
              <a:buNone/>
            </a:pPr>
            <a:r>
              <a:rPr lang="en-US" altLang="en-US" dirty="0"/>
              <a:t>Certification</a:t>
            </a:r>
          </a:p>
          <a:p>
            <a:pPr marL="0" indent="0" eaLnBrk="1" hangingPunct="1">
              <a:buFont typeface="Arial" panose="020B0604020202020204" pitchFamily="34" charset="0"/>
              <a:buNone/>
            </a:pPr>
            <a:r>
              <a:rPr lang="en-US" altLang="en-US" sz="2800" dirty="0"/>
              <a:t>ADA Coordinator Training Certification Program verifies that participants have completed training in required content areas and have a depth of knowledge in ADA issues. </a:t>
            </a:r>
          </a:p>
          <a:p>
            <a:pPr marL="0" indent="0" eaLnBrk="1" hangingPunct="1">
              <a:buFont typeface="Arial" panose="020B0604020202020204" pitchFamily="34" charset="0"/>
              <a:buNone/>
            </a:pPr>
            <a:endParaRPr lang="en-US" altLang="en-US" sz="2800" dirty="0"/>
          </a:p>
          <a:p>
            <a:pPr marL="0" indent="0" eaLnBrk="1" hangingPunct="1">
              <a:buFont typeface="Arial" panose="020B0604020202020204" pitchFamily="34" charset="0"/>
              <a:buNone/>
            </a:pPr>
            <a:r>
              <a:rPr lang="en-US" altLang="en-US" sz="2800" dirty="0"/>
              <a:t>Upon completion of the program, ACTCP certifies a knowledge-based essential to performing the role of an ADA Coordinator</a:t>
            </a:r>
          </a:p>
          <a:p>
            <a:pPr marL="0" indent="0" algn="ctr" eaLnBrk="1" hangingPunct="1">
              <a:buFont typeface="Arial" panose="020B0604020202020204" pitchFamily="34" charset="0"/>
              <a:buNone/>
            </a:pPr>
            <a:r>
              <a:rPr lang="en-US" altLang="en-US" sz="2800" u="sng" dirty="0"/>
              <a:t>www.adacoordinator.org</a:t>
            </a:r>
            <a:r>
              <a:rPr lang="en-US" altLang="en-US" sz="2800" dirty="0"/>
              <a:t> </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altLang="en-US">
                <a:solidFill>
                  <a:schemeClr val="bg1"/>
                </a:solidFill>
                <a:latin typeface="Arial" panose="020B0604020202020204" pitchFamily="34" charset="0"/>
                <a:cs typeface="Arial" panose="020B0604020202020204" pitchFamily="34" charset="0"/>
              </a:rPr>
              <a:t>Grievance Procedure</a:t>
            </a:r>
          </a:p>
        </p:txBody>
      </p:sp>
      <p:sp>
        <p:nvSpPr>
          <p:cNvPr id="3" name="Content Placeholder 2"/>
          <p:cNvSpPr>
            <a:spLocks noGrp="1"/>
          </p:cNvSpPr>
          <p:nvPr>
            <p:ph idx="1"/>
          </p:nvPr>
        </p:nvSpPr>
        <p:spPr>
          <a:xfrm>
            <a:off x="76200" y="1371600"/>
            <a:ext cx="8915400" cy="4754563"/>
          </a:xfrm>
        </p:spPr>
        <p:txBody>
          <a:bodyPr/>
          <a:lstStyle/>
          <a:p>
            <a:pPr marL="0" indent="0">
              <a:buFont typeface="Arial" charset="0"/>
              <a:buNone/>
              <a:defRPr/>
            </a:pPr>
            <a:r>
              <a:rPr lang="en-US" dirty="0">
                <a:ea typeface="ＭＳ Ｐゴシック" pitchFamily="27" charset="-128"/>
              </a:rPr>
              <a:t>The grievance procedure should include:</a:t>
            </a:r>
            <a:br>
              <a:rPr lang="en-US" dirty="0">
                <a:ea typeface="ＭＳ Ｐゴシック" pitchFamily="27" charset="-128"/>
              </a:rPr>
            </a:br>
            <a:endParaRPr lang="en-US" dirty="0">
              <a:ea typeface="ＭＳ Ｐゴシック" pitchFamily="27" charset="-128"/>
            </a:endParaRPr>
          </a:p>
          <a:p>
            <a:pPr>
              <a:defRPr/>
            </a:pPr>
            <a:r>
              <a:rPr lang="en-US" dirty="0">
                <a:ea typeface="ＭＳ Ｐゴシック" pitchFamily="27" charset="-128"/>
              </a:rPr>
              <a:t>Description of how and where a complaint under Title II may be filed with the government entity</a:t>
            </a:r>
          </a:p>
          <a:p>
            <a:pPr>
              <a:defRPr/>
            </a:pPr>
            <a:r>
              <a:rPr lang="en-US" dirty="0">
                <a:ea typeface="ＭＳ Ｐゴシック" pitchFamily="27" charset="-128"/>
              </a:rPr>
              <a:t>Statement notifying potential complainants that alternative means of filing will be available to people with disabilities who require such an alternative</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r>
              <a:rPr lang="en-US" altLang="en-US" dirty="0">
                <a:solidFill>
                  <a:schemeClr val="bg1"/>
                </a:solidFill>
                <a:latin typeface="Arial" panose="020B0604020202020204" pitchFamily="34" charset="0"/>
                <a:cs typeface="Arial" panose="020B0604020202020204" pitchFamily="34" charset="0"/>
              </a:rPr>
              <a:t>Grievance Procedure (2)</a:t>
            </a:r>
          </a:p>
        </p:txBody>
      </p:sp>
      <p:sp>
        <p:nvSpPr>
          <p:cNvPr id="3" name="Content Placeholder 2"/>
          <p:cNvSpPr>
            <a:spLocks noGrp="1"/>
          </p:cNvSpPr>
          <p:nvPr>
            <p:ph idx="1"/>
          </p:nvPr>
        </p:nvSpPr>
        <p:spPr>
          <a:xfrm>
            <a:off x="76200" y="1371600"/>
            <a:ext cx="8915400" cy="4754563"/>
          </a:xfrm>
        </p:spPr>
        <p:txBody>
          <a:bodyPr/>
          <a:lstStyle/>
          <a:p>
            <a:pPr marL="0" indent="0">
              <a:buFont typeface="Arial" charset="0"/>
              <a:buNone/>
              <a:defRPr/>
            </a:pPr>
            <a:r>
              <a:rPr lang="en-US" dirty="0">
                <a:ea typeface="ＭＳ Ｐゴシック" pitchFamily="27" charset="-128"/>
              </a:rPr>
              <a:t>The grievance procedure should include:</a:t>
            </a:r>
            <a:br>
              <a:rPr lang="en-US" dirty="0">
                <a:ea typeface="ＭＳ Ｐゴシック" pitchFamily="27" charset="-128"/>
              </a:rPr>
            </a:br>
            <a:endParaRPr lang="en-US" dirty="0">
              <a:ea typeface="ＭＳ Ｐゴシック" pitchFamily="27" charset="-128"/>
            </a:endParaRPr>
          </a:p>
          <a:p>
            <a:pPr>
              <a:defRPr/>
            </a:pPr>
            <a:r>
              <a:rPr lang="en-US" dirty="0">
                <a:ea typeface="ＭＳ Ｐゴシック" pitchFamily="27" charset="-128"/>
              </a:rPr>
              <a:t>Description of the time frames and processes to be followed by the complainant and the government entity</a:t>
            </a:r>
          </a:p>
          <a:p>
            <a:pPr>
              <a:defRPr/>
            </a:pPr>
            <a:r>
              <a:rPr lang="en-US" dirty="0">
                <a:ea typeface="ＭＳ Ｐゴシック" pitchFamily="27" charset="-128"/>
              </a:rPr>
              <a:t>Information on how to appeal an adverse decision </a:t>
            </a:r>
          </a:p>
          <a:p>
            <a:pPr>
              <a:defRPr/>
            </a:pPr>
            <a:r>
              <a:rPr lang="en-US" dirty="0">
                <a:ea typeface="ＭＳ Ｐゴシック" pitchFamily="27" charset="-128"/>
              </a:rPr>
              <a:t>Statement of how long complaint files will be retained</a:t>
            </a:r>
          </a:p>
          <a:p>
            <a:pPr>
              <a:defRPr/>
            </a:pPr>
            <a:endParaRPr lang="en-US" sz="2400"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229600" cy="1143000"/>
          </a:xfrm>
        </p:spPr>
        <p:txBody>
          <a:bodyPr/>
          <a:lstStyle/>
          <a:p>
            <a:r>
              <a:rPr lang="en-US" altLang="en-US" dirty="0">
                <a:solidFill>
                  <a:schemeClr val="bg1"/>
                </a:solidFill>
                <a:latin typeface="Arial" panose="020B0604020202020204" pitchFamily="34" charset="0"/>
                <a:cs typeface="Arial" panose="020B0604020202020204" pitchFamily="34" charset="0"/>
              </a:rPr>
              <a:t>Grievance Procedure (3)</a:t>
            </a:r>
          </a:p>
        </p:txBody>
      </p:sp>
      <p:sp>
        <p:nvSpPr>
          <p:cNvPr id="3" name="Content Placeholder 2"/>
          <p:cNvSpPr>
            <a:spLocks noGrp="1"/>
          </p:cNvSpPr>
          <p:nvPr>
            <p:ph idx="1"/>
          </p:nvPr>
        </p:nvSpPr>
        <p:spPr>
          <a:xfrm>
            <a:off x="152400" y="1447800"/>
            <a:ext cx="8763000" cy="4678363"/>
          </a:xfrm>
        </p:spPr>
        <p:txBody>
          <a:bodyPr/>
          <a:lstStyle/>
          <a:p>
            <a:pPr>
              <a:defRPr/>
            </a:pPr>
            <a:r>
              <a:rPr lang="en-US" dirty="0">
                <a:ea typeface="ＭＳ Ｐゴシック" pitchFamily="27" charset="-128"/>
              </a:rPr>
              <a:t>Grievance procedure should be distributed to all agency heads</a:t>
            </a:r>
          </a:p>
          <a:p>
            <a:pPr>
              <a:defRPr/>
            </a:pPr>
            <a:r>
              <a:rPr lang="en-US" dirty="0">
                <a:ea typeface="ＭＳ Ｐゴシック" pitchFamily="27" charset="-128"/>
              </a:rPr>
              <a:t>Post copies in public spaces of public building and on the government’s website </a:t>
            </a:r>
          </a:p>
          <a:p>
            <a:pPr>
              <a:defRPr/>
            </a:pPr>
            <a:r>
              <a:rPr lang="en-US" dirty="0">
                <a:ea typeface="ＭＳ Ｐゴシック" pitchFamily="27" charset="-128"/>
              </a:rPr>
              <a:t>Update the procedure and the contact information as necessary</a:t>
            </a:r>
          </a:p>
          <a:p>
            <a:pPr marL="0" indent="0">
              <a:buFont typeface="Arial" charset="0"/>
              <a:buNone/>
              <a:defRPr/>
            </a:pPr>
            <a:r>
              <a:rPr lang="en-US" dirty="0">
                <a:ea typeface="ＭＳ Ｐゴシック" pitchFamily="27" charset="-128"/>
              </a:rPr>
              <a:t>In addition, the procedure must be available in alternative formats so that it is accessible to all people with disabilities</a:t>
            </a:r>
          </a:p>
          <a:p>
            <a:pPr>
              <a:defRPr/>
            </a:pPr>
            <a:endParaRPr lang="en-US" dirty="0">
              <a:ea typeface="ＭＳ Ｐゴシック" pitchFamily="27" charset="-128"/>
            </a:endParaRPr>
          </a:p>
          <a:p>
            <a:pPr>
              <a:defRPr/>
            </a:pPr>
            <a:endParaRPr lang="en-US"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r>
              <a:rPr lang="en-US" altLang="en-US" sz="4000" dirty="0">
                <a:solidFill>
                  <a:schemeClr val="bg1"/>
                </a:solidFill>
                <a:latin typeface="Arial" panose="020B0604020202020204" pitchFamily="34" charset="0"/>
                <a:cs typeface="Arial" panose="020B0604020202020204" pitchFamily="34" charset="0"/>
              </a:rPr>
              <a:t>Why do a Self-Evaluation and Transition Plan Now?</a:t>
            </a:r>
          </a:p>
        </p:txBody>
      </p:sp>
      <p:sp>
        <p:nvSpPr>
          <p:cNvPr id="3" name="Content Placeholder 2"/>
          <p:cNvSpPr>
            <a:spLocks noGrp="1"/>
          </p:cNvSpPr>
          <p:nvPr>
            <p:ph idx="1"/>
          </p:nvPr>
        </p:nvSpPr>
        <p:spPr>
          <a:xfrm>
            <a:off x="304800" y="1371600"/>
            <a:ext cx="8686800" cy="4525963"/>
          </a:xfrm>
        </p:spPr>
        <p:txBody>
          <a:bodyPr/>
          <a:lstStyle/>
          <a:p>
            <a:pPr marL="0" indent="0">
              <a:buFont typeface="Arial" charset="0"/>
              <a:buNone/>
              <a:defRPr/>
            </a:pPr>
            <a:r>
              <a:rPr lang="en-US" dirty="0">
                <a:ea typeface="ＭＳ Ｐゴシック" pitchFamily="27" charset="-128"/>
              </a:rPr>
              <a:t>The ADA is over 30 years old </a:t>
            </a:r>
          </a:p>
          <a:p>
            <a:pPr>
              <a:buFont typeface="Arial" charset="0"/>
              <a:buChar char="•"/>
              <a:defRPr/>
            </a:pPr>
            <a:r>
              <a:rPr lang="en-US" dirty="0">
                <a:ea typeface="ＭＳ Ｐゴシック" pitchFamily="27" charset="-128"/>
              </a:rPr>
              <a:t>Think about all that has changed in the last 30 years</a:t>
            </a:r>
          </a:p>
          <a:p>
            <a:pPr lvl="1">
              <a:defRPr/>
            </a:pPr>
            <a:r>
              <a:rPr lang="en-US" dirty="0">
                <a:ea typeface="ＭＳ Ｐゴシック" pitchFamily="27" charset="-128"/>
              </a:rPr>
              <a:t>Technology</a:t>
            </a:r>
          </a:p>
          <a:p>
            <a:pPr lvl="1">
              <a:defRPr/>
            </a:pPr>
            <a:r>
              <a:rPr lang="en-US" dirty="0">
                <a:ea typeface="ＭＳ Ｐゴシック" pitchFamily="27" charset="-128"/>
              </a:rPr>
              <a:t>Web sites</a:t>
            </a:r>
          </a:p>
          <a:p>
            <a:pPr>
              <a:defRPr/>
            </a:pPr>
            <a:r>
              <a:rPr lang="en-US" dirty="0">
                <a:ea typeface="ＭＳ Ｐゴシック" pitchFamily="27" charset="-128"/>
              </a:rPr>
              <a:t>How has your disability community changed</a:t>
            </a:r>
          </a:p>
          <a:p>
            <a:pPr>
              <a:defRPr/>
            </a:pPr>
            <a:r>
              <a:rPr lang="en-US" dirty="0">
                <a:ea typeface="ＭＳ Ｐゴシック" pitchFamily="27" charset="-128"/>
              </a:rPr>
              <a:t>Do you have the same programs</a:t>
            </a:r>
          </a:p>
          <a:p>
            <a:pPr>
              <a:defRPr/>
            </a:pPr>
            <a:r>
              <a:rPr lang="en-US" dirty="0">
                <a:ea typeface="ＭＳ Ｐゴシック" pitchFamily="27" charset="-128"/>
              </a:rPr>
              <a:t>Has there been updates to your facilities</a:t>
            </a:r>
          </a:p>
          <a:p>
            <a:pPr marL="0" indent="0">
              <a:buFont typeface="Arial" charset="0"/>
              <a:buNone/>
              <a:defRPr/>
            </a:pPr>
            <a:endParaRPr lang="en-US"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Self Evaluation</a:t>
            </a:r>
          </a:p>
        </p:txBody>
      </p:sp>
      <p:sp>
        <p:nvSpPr>
          <p:cNvPr id="3" name="Content Placeholder 2"/>
          <p:cNvSpPr>
            <a:spLocks noGrp="1"/>
          </p:cNvSpPr>
          <p:nvPr>
            <p:ph idx="1"/>
          </p:nvPr>
        </p:nvSpPr>
        <p:spPr>
          <a:xfrm>
            <a:off x="0" y="1600200"/>
            <a:ext cx="9144000" cy="4525963"/>
          </a:xfrm>
        </p:spPr>
        <p:txBody>
          <a:bodyPr/>
          <a:lstStyle/>
          <a:p>
            <a:pPr marL="0" indent="0" algn="ctr">
              <a:buFont typeface="Arial" charset="0"/>
              <a:buNone/>
              <a:defRPr/>
            </a:pPr>
            <a:r>
              <a:rPr lang="en-US" dirty="0">
                <a:ea typeface="ＭＳ Ｐゴシック" pitchFamily="27" charset="-128"/>
              </a:rPr>
              <a:t>All public entities subject to Title II of the ADA must complete a self-evaluation by</a:t>
            </a:r>
            <a:br>
              <a:rPr lang="en-US" dirty="0">
                <a:ea typeface="ＭＳ Ｐゴシック" pitchFamily="27" charset="-128"/>
              </a:rPr>
            </a:br>
            <a:r>
              <a:rPr lang="en-US" dirty="0">
                <a:ea typeface="ＭＳ Ｐゴシック" pitchFamily="27" charset="-128"/>
              </a:rPr>
              <a:t> </a:t>
            </a:r>
            <a:r>
              <a:rPr lang="en-US" b="1" dirty="0">
                <a:ea typeface="ＭＳ Ｐゴシック" pitchFamily="27" charset="-128"/>
              </a:rPr>
              <a:t>January 26, 1993 </a:t>
            </a:r>
          </a:p>
          <a:p>
            <a:pPr marL="0" indent="0" algn="ctr">
              <a:buFont typeface="Arial" charset="0"/>
              <a:buNone/>
              <a:defRPr/>
            </a:pPr>
            <a:br>
              <a:rPr lang="en-US" dirty="0">
                <a:ea typeface="ＭＳ Ｐゴシック" pitchFamily="27" charset="-128"/>
              </a:rPr>
            </a:br>
            <a:r>
              <a:rPr lang="en-US" dirty="0">
                <a:ea typeface="ＭＳ Ｐゴシック" pitchFamily="27" charset="-128"/>
              </a:rPr>
              <a:t>(One year from the effective date of DOJ's regulation) </a:t>
            </a:r>
          </a:p>
          <a:p>
            <a:pPr algn="ctr">
              <a:defRPr/>
            </a:pPr>
            <a:endParaRPr lang="en-US"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143000"/>
          </a:xfrm>
        </p:spPr>
        <p:txBody>
          <a:bodyPr/>
          <a:lstStyle/>
          <a:p>
            <a:r>
              <a:rPr lang="en-US" altLang="en-US" dirty="0">
                <a:solidFill>
                  <a:schemeClr val="bg1"/>
                </a:solidFill>
                <a:latin typeface="Arial" panose="020B0604020202020204" pitchFamily="34" charset="0"/>
                <a:cs typeface="Arial" panose="020B0604020202020204" pitchFamily="34" charset="0"/>
              </a:rPr>
              <a:t>Why do a Self-Evaluation and Transition Plan Now? (2)</a:t>
            </a:r>
            <a:endParaRPr lang="en-US" alt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067175"/>
          </a:xfrm>
        </p:spPr>
        <p:txBody>
          <a:bodyPr/>
          <a:lstStyle/>
          <a:p>
            <a:pPr>
              <a:defRPr/>
            </a:pPr>
            <a:endParaRPr lang="en-US" sz="4000" dirty="0">
              <a:ea typeface="ＭＳ Ｐゴシック" pitchFamily="27" charset="-128"/>
            </a:endParaRPr>
          </a:p>
          <a:p>
            <a:pPr marL="0" indent="0" algn="ctr">
              <a:buFont typeface="Arial" charset="0"/>
              <a:buNone/>
              <a:defRPr/>
            </a:pPr>
            <a:r>
              <a:rPr lang="en-US" b="1" dirty="0">
                <a:ea typeface="ＭＳ Ｐゴシック" pitchFamily="27" charset="-128"/>
              </a:rPr>
              <a:t>Was it done initially?</a:t>
            </a:r>
          </a:p>
          <a:p>
            <a:pPr marL="0" indent="0">
              <a:buFont typeface="Arial" charset="0"/>
              <a:buNone/>
              <a:defRPr/>
            </a:pPr>
            <a:r>
              <a:rPr lang="en-US" b="1" dirty="0">
                <a:ea typeface="ＭＳ Ｐゴシック" pitchFamily="27" charset="-128"/>
              </a:rPr>
              <a:t>	</a:t>
            </a:r>
          </a:p>
          <a:p>
            <a:pPr marL="0" indent="0" algn="ctr">
              <a:buFont typeface="Arial" charset="0"/>
              <a:buNone/>
              <a:defRPr/>
            </a:pPr>
            <a:r>
              <a:rPr lang="en-US" b="1" dirty="0">
                <a:ea typeface="ＭＳ Ｐゴシック" pitchFamily="27" charset="-128"/>
              </a:rPr>
              <a:t>Was it done RIGHT the first time?</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r>
              <a:rPr lang="en-US" altLang="en-US">
                <a:solidFill>
                  <a:schemeClr val="bg1"/>
                </a:solidFill>
                <a:latin typeface="Arial" panose="020B0604020202020204" pitchFamily="34" charset="0"/>
                <a:cs typeface="Arial" panose="020B0604020202020204" pitchFamily="34" charset="0"/>
              </a:rPr>
              <a:t>Revised DOJ Regulations</a:t>
            </a:r>
          </a:p>
        </p:txBody>
      </p:sp>
      <p:sp>
        <p:nvSpPr>
          <p:cNvPr id="46083" name="Content Placeholder 2"/>
          <p:cNvSpPr>
            <a:spLocks noGrp="1"/>
          </p:cNvSpPr>
          <p:nvPr>
            <p:ph idx="1"/>
          </p:nvPr>
        </p:nvSpPr>
        <p:spPr>
          <a:xfrm>
            <a:off x="190500" y="1258888"/>
            <a:ext cx="8655050" cy="4410075"/>
          </a:xfrm>
        </p:spPr>
        <p:txBody>
          <a:bodyPr/>
          <a:lstStyle/>
          <a:p>
            <a:r>
              <a:rPr lang="en-US" altLang="en-US">
                <a:latin typeface="Arial" panose="020B0604020202020204" pitchFamily="34" charset="0"/>
                <a:cs typeface="Arial" panose="020B0604020202020204" pitchFamily="34" charset="0"/>
              </a:rPr>
              <a:t>New regulations effective March 15, 2011</a:t>
            </a:r>
          </a:p>
          <a:p>
            <a:pPr lvl="1"/>
            <a:r>
              <a:rPr lang="en-US" altLang="en-US" sz="3200">
                <a:latin typeface="Arial" panose="020B0604020202020204" pitchFamily="34" charset="0"/>
                <a:cs typeface="Arial" panose="020B0604020202020204" pitchFamily="34" charset="0"/>
              </a:rPr>
              <a:t>Mobility devices</a:t>
            </a:r>
          </a:p>
          <a:p>
            <a:pPr lvl="1"/>
            <a:r>
              <a:rPr lang="en-US" altLang="en-US" sz="3200">
                <a:latin typeface="Arial" panose="020B0604020202020204" pitchFamily="34" charset="0"/>
                <a:cs typeface="Arial" panose="020B0604020202020204" pitchFamily="34" charset="0"/>
              </a:rPr>
              <a:t>Service animals</a:t>
            </a:r>
          </a:p>
          <a:p>
            <a:pPr lvl="1"/>
            <a:r>
              <a:rPr lang="en-US" altLang="en-US" sz="3200">
                <a:latin typeface="Arial" panose="020B0604020202020204" pitchFamily="34" charset="0"/>
                <a:cs typeface="Arial" panose="020B0604020202020204" pitchFamily="34" charset="0"/>
              </a:rPr>
              <a:t>Ticketing</a:t>
            </a:r>
          </a:p>
          <a:p>
            <a:pPr lvl="1"/>
            <a:r>
              <a:rPr lang="en-US" altLang="en-US" sz="3200">
                <a:latin typeface="Arial" panose="020B0604020202020204" pitchFamily="34" charset="0"/>
                <a:cs typeface="Arial" panose="020B0604020202020204" pitchFamily="34" charset="0"/>
              </a:rPr>
              <a:t>Effective Communication</a:t>
            </a:r>
          </a:p>
          <a:p>
            <a:pPr lvl="1"/>
            <a:r>
              <a:rPr lang="en-US" altLang="en-US" sz="3200">
                <a:latin typeface="Arial" panose="020B0604020202020204" pitchFamily="34" charset="0"/>
                <a:cs typeface="Arial" panose="020B0604020202020204" pitchFamily="34" charset="0"/>
              </a:rPr>
              <a:t>Residential Facilities</a:t>
            </a:r>
          </a:p>
          <a:p>
            <a:pPr lvl="1"/>
            <a:r>
              <a:rPr lang="en-US" altLang="en-US" sz="3200">
                <a:latin typeface="Arial" panose="020B0604020202020204" pitchFamily="34" charset="0"/>
                <a:cs typeface="Arial" panose="020B0604020202020204" pitchFamily="34" charset="0"/>
              </a:rPr>
              <a:t>Detention &amp; Correctional Facilities</a:t>
            </a:r>
          </a:p>
          <a:p>
            <a:pPr lvl="1"/>
            <a:r>
              <a:rPr lang="en-US" altLang="en-US" sz="3200">
                <a:latin typeface="Arial" panose="020B0604020202020204" pitchFamily="34" charset="0"/>
                <a:cs typeface="Arial" panose="020B0604020202020204" pitchFamily="34" charset="0"/>
              </a:rPr>
              <a:t>Safe Harbor</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r>
              <a:rPr lang="en-US" altLang="en-US" dirty="0">
                <a:solidFill>
                  <a:schemeClr val="bg1"/>
                </a:solidFill>
                <a:latin typeface="Arial" panose="020B0604020202020204" pitchFamily="34" charset="0"/>
                <a:cs typeface="Arial" panose="020B0604020202020204" pitchFamily="34" charset="0"/>
              </a:rPr>
              <a:t>Revised DOJ Regulations (2)</a:t>
            </a:r>
          </a:p>
        </p:txBody>
      </p:sp>
      <p:sp>
        <p:nvSpPr>
          <p:cNvPr id="47107" name="Content Placeholder 2"/>
          <p:cNvSpPr>
            <a:spLocks noGrp="1"/>
          </p:cNvSpPr>
          <p:nvPr>
            <p:ph idx="1"/>
          </p:nvPr>
        </p:nvSpPr>
        <p:spPr>
          <a:xfrm>
            <a:off x="190500" y="1476375"/>
            <a:ext cx="8655050" cy="4192588"/>
          </a:xfrm>
        </p:spPr>
        <p:txBody>
          <a:bodyPr/>
          <a:lstStyle/>
          <a:p>
            <a:r>
              <a:rPr lang="en-US" altLang="en-US">
                <a:latin typeface="Arial" panose="020B0604020202020204" pitchFamily="34" charset="0"/>
                <a:cs typeface="Arial" panose="020B0604020202020204" pitchFamily="34" charset="0"/>
              </a:rPr>
              <a:t>New regulations effective March 15, 2012</a:t>
            </a:r>
          </a:p>
          <a:p>
            <a:pPr lvl="1"/>
            <a:r>
              <a:rPr lang="en-US" altLang="en-US" sz="3200">
                <a:latin typeface="Arial" panose="020B0604020202020204" pitchFamily="34" charset="0"/>
                <a:cs typeface="Arial" panose="020B0604020202020204" pitchFamily="34" charset="0"/>
              </a:rPr>
              <a:t>2010 Standards for Accessible Design</a:t>
            </a:r>
          </a:p>
          <a:p>
            <a:pPr lvl="1"/>
            <a:r>
              <a:rPr lang="en-US" altLang="en-US" sz="3200">
                <a:latin typeface="Arial" panose="020B0604020202020204" pitchFamily="34" charset="0"/>
                <a:cs typeface="Arial" panose="020B0604020202020204" pitchFamily="34" charset="0"/>
              </a:rPr>
              <a:t>Hotel Reservations </a:t>
            </a:r>
            <a:r>
              <a:rPr lang="en-US" altLang="en-US" sz="3200" i="1">
                <a:latin typeface="Arial" panose="020B0604020202020204" pitchFamily="34" charset="0"/>
                <a:cs typeface="Arial" panose="020B0604020202020204" pitchFamily="34" charset="0"/>
              </a:rPr>
              <a:t>(effective 2012)</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1143000"/>
          </a:xfrm>
        </p:spPr>
        <p:txBody>
          <a:bodyPr/>
          <a:lstStyle/>
          <a:p>
            <a:pPr eaLnBrk="1" hangingPunct="1"/>
            <a:r>
              <a:rPr lang="en-US" altLang="en-US" sz="4000">
                <a:solidFill>
                  <a:schemeClr val="bg1"/>
                </a:solidFill>
              </a:rPr>
              <a:t>2010 Standards for Accessible Design</a:t>
            </a:r>
          </a:p>
        </p:txBody>
      </p:sp>
      <p:sp>
        <p:nvSpPr>
          <p:cNvPr id="56323" name="Content Placeholder 2"/>
          <p:cNvSpPr>
            <a:spLocks noGrp="1"/>
          </p:cNvSpPr>
          <p:nvPr>
            <p:ph idx="1"/>
          </p:nvPr>
        </p:nvSpPr>
        <p:spPr/>
        <p:txBody>
          <a:bodyPr/>
          <a:lstStyle/>
          <a:p>
            <a:pPr eaLnBrk="1" hangingPunct="1"/>
            <a:r>
              <a:rPr lang="en-US" altLang="en-US"/>
              <a:t>Effective March 15, 2012</a:t>
            </a:r>
          </a:p>
          <a:p>
            <a:pPr eaLnBrk="1" hangingPunct="1"/>
            <a:endParaRPr lang="en-US" altLang="en-US"/>
          </a:p>
          <a:p>
            <a:pPr eaLnBrk="1" hangingPunct="1"/>
            <a:r>
              <a:rPr lang="en-US" altLang="en-US"/>
              <a:t>Revised regulations allow the new Standards for Accessible Design to be used now although not required to comply </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5060950"/>
          </a:xfrm>
        </p:spPr>
        <p:txBody>
          <a:bodyPr/>
          <a:lstStyle/>
          <a:p>
            <a:pPr eaLnBrk="1" hangingPunct="1">
              <a:buFont typeface="Arial" charset="0"/>
              <a:buChar char="•"/>
              <a:defRPr/>
            </a:pPr>
            <a:r>
              <a:rPr lang="en-US" sz="2000" dirty="0">
                <a:ea typeface="ＭＳ Ｐゴシック" pitchFamily="27" charset="-128"/>
              </a:rPr>
              <a:t>Between September 15, 2010 and March 15, 2012, covered entities may choose between the 1991 Standards, the Uniform Federal Accessibility Standards (UFAS), and the 2010 Standards when making architectural changes.</a:t>
            </a:r>
          </a:p>
          <a:p>
            <a:pPr eaLnBrk="1" hangingPunct="1">
              <a:buFont typeface="Arial" charset="0"/>
              <a:buChar char="•"/>
              <a:defRPr/>
            </a:pPr>
            <a:endParaRPr lang="en-US" sz="1600" dirty="0">
              <a:ea typeface="ＭＳ Ｐゴシック" pitchFamily="27" charset="-128"/>
            </a:endParaRPr>
          </a:p>
          <a:p>
            <a:pPr eaLnBrk="1" hangingPunct="1">
              <a:buFont typeface="Arial" charset="0"/>
              <a:buChar char="•"/>
              <a:defRPr/>
            </a:pPr>
            <a:r>
              <a:rPr lang="en-US" sz="2000" dirty="0">
                <a:ea typeface="ＭＳ Ｐゴシック" pitchFamily="27" charset="-128"/>
              </a:rPr>
              <a:t>On March 15, 2012, compliance with the 2010 Standards will be required for new construction and alterations</a:t>
            </a:r>
          </a:p>
          <a:p>
            <a:pPr marL="0" indent="0" eaLnBrk="1" hangingPunct="1">
              <a:buFont typeface="Arial" charset="0"/>
              <a:buNone/>
              <a:defRPr/>
            </a:pPr>
            <a:endParaRPr lang="en-US" sz="1600" dirty="0">
              <a:ea typeface="ＭＳ Ｐゴシック" pitchFamily="27" charset="-128"/>
            </a:endParaRPr>
          </a:p>
          <a:p>
            <a:pPr eaLnBrk="1" hangingPunct="1">
              <a:buFont typeface="Arial" charset="0"/>
              <a:buChar char="•"/>
              <a:defRPr/>
            </a:pPr>
            <a:r>
              <a:rPr lang="en-US" sz="2000" dirty="0">
                <a:ea typeface="ＭＳ Ｐゴシック" pitchFamily="27" charset="-128"/>
              </a:rPr>
              <a:t>Covered entities that should have complied with the 1991 Standards or the UFAS during any new construction or alteration of facilities or elements, but have not done so by March 15, 2012, must comply with the 2010 Standards.</a:t>
            </a:r>
          </a:p>
          <a:p>
            <a:pPr eaLnBrk="1" hangingPunct="1">
              <a:buFont typeface="Arial" charset="0"/>
              <a:buChar char="•"/>
              <a:defRPr/>
            </a:pPr>
            <a:endParaRPr lang="en-US" sz="1600" dirty="0">
              <a:ea typeface="ＭＳ Ｐゴシック" pitchFamily="27" charset="-128"/>
            </a:endParaRPr>
          </a:p>
          <a:p>
            <a:pPr eaLnBrk="1" hangingPunct="1">
              <a:buFont typeface="Arial" charset="0"/>
              <a:buChar char="•"/>
              <a:defRPr/>
            </a:pPr>
            <a:r>
              <a:rPr lang="en-US" sz="2000" dirty="0">
                <a:ea typeface="ＭＳ Ｐゴシック" pitchFamily="27" charset="-128"/>
              </a:rPr>
              <a:t>On or after March 15, 2012 entities must consider any facility previously covered by supplemental requirements. </a:t>
            </a:r>
          </a:p>
          <a:p>
            <a:pPr eaLnBrk="1" hangingPunct="1">
              <a:buFont typeface="Arial" charset="0"/>
              <a:buChar char="•"/>
              <a:defRPr/>
            </a:pPr>
            <a:endParaRPr lang="en-US" sz="2000" dirty="0">
              <a:ea typeface="ＭＳ Ｐゴシック" pitchFamily="27" charset="-128"/>
            </a:endParaRPr>
          </a:p>
        </p:txBody>
      </p:sp>
      <p:sp>
        <p:nvSpPr>
          <p:cNvPr id="57346" name="Title 1"/>
          <p:cNvSpPr>
            <a:spLocks noGrp="1"/>
          </p:cNvSpPr>
          <p:nvPr>
            <p:ph type="title"/>
          </p:nvPr>
        </p:nvSpPr>
        <p:spPr/>
        <p:txBody>
          <a:bodyPr/>
          <a:lstStyle/>
          <a:p>
            <a:pPr eaLnBrk="1" hangingPunct="1"/>
            <a:r>
              <a:rPr lang="en-US" altLang="en-US">
                <a:solidFill>
                  <a:schemeClr val="bg1"/>
                </a:solidFill>
              </a:rPr>
              <a:t>Compliance Dates</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a:solidFill>
                  <a:schemeClr val="bg1"/>
                </a:solidFill>
              </a:rPr>
              <a:t>Safe Harbor</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400" dirty="0">
                <a:ea typeface="ＭＳ Ｐゴシック" pitchFamily="27" charset="-128"/>
              </a:rPr>
              <a:t>If constructed or altered elements of a path of travel </a:t>
            </a:r>
            <a:br>
              <a:rPr lang="en-US" sz="2400" dirty="0">
                <a:ea typeface="ＭＳ Ｐゴシック" pitchFamily="27" charset="-128"/>
              </a:rPr>
            </a:br>
            <a:r>
              <a:rPr lang="en-US" sz="2400" u="sng" dirty="0">
                <a:ea typeface="ＭＳ Ｐゴシック" pitchFamily="27" charset="-128"/>
              </a:rPr>
              <a:t>are in accordance</a:t>
            </a:r>
            <a:r>
              <a:rPr lang="en-US" sz="2400" dirty="0">
                <a:ea typeface="ＭＳ Ｐゴシック" pitchFamily="27" charset="-128"/>
              </a:rPr>
              <a:t> with the specifications in either the 1991 Standards or the Uniform Federal Accessibility Standards before March 15, 2012…</a:t>
            </a:r>
          </a:p>
          <a:p>
            <a:pPr marL="0" indent="0" eaLnBrk="1" hangingPunct="1">
              <a:buFont typeface="Arial" charset="0"/>
              <a:buNone/>
              <a:defRPr/>
            </a:pPr>
            <a:endParaRPr lang="en-US" sz="2400" dirty="0">
              <a:ea typeface="ＭＳ Ｐゴシック" pitchFamily="27" charset="-128"/>
            </a:endParaRPr>
          </a:p>
          <a:p>
            <a:pPr marL="571500" indent="-571500" eaLnBrk="1" hangingPunct="1">
              <a:buFont typeface="Arial" charset="0"/>
              <a:buNone/>
              <a:defRPr/>
            </a:pPr>
            <a:r>
              <a:rPr lang="en-US" sz="2400" dirty="0">
                <a:ea typeface="ＭＳ Ｐゴシック" pitchFamily="27" charset="-128"/>
              </a:rPr>
              <a:t>	 …the public entity is </a:t>
            </a:r>
            <a:r>
              <a:rPr lang="en-US" sz="2400" b="1" dirty="0">
                <a:ea typeface="ＭＳ Ｐゴシック" pitchFamily="27" charset="-128"/>
              </a:rPr>
              <a:t>not required </a:t>
            </a:r>
            <a:r>
              <a:rPr lang="en-US" sz="2400" dirty="0">
                <a:ea typeface="ＭＳ Ｐゴシック" pitchFamily="27" charset="-128"/>
              </a:rPr>
              <a:t>to retrofit such elements to reflect incremental changes in the 2010 Standards solely because of an alteration to a primary function area served by that path of travel</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dirty="0">
                <a:solidFill>
                  <a:schemeClr val="bg1"/>
                </a:solidFill>
              </a:rPr>
              <a:t>Safe Harbor (2)</a:t>
            </a:r>
          </a:p>
        </p:txBody>
      </p:sp>
      <p:sp>
        <p:nvSpPr>
          <p:cNvPr id="59395"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a:t>Safe Harbor does not apply to elements subject to supplemental standards such as:</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8515"/>
          </a:xfrm>
        </p:spPr>
        <p:txBody>
          <a:bodyPr/>
          <a:lstStyle/>
          <a:p>
            <a:r>
              <a:rPr lang="en-US" dirty="0">
                <a:solidFill>
                  <a:schemeClr val="bg1"/>
                </a:solidFill>
              </a:rPr>
              <a:t>Safe Harbor (3)</a:t>
            </a:r>
          </a:p>
        </p:txBody>
      </p:sp>
      <p:sp>
        <p:nvSpPr>
          <p:cNvPr id="60419" name="Content Placeholder 3"/>
          <p:cNvSpPr>
            <a:spLocks noGrp="1"/>
          </p:cNvSpPr>
          <p:nvPr>
            <p:ph idx="1"/>
          </p:nvPr>
        </p:nvSpPr>
        <p:spPr/>
        <p:txBody>
          <a:bodyPr/>
          <a:lstStyle/>
          <a:p>
            <a:r>
              <a:rPr lang="en-US" altLang="en-US" sz="2800" dirty="0"/>
              <a:t>(A) Residential facilities dwelling units</a:t>
            </a:r>
          </a:p>
          <a:p>
            <a:r>
              <a:rPr lang="en-US" altLang="en-US" sz="2800" dirty="0"/>
              <a:t>(B) Amusement rides</a:t>
            </a:r>
          </a:p>
          <a:p>
            <a:r>
              <a:rPr lang="en-US" altLang="en-US" sz="2800" dirty="0"/>
              <a:t>(C) Recreational boating facilities </a:t>
            </a:r>
          </a:p>
          <a:p>
            <a:r>
              <a:rPr lang="en-US" altLang="en-US" sz="2800" dirty="0"/>
              <a:t>(D) Exercise machines and equipment</a:t>
            </a:r>
          </a:p>
          <a:p>
            <a:r>
              <a:rPr lang="en-US" altLang="en-US" sz="2800" dirty="0"/>
              <a:t>(E) Fishing piers and platforms</a:t>
            </a:r>
          </a:p>
          <a:p>
            <a:r>
              <a:rPr lang="en-US" altLang="en-US" sz="2800" dirty="0"/>
              <a:t>(F) Golf facilities</a:t>
            </a:r>
          </a:p>
          <a:p>
            <a:r>
              <a:rPr lang="en-US" altLang="en-US" sz="2800" dirty="0"/>
              <a:t>(G) Miniature golf facilities</a:t>
            </a:r>
          </a:p>
          <a:p>
            <a:r>
              <a:rPr lang="en-US" altLang="en-US" sz="2800" dirty="0"/>
              <a:t>(H) Play areas</a:t>
            </a:r>
          </a:p>
          <a:p>
            <a:endParaRPr lang="en-US" altLang="en-US" dirty="0"/>
          </a:p>
        </p:txBody>
      </p:sp>
      <p:sp>
        <p:nvSpPr>
          <p:cNvPr id="6" name="Slide Number Placeholder 5"/>
          <p:cNvSpPr>
            <a:spLocks noGrp="1"/>
          </p:cNvSpPr>
          <p:nvPr>
            <p:ph type="sldNum" sz="quarter" idx="12"/>
          </p:nvPr>
        </p:nvSpPr>
        <p:spPr/>
        <p:txBody>
          <a:bodyPr/>
          <a:lstStyle/>
          <a:p>
            <a:pPr>
              <a:defRPr/>
            </a:pPr>
            <a:fld id="{6B2EAF70-22FD-42CC-AEC7-1C938F02B85B}"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711014"/>
          </a:xfrm>
        </p:spPr>
        <p:txBody>
          <a:bodyPr/>
          <a:lstStyle/>
          <a:p>
            <a:pPr eaLnBrk="1" hangingPunct="1"/>
            <a:r>
              <a:rPr lang="en-US" altLang="en-US" dirty="0">
                <a:solidFill>
                  <a:schemeClr val="bg1"/>
                </a:solidFill>
              </a:rPr>
              <a:t>Safe Harbor (4)</a:t>
            </a:r>
          </a:p>
        </p:txBody>
      </p:sp>
      <p:sp>
        <p:nvSpPr>
          <p:cNvPr id="61443" name="Content Placeholder 2"/>
          <p:cNvSpPr>
            <a:spLocks noGrp="1"/>
          </p:cNvSpPr>
          <p:nvPr>
            <p:ph idx="1"/>
          </p:nvPr>
        </p:nvSpPr>
        <p:spPr>
          <a:xfrm>
            <a:off x="457200" y="1371600"/>
            <a:ext cx="8229600" cy="4525963"/>
          </a:xfrm>
        </p:spPr>
        <p:txBody>
          <a:bodyPr/>
          <a:lstStyle/>
          <a:p>
            <a:pPr eaLnBrk="1" hangingPunct="1"/>
            <a:r>
              <a:rPr lang="en-US" altLang="en-US" sz="2800" dirty="0"/>
              <a:t> (I) Saunas and steam rooms</a:t>
            </a:r>
          </a:p>
          <a:p>
            <a:pPr eaLnBrk="1" hangingPunct="1"/>
            <a:r>
              <a:rPr lang="en-US" altLang="en-US" sz="2800" dirty="0"/>
              <a:t>(J) Swimming pools, wading pools, and spas</a:t>
            </a:r>
          </a:p>
          <a:p>
            <a:pPr eaLnBrk="1" hangingPunct="1"/>
            <a:r>
              <a:rPr lang="en-US" altLang="en-US" sz="2800" dirty="0"/>
              <a:t> (K) Shooting facilities with firing positions</a:t>
            </a:r>
          </a:p>
          <a:p>
            <a:pPr eaLnBrk="1" hangingPunct="1"/>
            <a:r>
              <a:rPr lang="en-US" altLang="en-US" sz="2800" dirty="0"/>
              <a:t> (L) Miscellaneous: </a:t>
            </a:r>
          </a:p>
          <a:p>
            <a:pPr lvl="1" eaLnBrk="1" hangingPunct="1"/>
            <a:r>
              <a:rPr lang="en-US" altLang="en-US" sz="2400" dirty="0"/>
              <a:t>(1) Team or player seating, section 221.2.1.4. </a:t>
            </a:r>
          </a:p>
          <a:p>
            <a:pPr lvl="1" eaLnBrk="1" hangingPunct="1"/>
            <a:r>
              <a:rPr lang="en-US" altLang="en-US" sz="2400" dirty="0"/>
              <a:t>(2) Accessible route to bowling lanes, section. 206.2.11. </a:t>
            </a:r>
          </a:p>
          <a:p>
            <a:pPr lvl="1" eaLnBrk="1" hangingPunct="1"/>
            <a:r>
              <a:rPr lang="en-US" altLang="en-US" sz="2400" dirty="0"/>
              <a:t>(3) Accessible route in court sports facilities, section 206.2.12.</a:t>
            </a:r>
          </a:p>
          <a:p>
            <a:pPr eaLnBrk="1" hangingPunct="1"/>
            <a:endParaRPr lang="en-US" altLang="en-US" sz="2400" dirty="0"/>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solidFill>
                  <a:schemeClr val="bg1"/>
                </a:solidFill>
                <a:latin typeface="Arial" panose="020B0604020202020204" pitchFamily="34" charset="0"/>
                <a:cs typeface="Arial" panose="020B0604020202020204" pitchFamily="34" charset="0"/>
              </a:rPr>
              <a:t>Self Evaluation-look at polices</a:t>
            </a:r>
          </a:p>
        </p:txBody>
      </p:sp>
      <p:sp>
        <p:nvSpPr>
          <p:cNvPr id="3" name="Content Placeholder 2"/>
          <p:cNvSpPr>
            <a:spLocks noGrp="1"/>
          </p:cNvSpPr>
          <p:nvPr>
            <p:ph idx="1"/>
          </p:nvPr>
        </p:nvSpPr>
        <p:spPr/>
        <p:txBody>
          <a:bodyPr/>
          <a:lstStyle/>
          <a:p>
            <a:pPr>
              <a:defRPr/>
            </a:pPr>
            <a:endParaRPr lang="en-US" dirty="0">
              <a:ea typeface="ＭＳ Ｐゴシック" pitchFamily="27" charset="-128"/>
            </a:endParaRPr>
          </a:p>
          <a:p>
            <a:pPr>
              <a:defRPr/>
            </a:pPr>
            <a:r>
              <a:rPr lang="en-US" dirty="0">
                <a:ea typeface="ＭＳ Ｐゴシック" pitchFamily="27" charset="-128"/>
              </a:rPr>
              <a:t>What do your policies say?</a:t>
            </a:r>
          </a:p>
          <a:p>
            <a:pPr>
              <a:defRPr/>
            </a:pPr>
            <a:endParaRPr lang="en-US" dirty="0">
              <a:ea typeface="ＭＳ Ｐゴシック" pitchFamily="27" charset="-128"/>
            </a:endParaRPr>
          </a:p>
          <a:p>
            <a:pPr>
              <a:defRPr/>
            </a:pPr>
            <a:r>
              <a:rPr lang="en-US" dirty="0">
                <a:ea typeface="ＭＳ Ｐゴシック" pitchFamily="27" charset="-128"/>
              </a:rPr>
              <a:t>How do they affect people with disabilities?</a:t>
            </a:r>
          </a:p>
          <a:p>
            <a:pPr marL="0" indent="0">
              <a:buFont typeface="Arial" charset="0"/>
              <a:buNone/>
              <a:defRPr/>
            </a:pPr>
            <a:br>
              <a:rPr lang="en-US" dirty="0">
                <a:ea typeface="ＭＳ Ｐゴシック" pitchFamily="27" charset="-128"/>
              </a:rPr>
            </a:br>
            <a:endParaRPr lang="en-US" dirty="0">
              <a:ea typeface="ＭＳ Ｐゴシック" pitchFamily="27" charset="-128"/>
            </a:endParaRPr>
          </a:p>
          <a:p>
            <a:pPr marL="914400" indent="0">
              <a:buFont typeface="Arial" charset="0"/>
              <a:buNone/>
              <a:defRPr/>
            </a:pPr>
            <a:endParaRPr lang="en-US" i="1"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altLang="en-US"/>
              <a:t>Title II Overview</a:t>
            </a:r>
          </a:p>
        </p:txBody>
      </p:sp>
      <p:sp>
        <p:nvSpPr>
          <p:cNvPr id="22532" name="Content Placeholder 2"/>
          <p:cNvSpPr>
            <a:spLocks noGrp="1"/>
          </p:cNvSpPr>
          <p:nvPr>
            <p:ph idx="1"/>
          </p:nvPr>
        </p:nvSpPr>
        <p:spPr/>
        <p:txBody>
          <a:bodyPr/>
          <a:lstStyle/>
          <a:p>
            <a:r>
              <a:rPr lang="en-US" altLang="en-US" sz="2400"/>
              <a:t>Title II of the ADA covers all State and Local Government entities</a:t>
            </a:r>
          </a:p>
          <a:p>
            <a:r>
              <a:rPr lang="en-US" altLang="en-US" sz="2400"/>
              <a:t>All programs and services offered by the entity is covered by Title II</a:t>
            </a:r>
          </a:p>
          <a:p>
            <a:pPr lvl="1"/>
            <a:r>
              <a:rPr lang="en-US" altLang="en-US" sz="2000"/>
              <a:t>Programs and services</a:t>
            </a:r>
          </a:p>
          <a:p>
            <a:pPr lvl="1"/>
            <a:r>
              <a:rPr lang="en-US" altLang="en-US" sz="2000"/>
              <a:t>Policies</a:t>
            </a:r>
          </a:p>
          <a:p>
            <a:pPr lvl="1"/>
            <a:r>
              <a:rPr lang="en-US" altLang="en-US" sz="2000"/>
              <a:t>Employment</a:t>
            </a:r>
          </a:p>
          <a:p>
            <a:pPr lvl="1"/>
            <a:r>
              <a:rPr lang="en-US" altLang="en-US" sz="2000"/>
              <a:t>Facility Access</a:t>
            </a:r>
            <a:br>
              <a:rPr lang="en-US" altLang="en-US" sz="2000"/>
            </a:br>
            <a:endParaRPr lang="en-US" altLang="en-US" sz="2000"/>
          </a:p>
          <a:p>
            <a:r>
              <a:rPr lang="en-US" altLang="en-US" sz="2400"/>
              <a:t>Title II entity much achieve “Program Access”</a:t>
            </a:r>
          </a:p>
          <a:p>
            <a:pPr lvl="1"/>
            <a:r>
              <a:rPr lang="en-US" altLang="en-US" sz="1200"/>
              <a:t>Title III- Readily Achievable Barrier Removal</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B912D444-CA88-4F85-86C2-C37A581BAF42}" type="slidenum">
              <a:rPr lang="en-US">
                <a:ea typeface="+mn-ea"/>
              </a:rPr>
              <a:pPr defTabSz="914400" eaLnBrk="1" fontAlgn="auto" hangingPunct="1">
                <a:spcBef>
                  <a:spcPts val="0"/>
                </a:spcBef>
                <a:spcAft>
                  <a:spcPts val="0"/>
                </a:spcAft>
                <a:defRPr/>
              </a:pPr>
              <a:t>3</a:t>
            </a:fld>
            <a:endParaRPr lang="en-US" dirty="0">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a:solidFill>
                  <a:schemeClr val="bg1"/>
                </a:solidFill>
              </a:rPr>
              <a:t>What to Evaluate?</a:t>
            </a:r>
          </a:p>
        </p:txBody>
      </p:sp>
      <p:sp>
        <p:nvSpPr>
          <p:cNvPr id="3" name="Content Placeholder 2"/>
          <p:cNvSpPr>
            <a:spLocks noGrp="1"/>
          </p:cNvSpPr>
          <p:nvPr>
            <p:ph idx="1"/>
          </p:nvPr>
        </p:nvSpPr>
        <p:spPr>
          <a:xfrm>
            <a:off x="457200" y="1600200"/>
            <a:ext cx="8458200" cy="4525963"/>
          </a:xfrm>
        </p:spPr>
        <p:txBody>
          <a:bodyPr/>
          <a:lstStyle/>
          <a:p>
            <a:pPr marL="0" indent="0" algn="ctr" eaLnBrk="1" hangingPunct="1">
              <a:buFont typeface="Arial" charset="0"/>
              <a:buNone/>
              <a:defRPr/>
            </a:pPr>
            <a:r>
              <a:rPr lang="en-US" u="sng" dirty="0">
                <a:ea typeface="ＭＳ Ｐゴシック" pitchFamily="27" charset="-128"/>
              </a:rPr>
              <a:t>The Self-Evaluation 13</a:t>
            </a:r>
          </a:p>
          <a:p>
            <a:pPr marL="0" indent="0" algn="ctr" eaLnBrk="1" hangingPunct="1">
              <a:buFont typeface="Arial" charset="0"/>
              <a:buNone/>
              <a:defRPr/>
            </a:pPr>
            <a:endParaRPr lang="en-US" u="sng" dirty="0">
              <a:ea typeface="ＭＳ Ｐゴシック" pitchFamily="27" charset="-128"/>
            </a:endParaRPr>
          </a:p>
          <a:p>
            <a:pPr marL="514350" indent="-514350" eaLnBrk="1" hangingPunct="1">
              <a:buFont typeface="+mj-lt"/>
              <a:buAutoNum type="arabicPeriod"/>
              <a:defRPr/>
            </a:pPr>
            <a:r>
              <a:rPr lang="en-US" sz="2800" dirty="0">
                <a:ea typeface="ＭＳ Ｐゴシック" pitchFamily="27" charset="-128"/>
              </a:rPr>
              <a:t>Must examine each program to determine whether any physical barriers to access exist and identify steps to be taken to enable these programs to be made accessible. 	-Added to Transition Plan.</a:t>
            </a:r>
          </a:p>
          <a:p>
            <a:pPr marL="514350" indent="-514350" eaLnBrk="1" hangingPunct="1">
              <a:buFont typeface="+mj-lt"/>
              <a:buAutoNum type="arabicPeriod"/>
              <a:defRPr/>
            </a:pPr>
            <a:endParaRPr lang="en-US" sz="2400"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8AE11B-36ED-B064-E72F-E2015E5C7BB0}"/>
              </a:ext>
              <a:ext uri="{C183D7F6-B498-43B3-948B-1728B52AA6E4}">
                <adec:decorative xmlns:adec="http://schemas.microsoft.com/office/drawing/2017/decorative" val="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615198"/>
            <a:ext cx="8229600" cy="4495967"/>
          </a:xfrm>
          <a:prstGeom prst="rect">
            <a:avLst/>
          </a:prstGeom>
        </p:spPr>
      </p:pic>
      <p:sp>
        <p:nvSpPr>
          <p:cNvPr id="2" name="Title 1">
            <a:extLst>
              <a:ext uri="{FF2B5EF4-FFF2-40B4-BE49-F238E27FC236}">
                <a16:creationId xmlns:a16="http://schemas.microsoft.com/office/drawing/2014/main" id="{E9B8AB60-3C18-4992-0DA9-7608CCC8AB12}"/>
              </a:ext>
            </a:extLst>
          </p:cNvPr>
          <p:cNvSpPr>
            <a:spLocks noGrp="1"/>
          </p:cNvSpPr>
          <p:nvPr>
            <p:ph type="title"/>
          </p:nvPr>
        </p:nvSpPr>
        <p:spPr/>
        <p:txBody>
          <a:bodyPr/>
          <a:lstStyle/>
          <a:p>
            <a:r>
              <a:rPr lang="en-US" dirty="0">
                <a:solidFill>
                  <a:schemeClr val="bg1"/>
                </a:solidFill>
              </a:rPr>
              <a:t>(2)</a:t>
            </a:r>
          </a:p>
        </p:txBody>
      </p:sp>
      <p:sp>
        <p:nvSpPr>
          <p:cNvPr id="4" name="Slide Number Placeholder 3">
            <a:extLst>
              <a:ext uri="{FF2B5EF4-FFF2-40B4-BE49-F238E27FC236}">
                <a16:creationId xmlns:a16="http://schemas.microsoft.com/office/drawing/2014/main" id="{340E8977-1F99-584A-1E37-4EBA13CFCE51}"/>
              </a:ext>
            </a:extLst>
          </p:cNvPr>
          <p:cNvSpPr>
            <a:spLocks noGrp="1"/>
          </p:cNvSpPr>
          <p:nvPr>
            <p:ph type="sldNum" sz="quarter" idx="12"/>
          </p:nvPr>
        </p:nvSpPr>
        <p:spPr/>
        <p:txBody>
          <a:bodyPr/>
          <a:lstStyle/>
          <a:p>
            <a:pPr>
              <a:defRPr/>
            </a:pPr>
            <a:fld id="{6B2EAF70-22FD-42CC-AEC7-1C938F02B85B}" type="slidenum">
              <a:rPr lang="en-US" smtClean="0"/>
              <a:pPr>
                <a:defRPr/>
              </a:pPr>
              <a:t>31</a:t>
            </a:fld>
            <a:endParaRPr lang="en-US"/>
          </a:p>
        </p:txBody>
      </p:sp>
    </p:spTree>
    <p:extLst>
      <p:ext uri="{BB962C8B-B14F-4D97-AF65-F5344CB8AC3E}">
        <p14:creationId xmlns:p14="http://schemas.microsoft.com/office/powerpoint/2010/main" val="1481816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5BE4-5587-7E6F-E527-0650DE0E666D}"/>
              </a:ext>
            </a:extLst>
          </p:cNvPr>
          <p:cNvSpPr>
            <a:spLocks noGrp="1"/>
          </p:cNvSpPr>
          <p:nvPr>
            <p:ph type="title"/>
          </p:nvPr>
        </p:nvSpPr>
        <p:spPr/>
        <p:txBody>
          <a:bodyPr/>
          <a:lstStyle/>
          <a:p>
            <a:r>
              <a:rPr lang="en-US" dirty="0">
                <a:solidFill>
                  <a:schemeClr val="bg1"/>
                </a:solidFill>
              </a:rPr>
              <a:t>(3)</a:t>
            </a:r>
          </a:p>
        </p:txBody>
      </p:sp>
      <p:sp>
        <p:nvSpPr>
          <p:cNvPr id="3" name="Content Placeholder 2">
            <a:extLst>
              <a:ext uri="{FF2B5EF4-FFF2-40B4-BE49-F238E27FC236}">
                <a16:creationId xmlns:a16="http://schemas.microsoft.com/office/drawing/2014/main" id="{F2ECDB4F-F4BB-B795-E7F1-5D3F8877EA9A}"/>
              </a:ext>
            </a:extLst>
          </p:cNvPr>
          <p:cNvSpPr>
            <a:spLocks noGrp="1"/>
          </p:cNvSpPr>
          <p:nvPr>
            <p:ph idx="1"/>
          </p:nvPr>
        </p:nvSpPr>
        <p:spPr/>
        <p:txBody>
          <a:bodyPr/>
          <a:lstStyle/>
          <a:p>
            <a:r>
              <a:rPr lang="en-US" sz="2800" dirty="0"/>
              <a:t>3. A public entity should review its policies to ensure that effective communication will be provided.</a:t>
            </a:r>
          </a:p>
          <a:p>
            <a:r>
              <a:rPr lang="en-US" sz="2800" dirty="0"/>
              <a:t> if providing telephone emergency services, it should review its policies to ensure direct access to individuals who use TDD's.</a:t>
            </a:r>
          </a:p>
          <a:p>
            <a:endParaRPr lang="en-US" sz="2800" dirty="0"/>
          </a:p>
          <a:p>
            <a:r>
              <a:rPr lang="en-US" sz="2800" dirty="0"/>
              <a:t>Policy Example: City has policy of giving 48 hours’ notice for interpreter</a:t>
            </a:r>
          </a:p>
          <a:p>
            <a:endParaRPr lang="en-US" dirty="0"/>
          </a:p>
        </p:txBody>
      </p:sp>
      <p:sp>
        <p:nvSpPr>
          <p:cNvPr id="4" name="Slide Number Placeholder 3">
            <a:extLst>
              <a:ext uri="{FF2B5EF4-FFF2-40B4-BE49-F238E27FC236}">
                <a16:creationId xmlns:a16="http://schemas.microsoft.com/office/drawing/2014/main" id="{319880FC-0E63-3D43-9C71-B34D52FBD29A}"/>
              </a:ext>
            </a:extLst>
          </p:cNvPr>
          <p:cNvSpPr>
            <a:spLocks noGrp="1"/>
          </p:cNvSpPr>
          <p:nvPr>
            <p:ph type="sldNum" sz="quarter" idx="12"/>
          </p:nvPr>
        </p:nvSpPr>
        <p:spPr/>
        <p:txBody>
          <a:bodyPr/>
          <a:lstStyle/>
          <a:p>
            <a:pPr>
              <a:defRPr/>
            </a:pPr>
            <a:fld id="{6B2EAF70-22FD-42CC-AEC7-1C938F02B85B}" type="slidenum">
              <a:rPr lang="en-US" smtClean="0"/>
              <a:pPr>
                <a:defRPr/>
              </a:pPr>
              <a:t>32</a:t>
            </a:fld>
            <a:endParaRPr lang="en-US"/>
          </a:p>
        </p:txBody>
      </p:sp>
    </p:spTree>
    <p:extLst>
      <p:ext uri="{BB962C8B-B14F-4D97-AF65-F5344CB8AC3E}">
        <p14:creationId xmlns:p14="http://schemas.microsoft.com/office/powerpoint/2010/main" val="443329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A772-E6F7-A47D-E1D5-CDE0F2F8E6EA}"/>
              </a:ext>
            </a:extLst>
          </p:cNvPr>
          <p:cNvSpPr>
            <a:spLocks noGrp="1"/>
          </p:cNvSpPr>
          <p:nvPr>
            <p:ph type="title"/>
          </p:nvPr>
        </p:nvSpPr>
        <p:spPr/>
        <p:txBody>
          <a:bodyPr/>
          <a:lstStyle/>
          <a:p>
            <a:r>
              <a:rPr lang="en-US" dirty="0">
                <a:solidFill>
                  <a:schemeClr val="bg1"/>
                </a:solidFill>
              </a:rPr>
              <a:t>(4)</a:t>
            </a:r>
          </a:p>
        </p:txBody>
      </p:sp>
      <p:sp>
        <p:nvSpPr>
          <p:cNvPr id="3" name="Content Placeholder 2">
            <a:extLst>
              <a:ext uri="{FF2B5EF4-FFF2-40B4-BE49-F238E27FC236}">
                <a16:creationId xmlns:a16="http://schemas.microsoft.com/office/drawing/2014/main" id="{994E31F6-3E68-6CCD-1AC2-8B8248DCD62A}"/>
              </a:ext>
            </a:extLst>
          </p:cNvPr>
          <p:cNvSpPr>
            <a:spLocks noGrp="1"/>
          </p:cNvSpPr>
          <p:nvPr>
            <p:ph idx="1"/>
          </p:nvPr>
        </p:nvSpPr>
        <p:spPr>
          <a:xfrm>
            <a:off x="457200" y="1417638"/>
            <a:ext cx="8229600" cy="4525963"/>
          </a:xfrm>
        </p:spPr>
        <p:txBody>
          <a:bodyPr/>
          <a:lstStyle/>
          <a:p>
            <a:r>
              <a:rPr lang="en-US" sz="2400" dirty="0"/>
              <a:t>4. Ensure to include provisions for auxiliary aides such as interpreters and other alternative communication measures </a:t>
            </a:r>
          </a:p>
          <a:p>
            <a:r>
              <a:rPr lang="en-US" sz="2400" dirty="0"/>
              <a:t>A method for securing these services should be developed, including guidance on when and where these services will be provided. </a:t>
            </a:r>
          </a:p>
          <a:p>
            <a:r>
              <a:rPr lang="en-US" sz="2400" dirty="0"/>
              <a:t>Where equipment is used as part of a public entity's program, activity, or service, a public entity should have policies that ensure that its equipment is maintained in operable working order.</a:t>
            </a:r>
          </a:p>
          <a:p>
            <a:r>
              <a:rPr lang="en-US" sz="2400" dirty="0"/>
              <a:t>Should also have a schedule for maintenance of equipment</a:t>
            </a:r>
          </a:p>
          <a:p>
            <a:endParaRPr lang="en-US" dirty="0"/>
          </a:p>
        </p:txBody>
      </p:sp>
      <p:sp>
        <p:nvSpPr>
          <p:cNvPr id="4" name="Slide Number Placeholder 3">
            <a:extLst>
              <a:ext uri="{FF2B5EF4-FFF2-40B4-BE49-F238E27FC236}">
                <a16:creationId xmlns:a16="http://schemas.microsoft.com/office/drawing/2014/main" id="{D23FDDBA-54E2-2793-DE7E-CBB28FA9169F}"/>
              </a:ext>
            </a:extLst>
          </p:cNvPr>
          <p:cNvSpPr>
            <a:spLocks noGrp="1"/>
          </p:cNvSpPr>
          <p:nvPr>
            <p:ph type="sldNum" sz="quarter" idx="12"/>
          </p:nvPr>
        </p:nvSpPr>
        <p:spPr/>
        <p:txBody>
          <a:bodyPr/>
          <a:lstStyle/>
          <a:p>
            <a:pPr>
              <a:defRPr/>
            </a:pPr>
            <a:fld id="{6B2EAF70-22FD-42CC-AEC7-1C938F02B85B}" type="slidenum">
              <a:rPr lang="en-US" smtClean="0"/>
              <a:pPr>
                <a:defRPr/>
              </a:pPr>
              <a:t>33</a:t>
            </a:fld>
            <a:endParaRPr lang="en-US"/>
          </a:p>
        </p:txBody>
      </p:sp>
    </p:spTree>
    <p:extLst>
      <p:ext uri="{BB962C8B-B14F-4D97-AF65-F5344CB8AC3E}">
        <p14:creationId xmlns:p14="http://schemas.microsoft.com/office/powerpoint/2010/main" val="423921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7A6D-91C1-CE45-91C1-799C17619696}"/>
              </a:ext>
            </a:extLst>
          </p:cNvPr>
          <p:cNvSpPr>
            <a:spLocks noGrp="1"/>
          </p:cNvSpPr>
          <p:nvPr>
            <p:ph type="title"/>
          </p:nvPr>
        </p:nvSpPr>
        <p:spPr/>
        <p:txBody>
          <a:bodyPr/>
          <a:lstStyle/>
          <a:p>
            <a:r>
              <a:rPr lang="en-US" dirty="0">
                <a:solidFill>
                  <a:schemeClr val="bg1"/>
                </a:solidFill>
              </a:rPr>
              <a:t>(5)</a:t>
            </a:r>
          </a:p>
        </p:txBody>
      </p:sp>
      <p:sp>
        <p:nvSpPr>
          <p:cNvPr id="3" name="Content Placeholder 2">
            <a:extLst>
              <a:ext uri="{FF2B5EF4-FFF2-40B4-BE49-F238E27FC236}">
                <a16:creationId xmlns:a16="http://schemas.microsoft.com/office/drawing/2014/main" id="{48F5733D-37FE-633C-65EC-51E65BD436EC}"/>
              </a:ext>
            </a:extLst>
          </p:cNvPr>
          <p:cNvSpPr>
            <a:spLocks noGrp="1"/>
          </p:cNvSpPr>
          <p:nvPr>
            <p:ph idx="1"/>
          </p:nvPr>
        </p:nvSpPr>
        <p:spPr/>
        <p:txBody>
          <a:bodyPr/>
          <a:lstStyle/>
          <a:p>
            <a:r>
              <a:rPr lang="en-US" dirty="0"/>
              <a:t>5. A review should be made of the procedures to evacuate individuals with disabilities during an emergency. </a:t>
            </a:r>
          </a:p>
          <a:p>
            <a:r>
              <a:rPr lang="en-US" dirty="0"/>
              <a:t>May require the installation of visual and audible warning signals and special procedures for assisting individuals with disabilities from a facility during an emergency.</a:t>
            </a:r>
          </a:p>
          <a:p>
            <a:endParaRPr lang="en-US" dirty="0"/>
          </a:p>
        </p:txBody>
      </p:sp>
      <p:sp>
        <p:nvSpPr>
          <p:cNvPr id="4" name="Slide Number Placeholder 3">
            <a:extLst>
              <a:ext uri="{FF2B5EF4-FFF2-40B4-BE49-F238E27FC236}">
                <a16:creationId xmlns:a16="http://schemas.microsoft.com/office/drawing/2014/main" id="{AA864255-4190-0B46-110A-37B946444BF0}"/>
              </a:ext>
            </a:extLst>
          </p:cNvPr>
          <p:cNvSpPr>
            <a:spLocks noGrp="1"/>
          </p:cNvSpPr>
          <p:nvPr>
            <p:ph type="sldNum" sz="quarter" idx="12"/>
          </p:nvPr>
        </p:nvSpPr>
        <p:spPr/>
        <p:txBody>
          <a:bodyPr/>
          <a:lstStyle/>
          <a:p>
            <a:pPr>
              <a:defRPr/>
            </a:pPr>
            <a:fld id="{6B2EAF70-22FD-42CC-AEC7-1C938F02B85B}" type="slidenum">
              <a:rPr lang="en-US" smtClean="0"/>
              <a:pPr>
                <a:defRPr/>
              </a:pPr>
              <a:t>34</a:t>
            </a:fld>
            <a:endParaRPr lang="en-US"/>
          </a:p>
        </p:txBody>
      </p:sp>
    </p:spTree>
    <p:extLst>
      <p:ext uri="{BB962C8B-B14F-4D97-AF65-F5344CB8AC3E}">
        <p14:creationId xmlns:p14="http://schemas.microsoft.com/office/powerpoint/2010/main" val="368395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E81B-CC12-F87A-56B6-ED20C654BB9B}"/>
              </a:ext>
            </a:extLst>
          </p:cNvPr>
          <p:cNvSpPr>
            <a:spLocks noGrp="1"/>
          </p:cNvSpPr>
          <p:nvPr>
            <p:ph type="title"/>
          </p:nvPr>
        </p:nvSpPr>
        <p:spPr/>
        <p:txBody>
          <a:bodyPr/>
          <a:lstStyle/>
          <a:p>
            <a:r>
              <a:rPr lang="en-US" dirty="0">
                <a:solidFill>
                  <a:schemeClr val="bg1"/>
                </a:solidFill>
              </a:rPr>
              <a:t>(6)</a:t>
            </a:r>
          </a:p>
        </p:txBody>
      </p:sp>
      <p:sp>
        <p:nvSpPr>
          <p:cNvPr id="3" name="Content Placeholder 2">
            <a:extLst>
              <a:ext uri="{FF2B5EF4-FFF2-40B4-BE49-F238E27FC236}">
                <a16:creationId xmlns:a16="http://schemas.microsoft.com/office/drawing/2014/main" id="{F97A8AAA-6F78-16B8-4671-A06367389779}"/>
              </a:ext>
            </a:extLst>
          </p:cNvPr>
          <p:cNvSpPr>
            <a:spLocks noGrp="1"/>
          </p:cNvSpPr>
          <p:nvPr>
            <p:ph idx="1"/>
          </p:nvPr>
        </p:nvSpPr>
        <p:spPr/>
        <p:txBody>
          <a:bodyPr/>
          <a:lstStyle/>
          <a:p>
            <a:r>
              <a:rPr lang="en-US" dirty="0"/>
              <a:t>6. Review of a public entity's written and audio-visual materials to ensure that individuals with disabilities are not portrayed in an offensive or demeaning manner.</a:t>
            </a:r>
          </a:p>
        </p:txBody>
      </p:sp>
      <p:sp>
        <p:nvSpPr>
          <p:cNvPr id="4" name="Slide Number Placeholder 3">
            <a:extLst>
              <a:ext uri="{FF2B5EF4-FFF2-40B4-BE49-F238E27FC236}">
                <a16:creationId xmlns:a16="http://schemas.microsoft.com/office/drawing/2014/main" id="{DECC1358-D3A1-095C-0C61-17773EEE415B}"/>
              </a:ext>
            </a:extLst>
          </p:cNvPr>
          <p:cNvSpPr>
            <a:spLocks noGrp="1"/>
          </p:cNvSpPr>
          <p:nvPr>
            <p:ph type="sldNum" sz="quarter" idx="12"/>
          </p:nvPr>
        </p:nvSpPr>
        <p:spPr/>
        <p:txBody>
          <a:bodyPr/>
          <a:lstStyle/>
          <a:p>
            <a:pPr>
              <a:defRPr/>
            </a:pPr>
            <a:fld id="{6B2EAF70-22FD-42CC-AEC7-1C938F02B85B}" type="slidenum">
              <a:rPr lang="en-US" smtClean="0"/>
              <a:pPr>
                <a:defRPr/>
              </a:pPr>
              <a:t>35</a:t>
            </a:fld>
            <a:endParaRPr lang="en-US"/>
          </a:p>
        </p:txBody>
      </p:sp>
    </p:spTree>
    <p:extLst>
      <p:ext uri="{BB962C8B-B14F-4D97-AF65-F5344CB8AC3E}">
        <p14:creationId xmlns:p14="http://schemas.microsoft.com/office/powerpoint/2010/main" val="1680261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dirty="0"/>
              <a:t>.</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800" dirty="0">
                <a:solidFill>
                  <a:prstClr val="black"/>
                </a:solidFill>
                <a:ea typeface="ＭＳ Ｐゴシック" pitchFamily="27" charset="-128"/>
              </a:rPr>
              <a:t>7. If operating historic preservation programs, review policies to ensure priority of methods that provide physical access to individuals with disabilities.</a:t>
            </a:r>
          </a:p>
          <a:p>
            <a:pPr marL="0" indent="0" eaLnBrk="1" hangingPunct="1">
              <a:buFont typeface="Arial" charset="0"/>
              <a:buNone/>
              <a:defRPr/>
            </a:pPr>
            <a:endParaRPr lang="en-US" sz="2400" dirty="0">
              <a:solidFill>
                <a:prstClr val="black"/>
              </a:solidFill>
              <a:ea typeface="ＭＳ Ｐゴシック" pitchFamily="27" charset="-128"/>
            </a:endParaRPr>
          </a:p>
          <a:p>
            <a:pPr eaLnBrk="1" hangingPunct="1">
              <a:defRPr/>
            </a:pPr>
            <a:r>
              <a:rPr lang="en-US" sz="2800" dirty="0">
                <a:solidFill>
                  <a:prstClr val="black"/>
                </a:solidFill>
                <a:ea typeface="ＭＳ Ｐゴシック" pitchFamily="27" charset="-128"/>
              </a:rPr>
              <a:t>Deviations from the 2010 Standards are allowed as to not destroy the historic significance of the building.</a:t>
            </a:r>
          </a:p>
          <a:p>
            <a:pPr marL="0" indent="0" eaLnBrk="1" hangingPunct="1">
              <a:buFont typeface="Arial" charset="0"/>
              <a:buNone/>
              <a:defRPr/>
            </a:pPr>
            <a:endParaRPr lang="en-US" sz="2800" dirty="0">
              <a:solidFill>
                <a:prstClr val="black"/>
              </a:solidFill>
              <a:ea typeface="ＭＳ Ｐゴシック" pitchFamily="27" charset="-128"/>
            </a:endParaRPr>
          </a:p>
          <a:p>
            <a:pPr eaLnBrk="1" hangingPunct="1">
              <a:buFont typeface="Arial" charset="0"/>
              <a:buChar char="•"/>
              <a:defRPr/>
            </a:pPr>
            <a:r>
              <a:rPr lang="en-US" sz="2800" dirty="0">
                <a:solidFill>
                  <a:prstClr val="black"/>
                </a:solidFill>
                <a:ea typeface="ＭＳ Ｐゴシック" pitchFamily="27" charset="-128"/>
              </a:rPr>
              <a:t>2010 Standards address additional exceptions </a:t>
            </a:r>
          </a:p>
          <a:p>
            <a:pPr eaLnBrk="1" hangingPunct="1">
              <a:buFont typeface="Arial" charset="0"/>
              <a:buChar char="•"/>
              <a:defRPr/>
            </a:pPr>
            <a:endParaRPr lang="en-US" dirty="0">
              <a:ea typeface="ＭＳ Ｐゴシック" pitchFamily="27" charset="-128"/>
            </a:endParaRPr>
          </a:p>
          <a:p>
            <a:pPr eaLnBrk="1" hangingPunct="1">
              <a:buFont typeface="Arial" charset="0"/>
              <a:buChar char="•"/>
              <a:defRPr/>
            </a:pPr>
            <a:endParaRPr lang="en-US"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424F-6257-BD52-448F-AF7F3DBBCADA}"/>
              </a:ext>
            </a:extLst>
          </p:cNvPr>
          <p:cNvSpPr>
            <a:spLocks noGrp="1"/>
          </p:cNvSpPr>
          <p:nvPr>
            <p:ph type="title"/>
          </p:nvPr>
        </p:nvSpPr>
        <p:spPr/>
        <p:txBody>
          <a:bodyPr/>
          <a:lstStyle/>
          <a:p>
            <a:r>
              <a:rPr lang="en-US" dirty="0">
                <a:solidFill>
                  <a:schemeClr val="bg1"/>
                </a:solidFill>
              </a:rPr>
              <a:t>(7)</a:t>
            </a:r>
          </a:p>
        </p:txBody>
      </p:sp>
      <p:sp>
        <p:nvSpPr>
          <p:cNvPr id="3" name="Content Placeholder 2">
            <a:extLst>
              <a:ext uri="{FF2B5EF4-FFF2-40B4-BE49-F238E27FC236}">
                <a16:creationId xmlns:a16="http://schemas.microsoft.com/office/drawing/2014/main" id="{66039A66-4CC0-AEB2-B69C-374810E3762B}"/>
              </a:ext>
            </a:extLst>
          </p:cNvPr>
          <p:cNvSpPr>
            <a:spLocks noGrp="1"/>
          </p:cNvSpPr>
          <p:nvPr>
            <p:ph idx="1"/>
          </p:nvPr>
        </p:nvSpPr>
        <p:spPr>
          <a:xfrm>
            <a:off x="457200" y="1417638"/>
            <a:ext cx="8229600" cy="4525963"/>
          </a:xfrm>
        </p:spPr>
        <p:txBody>
          <a:bodyPr/>
          <a:lstStyle/>
          <a:p>
            <a:r>
              <a:rPr lang="en-US" sz="2800" dirty="0"/>
              <a:t>7. If operating historic preservation programs, review policies to ensure priority of methods that provide physical access to individuals with disabilities.</a:t>
            </a:r>
          </a:p>
          <a:p>
            <a:endParaRPr lang="en-US" sz="2800" dirty="0"/>
          </a:p>
          <a:p>
            <a:r>
              <a:rPr lang="en-US" sz="2800" dirty="0"/>
              <a:t>Deviations from the 2010 Standards are allowed as to not destroy the historic significance of the building.</a:t>
            </a:r>
          </a:p>
          <a:p>
            <a:endParaRPr lang="en-US" sz="2800" dirty="0"/>
          </a:p>
          <a:p>
            <a:r>
              <a:rPr lang="en-US" sz="2800" dirty="0"/>
              <a:t>2010 Standards address additional exceptions </a:t>
            </a:r>
          </a:p>
          <a:p>
            <a:endParaRPr lang="en-US" dirty="0"/>
          </a:p>
          <a:p>
            <a:endParaRPr lang="en-US" dirty="0"/>
          </a:p>
        </p:txBody>
      </p:sp>
      <p:sp>
        <p:nvSpPr>
          <p:cNvPr id="4" name="Slide Number Placeholder 3">
            <a:extLst>
              <a:ext uri="{FF2B5EF4-FFF2-40B4-BE49-F238E27FC236}">
                <a16:creationId xmlns:a16="http://schemas.microsoft.com/office/drawing/2014/main" id="{B4912571-B8F0-A9A1-DEF6-215424DE7B22}"/>
              </a:ext>
            </a:extLst>
          </p:cNvPr>
          <p:cNvSpPr>
            <a:spLocks noGrp="1"/>
          </p:cNvSpPr>
          <p:nvPr>
            <p:ph type="sldNum" sz="quarter" idx="12"/>
          </p:nvPr>
        </p:nvSpPr>
        <p:spPr/>
        <p:txBody>
          <a:bodyPr/>
          <a:lstStyle/>
          <a:p>
            <a:pPr>
              <a:defRPr/>
            </a:pPr>
            <a:fld id="{6B2EAF70-22FD-42CC-AEC7-1C938F02B85B}" type="slidenum">
              <a:rPr lang="en-US" smtClean="0"/>
              <a:pPr>
                <a:defRPr/>
              </a:pPr>
              <a:t>37</a:t>
            </a:fld>
            <a:endParaRPr lang="en-US"/>
          </a:p>
        </p:txBody>
      </p:sp>
    </p:spTree>
    <p:extLst>
      <p:ext uri="{BB962C8B-B14F-4D97-AF65-F5344CB8AC3E}">
        <p14:creationId xmlns:p14="http://schemas.microsoft.com/office/powerpoint/2010/main" val="287402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7B21-E59D-D4AB-3C39-355ABC51FE76}"/>
              </a:ext>
            </a:extLst>
          </p:cNvPr>
          <p:cNvSpPr>
            <a:spLocks noGrp="1"/>
          </p:cNvSpPr>
          <p:nvPr>
            <p:ph type="title"/>
          </p:nvPr>
        </p:nvSpPr>
        <p:spPr/>
        <p:txBody>
          <a:bodyPr/>
          <a:lstStyle/>
          <a:p>
            <a:r>
              <a:rPr lang="en-US" dirty="0">
                <a:solidFill>
                  <a:schemeClr val="bg1"/>
                </a:solidFill>
              </a:rPr>
              <a:t>(8 &amp; 9)</a:t>
            </a:r>
          </a:p>
        </p:txBody>
      </p:sp>
      <p:sp>
        <p:nvSpPr>
          <p:cNvPr id="3" name="Content Placeholder 2">
            <a:extLst>
              <a:ext uri="{FF2B5EF4-FFF2-40B4-BE49-F238E27FC236}">
                <a16:creationId xmlns:a16="http://schemas.microsoft.com/office/drawing/2014/main" id="{CCE7BF5C-A150-E5A9-7907-BF41A0E962BF}"/>
              </a:ext>
            </a:extLst>
          </p:cNvPr>
          <p:cNvSpPr>
            <a:spLocks noGrp="1"/>
          </p:cNvSpPr>
          <p:nvPr>
            <p:ph idx="1"/>
          </p:nvPr>
        </p:nvSpPr>
        <p:spPr>
          <a:xfrm>
            <a:off x="457200" y="1417638"/>
            <a:ext cx="8229600" cy="4525963"/>
          </a:xfrm>
        </p:spPr>
        <p:txBody>
          <a:bodyPr/>
          <a:lstStyle/>
          <a:p>
            <a:r>
              <a:rPr lang="en-US" sz="2800" dirty="0"/>
              <a:t>8. Ensure that decisions concerning a fundamental alteration in the nature of a program, activity, or service, or a decision that an undue financial and administrative burden will be imposed by Title II, are made properly and expeditiously.</a:t>
            </a:r>
            <a:br>
              <a:rPr lang="en-US" sz="2800" dirty="0"/>
            </a:br>
            <a:endParaRPr lang="en-US" sz="2800" dirty="0"/>
          </a:p>
          <a:p>
            <a:r>
              <a:rPr lang="en-US" sz="2800" dirty="0"/>
              <a:t>9. Review policies and procedures to ensure that individuals with mobility impairments are provided access to public meetings.</a:t>
            </a:r>
          </a:p>
          <a:p>
            <a:endParaRPr lang="en-US" dirty="0"/>
          </a:p>
        </p:txBody>
      </p:sp>
      <p:sp>
        <p:nvSpPr>
          <p:cNvPr id="4" name="Slide Number Placeholder 3">
            <a:extLst>
              <a:ext uri="{FF2B5EF4-FFF2-40B4-BE49-F238E27FC236}">
                <a16:creationId xmlns:a16="http://schemas.microsoft.com/office/drawing/2014/main" id="{0D2825E9-146A-0EBA-9C21-F570EDF4FDDD}"/>
              </a:ext>
            </a:extLst>
          </p:cNvPr>
          <p:cNvSpPr>
            <a:spLocks noGrp="1"/>
          </p:cNvSpPr>
          <p:nvPr>
            <p:ph type="sldNum" sz="quarter" idx="12"/>
          </p:nvPr>
        </p:nvSpPr>
        <p:spPr/>
        <p:txBody>
          <a:bodyPr/>
          <a:lstStyle/>
          <a:p>
            <a:pPr>
              <a:defRPr/>
            </a:pPr>
            <a:fld id="{6B2EAF70-22FD-42CC-AEC7-1C938F02B85B}" type="slidenum">
              <a:rPr lang="en-US" smtClean="0"/>
              <a:pPr>
                <a:defRPr/>
              </a:pPr>
              <a:t>38</a:t>
            </a:fld>
            <a:endParaRPr lang="en-US"/>
          </a:p>
        </p:txBody>
      </p:sp>
    </p:spTree>
    <p:extLst>
      <p:ext uri="{BB962C8B-B14F-4D97-AF65-F5344CB8AC3E}">
        <p14:creationId xmlns:p14="http://schemas.microsoft.com/office/powerpoint/2010/main" val="362168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29F74-0C5D-F132-8A68-41CAE25C5FF5}"/>
              </a:ext>
            </a:extLst>
          </p:cNvPr>
          <p:cNvSpPr>
            <a:spLocks noGrp="1"/>
          </p:cNvSpPr>
          <p:nvPr>
            <p:ph type="title"/>
          </p:nvPr>
        </p:nvSpPr>
        <p:spPr/>
        <p:txBody>
          <a:bodyPr/>
          <a:lstStyle/>
          <a:p>
            <a:r>
              <a:rPr lang="en-US" dirty="0">
                <a:solidFill>
                  <a:schemeClr val="bg1"/>
                </a:solidFill>
              </a:rPr>
              <a:t>(10)</a:t>
            </a:r>
          </a:p>
        </p:txBody>
      </p:sp>
      <p:sp>
        <p:nvSpPr>
          <p:cNvPr id="3" name="Content Placeholder 2">
            <a:extLst>
              <a:ext uri="{FF2B5EF4-FFF2-40B4-BE49-F238E27FC236}">
                <a16:creationId xmlns:a16="http://schemas.microsoft.com/office/drawing/2014/main" id="{E737AE44-20E4-4F65-AF84-CB3E3CAC5FC5}"/>
              </a:ext>
            </a:extLst>
          </p:cNvPr>
          <p:cNvSpPr>
            <a:spLocks noGrp="1"/>
          </p:cNvSpPr>
          <p:nvPr>
            <p:ph idx="1"/>
          </p:nvPr>
        </p:nvSpPr>
        <p:spPr/>
        <p:txBody>
          <a:bodyPr/>
          <a:lstStyle/>
          <a:p>
            <a:r>
              <a:rPr lang="en-US" dirty="0"/>
              <a:t>10. Review employment practices to ensure that they comply with other applicable nondiscrimination requirements, including section 504 of the Rehabilitation Act and the ADA regulation issued by the Equal Employment Opportunity Commission.</a:t>
            </a:r>
          </a:p>
        </p:txBody>
      </p:sp>
      <p:sp>
        <p:nvSpPr>
          <p:cNvPr id="4" name="Slide Number Placeholder 3">
            <a:extLst>
              <a:ext uri="{FF2B5EF4-FFF2-40B4-BE49-F238E27FC236}">
                <a16:creationId xmlns:a16="http://schemas.microsoft.com/office/drawing/2014/main" id="{8E63796B-BE27-4B39-8F19-8F932BECE027}"/>
              </a:ext>
            </a:extLst>
          </p:cNvPr>
          <p:cNvSpPr>
            <a:spLocks noGrp="1"/>
          </p:cNvSpPr>
          <p:nvPr>
            <p:ph type="sldNum" sz="quarter" idx="12"/>
          </p:nvPr>
        </p:nvSpPr>
        <p:spPr/>
        <p:txBody>
          <a:bodyPr/>
          <a:lstStyle/>
          <a:p>
            <a:pPr>
              <a:defRPr/>
            </a:pPr>
            <a:fld id="{6B2EAF70-22FD-42CC-AEC7-1C938F02B85B}" type="slidenum">
              <a:rPr lang="en-US" smtClean="0"/>
              <a:pPr>
                <a:defRPr/>
              </a:pPr>
              <a:t>39</a:t>
            </a:fld>
            <a:endParaRPr lang="en-US"/>
          </a:p>
        </p:txBody>
      </p:sp>
    </p:spTree>
    <p:extLst>
      <p:ext uri="{BB962C8B-B14F-4D97-AF65-F5344CB8AC3E}">
        <p14:creationId xmlns:p14="http://schemas.microsoft.com/office/powerpoint/2010/main" val="149999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Who is subject to Title II?</a:t>
            </a:r>
          </a:p>
        </p:txBody>
      </p:sp>
      <p:sp>
        <p:nvSpPr>
          <p:cNvPr id="3" name="Content Placeholder 2"/>
          <p:cNvSpPr>
            <a:spLocks noGrp="1"/>
          </p:cNvSpPr>
          <p:nvPr>
            <p:ph idx="1"/>
          </p:nvPr>
        </p:nvSpPr>
        <p:spPr/>
        <p:txBody>
          <a:bodyPr/>
          <a:lstStyle/>
          <a:p>
            <a:pPr marL="0" indent="0">
              <a:buFont typeface="Arial" charset="0"/>
              <a:buNone/>
              <a:defRPr/>
            </a:pPr>
            <a:r>
              <a:rPr lang="en-US" dirty="0">
                <a:ea typeface="ＭＳ Ｐゴシック" pitchFamily="27" charset="-128"/>
              </a:rPr>
              <a:t>A public entity covered by Title II is defined as:</a:t>
            </a:r>
            <a:br>
              <a:rPr lang="en-US" dirty="0">
                <a:ea typeface="ＭＳ Ｐゴシック" pitchFamily="27" charset="-128"/>
              </a:rPr>
            </a:br>
            <a:endParaRPr lang="en-US" dirty="0">
              <a:ea typeface="ＭＳ Ｐゴシック" pitchFamily="27" charset="-128"/>
            </a:endParaRPr>
          </a:p>
          <a:p>
            <a:pPr marL="514350" indent="-514350">
              <a:buFont typeface="+mj-lt"/>
              <a:buAutoNum type="arabicPeriod"/>
              <a:defRPr/>
            </a:pPr>
            <a:r>
              <a:rPr lang="en-US" dirty="0">
                <a:ea typeface="ＭＳ Ｐゴシック" pitchFamily="27" charset="-128"/>
              </a:rPr>
              <a:t>Any state or local government, regardless of size</a:t>
            </a:r>
          </a:p>
          <a:p>
            <a:pPr marL="514350" indent="-514350">
              <a:buFont typeface="+mj-lt"/>
              <a:buAutoNum type="arabicPeriod"/>
              <a:defRPr/>
            </a:pPr>
            <a:r>
              <a:rPr lang="en-US" dirty="0">
                <a:ea typeface="ＭＳ Ｐゴシック" pitchFamily="27" charset="-128"/>
              </a:rPr>
              <a:t>Any department, agency, special purpose district, or other instrumentality of a state or local government</a:t>
            </a:r>
          </a:p>
          <a:p>
            <a:pPr marL="514350" indent="-514350">
              <a:buFont typeface="+mj-lt"/>
              <a:buAutoNum type="arabicPeriod"/>
              <a:defRPr/>
            </a:pPr>
            <a:r>
              <a:rPr lang="en-US" dirty="0">
                <a:ea typeface="ＭＳ Ｐゴシック" pitchFamily="27" charset="-128"/>
              </a:rPr>
              <a:t>Certain commuter authorities and AMTRAK</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71CA-8D3A-9FBC-C5DC-ACF87F3DC40F}"/>
              </a:ext>
            </a:extLst>
          </p:cNvPr>
          <p:cNvSpPr>
            <a:spLocks noGrp="1"/>
          </p:cNvSpPr>
          <p:nvPr>
            <p:ph type="title"/>
          </p:nvPr>
        </p:nvSpPr>
        <p:spPr/>
        <p:txBody>
          <a:bodyPr/>
          <a:lstStyle/>
          <a:p>
            <a:r>
              <a:rPr lang="en-US" dirty="0">
                <a:solidFill>
                  <a:schemeClr val="bg1"/>
                </a:solidFill>
              </a:rPr>
              <a:t>(11)</a:t>
            </a:r>
          </a:p>
        </p:txBody>
      </p:sp>
      <p:sp>
        <p:nvSpPr>
          <p:cNvPr id="3" name="Content Placeholder 2">
            <a:extLst>
              <a:ext uri="{FF2B5EF4-FFF2-40B4-BE49-F238E27FC236}">
                <a16:creationId xmlns:a16="http://schemas.microsoft.com/office/drawing/2014/main" id="{8CBFC23E-BF59-3252-F62D-96E096EBF233}"/>
              </a:ext>
            </a:extLst>
          </p:cNvPr>
          <p:cNvSpPr>
            <a:spLocks noGrp="1"/>
          </p:cNvSpPr>
          <p:nvPr>
            <p:ph idx="1"/>
          </p:nvPr>
        </p:nvSpPr>
        <p:spPr/>
        <p:txBody>
          <a:bodyPr/>
          <a:lstStyle/>
          <a:p>
            <a:r>
              <a:rPr lang="en-US" dirty="0"/>
              <a:t>11. Review building &amp; construction policies to ensure that the construction of each new facility or part of a facility, or the alteration of existing facilities conforms to the standards. (now 2010 Standards)</a:t>
            </a:r>
          </a:p>
          <a:p>
            <a:pPr marL="0" indent="0">
              <a:buNone/>
            </a:pPr>
            <a:endParaRPr lang="en-US" dirty="0"/>
          </a:p>
        </p:txBody>
      </p:sp>
      <p:sp>
        <p:nvSpPr>
          <p:cNvPr id="4" name="Slide Number Placeholder 3">
            <a:extLst>
              <a:ext uri="{FF2B5EF4-FFF2-40B4-BE49-F238E27FC236}">
                <a16:creationId xmlns:a16="http://schemas.microsoft.com/office/drawing/2014/main" id="{C68491BC-16F5-EB28-E25C-9E7E3F1E4AAE}"/>
              </a:ext>
            </a:extLst>
          </p:cNvPr>
          <p:cNvSpPr>
            <a:spLocks noGrp="1"/>
          </p:cNvSpPr>
          <p:nvPr>
            <p:ph type="sldNum" sz="quarter" idx="12"/>
          </p:nvPr>
        </p:nvSpPr>
        <p:spPr/>
        <p:txBody>
          <a:bodyPr/>
          <a:lstStyle/>
          <a:p>
            <a:pPr>
              <a:defRPr/>
            </a:pPr>
            <a:fld id="{6B2EAF70-22FD-42CC-AEC7-1C938F02B85B}" type="slidenum">
              <a:rPr lang="en-US" smtClean="0"/>
              <a:pPr>
                <a:defRPr/>
              </a:pPr>
              <a:t>40</a:t>
            </a:fld>
            <a:endParaRPr lang="en-US"/>
          </a:p>
        </p:txBody>
      </p:sp>
    </p:spTree>
    <p:extLst>
      <p:ext uri="{BB962C8B-B14F-4D97-AF65-F5344CB8AC3E}">
        <p14:creationId xmlns:p14="http://schemas.microsoft.com/office/powerpoint/2010/main" val="747200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6C42-39F3-DC23-CD03-3FFCD28B1C33}"/>
              </a:ext>
            </a:extLst>
          </p:cNvPr>
          <p:cNvSpPr>
            <a:spLocks noGrp="1"/>
          </p:cNvSpPr>
          <p:nvPr>
            <p:ph type="title"/>
          </p:nvPr>
        </p:nvSpPr>
        <p:spPr/>
        <p:txBody>
          <a:bodyPr/>
          <a:lstStyle/>
          <a:p>
            <a:r>
              <a:rPr lang="en-US" dirty="0">
                <a:solidFill>
                  <a:schemeClr val="bg1"/>
                </a:solidFill>
              </a:rPr>
              <a:t>(12)</a:t>
            </a:r>
          </a:p>
        </p:txBody>
      </p:sp>
      <p:sp>
        <p:nvSpPr>
          <p:cNvPr id="3" name="Content Placeholder 2">
            <a:extLst>
              <a:ext uri="{FF2B5EF4-FFF2-40B4-BE49-F238E27FC236}">
                <a16:creationId xmlns:a16="http://schemas.microsoft.com/office/drawing/2014/main" id="{8785A752-4FF1-E966-8457-726A576F1C77}"/>
              </a:ext>
            </a:extLst>
          </p:cNvPr>
          <p:cNvSpPr>
            <a:spLocks noGrp="1"/>
          </p:cNvSpPr>
          <p:nvPr>
            <p:ph idx="1"/>
          </p:nvPr>
        </p:nvSpPr>
        <p:spPr/>
        <p:txBody>
          <a:bodyPr/>
          <a:lstStyle/>
          <a:p>
            <a:r>
              <a:rPr lang="en-US" sz="2800" dirty="0"/>
              <a:t>12. A review should be made to ascertain whether measures have been taken to ensure that employees of a public entity are familiar with the policies and practices for the full participation of individuals with disabilities. </a:t>
            </a:r>
            <a:br>
              <a:rPr lang="en-US" sz="2800" dirty="0"/>
            </a:br>
            <a:endParaRPr lang="en-US" sz="2800" dirty="0"/>
          </a:p>
          <a:p>
            <a:pPr marL="0" indent="0">
              <a:buNone/>
            </a:pPr>
            <a:r>
              <a:rPr lang="en-US" sz="2800" dirty="0"/>
              <a:t>	- In other words, make sure employees have 		  been trained on ADA practices and 	  	   		  	  procedures</a:t>
            </a:r>
          </a:p>
          <a:p>
            <a:endParaRPr lang="en-US" dirty="0"/>
          </a:p>
        </p:txBody>
      </p:sp>
      <p:sp>
        <p:nvSpPr>
          <p:cNvPr id="4" name="Slide Number Placeholder 3">
            <a:extLst>
              <a:ext uri="{FF2B5EF4-FFF2-40B4-BE49-F238E27FC236}">
                <a16:creationId xmlns:a16="http://schemas.microsoft.com/office/drawing/2014/main" id="{FA1297CF-DE4B-E916-CBEF-CC0C9791D345}"/>
              </a:ext>
            </a:extLst>
          </p:cNvPr>
          <p:cNvSpPr>
            <a:spLocks noGrp="1"/>
          </p:cNvSpPr>
          <p:nvPr>
            <p:ph type="sldNum" sz="quarter" idx="12"/>
          </p:nvPr>
        </p:nvSpPr>
        <p:spPr/>
        <p:txBody>
          <a:bodyPr/>
          <a:lstStyle/>
          <a:p>
            <a:pPr>
              <a:defRPr/>
            </a:pPr>
            <a:fld id="{6B2EAF70-22FD-42CC-AEC7-1C938F02B85B}" type="slidenum">
              <a:rPr lang="en-US" smtClean="0"/>
              <a:pPr>
                <a:defRPr/>
              </a:pPr>
              <a:t>41</a:t>
            </a:fld>
            <a:endParaRPr lang="en-US"/>
          </a:p>
        </p:txBody>
      </p:sp>
    </p:spTree>
    <p:extLst>
      <p:ext uri="{BB962C8B-B14F-4D97-AF65-F5344CB8AC3E}">
        <p14:creationId xmlns:p14="http://schemas.microsoft.com/office/powerpoint/2010/main" val="409211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C2F7-ACB2-3E83-110A-80D038C925BF}"/>
              </a:ext>
            </a:extLst>
          </p:cNvPr>
          <p:cNvSpPr>
            <a:spLocks noGrp="1"/>
          </p:cNvSpPr>
          <p:nvPr>
            <p:ph type="title"/>
          </p:nvPr>
        </p:nvSpPr>
        <p:spPr/>
        <p:txBody>
          <a:bodyPr/>
          <a:lstStyle/>
          <a:p>
            <a:r>
              <a:rPr lang="en-US" dirty="0">
                <a:solidFill>
                  <a:schemeClr val="bg1"/>
                </a:solidFill>
              </a:rPr>
              <a:t>(13)</a:t>
            </a:r>
          </a:p>
        </p:txBody>
      </p:sp>
      <p:sp>
        <p:nvSpPr>
          <p:cNvPr id="3" name="Content Placeholder 2">
            <a:extLst>
              <a:ext uri="{FF2B5EF4-FFF2-40B4-BE49-F238E27FC236}">
                <a16:creationId xmlns:a16="http://schemas.microsoft.com/office/drawing/2014/main" id="{E41EF631-2F21-38B2-D9CE-5298C91FF631}"/>
              </a:ext>
            </a:extLst>
          </p:cNvPr>
          <p:cNvSpPr>
            <a:spLocks noGrp="1"/>
          </p:cNvSpPr>
          <p:nvPr>
            <p:ph idx="1"/>
          </p:nvPr>
        </p:nvSpPr>
        <p:spPr/>
        <p:txBody>
          <a:bodyPr/>
          <a:lstStyle/>
          <a:p>
            <a:r>
              <a:rPr lang="en-US" dirty="0"/>
              <a:t>13. If a public entity limits or denies participation in its programs, activities, or services based on drug usage, it should make sure that such policies do not discriminate against former drug users.</a:t>
            </a:r>
          </a:p>
          <a:p>
            <a:endParaRPr lang="en-US" dirty="0"/>
          </a:p>
        </p:txBody>
      </p:sp>
      <p:sp>
        <p:nvSpPr>
          <p:cNvPr id="4" name="Slide Number Placeholder 3">
            <a:extLst>
              <a:ext uri="{FF2B5EF4-FFF2-40B4-BE49-F238E27FC236}">
                <a16:creationId xmlns:a16="http://schemas.microsoft.com/office/drawing/2014/main" id="{1A7A2E99-5477-1B2E-8710-CE5B44DDDDE7}"/>
              </a:ext>
            </a:extLst>
          </p:cNvPr>
          <p:cNvSpPr>
            <a:spLocks noGrp="1"/>
          </p:cNvSpPr>
          <p:nvPr>
            <p:ph type="sldNum" sz="quarter" idx="12"/>
          </p:nvPr>
        </p:nvSpPr>
        <p:spPr/>
        <p:txBody>
          <a:bodyPr/>
          <a:lstStyle/>
          <a:p>
            <a:pPr>
              <a:defRPr/>
            </a:pPr>
            <a:fld id="{6B2EAF70-22FD-42CC-AEC7-1C938F02B85B}" type="slidenum">
              <a:rPr lang="en-US" smtClean="0"/>
              <a:pPr>
                <a:defRPr/>
              </a:pPr>
              <a:t>42</a:t>
            </a:fld>
            <a:endParaRPr lang="en-US"/>
          </a:p>
        </p:txBody>
      </p:sp>
    </p:spTree>
    <p:extLst>
      <p:ext uri="{BB962C8B-B14F-4D97-AF65-F5344CB8AC3E}">
        <p14:creationId xmlns:p14="http://schemas.microsoft.com/office/powerpoint/2010/main" val="2025363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solidFill>
                  <a:schemeClr val="bg1"/>
                </a:solidFill>
                <a:latin typeface="Arial" panose="020B0604020202020204" pitchFamily="34" charset="0"/>
                <a:cs typeface="Arial" panose="020B0604020202020204" pitchFamily="34" charset="0"/>
              </a:rPr>
              <a:t>Self Evaluation-practices</a:t>
            </a:r>
          </a:p>
        </p:txBody>
      </p:sp>
      <p:sp>
        <p:nvSpPr>
          <p:cNvPr id="3" name="Content Placeholder 2"/>
          <p:cNvSpPr>
            <a:spLocks noGrp="1"/>
          </p:cNvSpPr>
          <p:nvPr>
            <p:ph idx="1"/>
          </p:nvPr>
        </p:nvSpPr>
        <p:spPr/>
        <p:txBody>
          <a:bodyPr/>
          <a:lstStyle/>
          <a:p>
            <a:pPr>
              <a:defRPr/>
            </a:pPr>
            <a:r>
              <a:rPr lang="en-US" dirty="0">
                <a:ea typeface="ＭＳ Ｐゴシック" pitchFamily="27" charset="-128"/>
              </a:rPr>
              <a:t>Need to look at all program policies, as well as, assess how they are practiced.</a:t>
            </a:r>
          </a:p>
          <a:p>
            <a:pPr lvl="1">
              <a:defRPr/>
            </a:pPr>
            <a:endParaRPr lang="en-US" dirty="0">
              <a:ea typeface="ＭＳ Ｐゴシック" pitchFamily="27" charset="-128"/>
            </a:endParaRPr>
          </a:p>
          <a:p>
            <a:pPr lvl="1">
              <a:defRPr/>
            </a:pPr>
            <a:r>
              <a:rPr lang="en-US" sz="3200" dirty="0">
                <a:ea typeface="ＭＳ Ｐゴシック" pitchFamily="27" charset="-128"/>
              </a:rPr>
              <a:t>Look at all </a:t>
            </a:r>
            <a:r>
              <a:rPr lang="en-US" sz="3200" i="1" dirty="0">
                <a:ea typeface="ＭＳ Ｐゴシック" pitchFamily="27" charset="-128"/>
              </a:rPr>
              <a:t>“we’ve always done it this way” </a:t>
            </a:r>
            <a:r>
              <a:rPr lang="en-US" sz="3200" dirty="0">
                <a:ea typeface="ＭＳ Ｐゴシック" pitchFamily="27" charset="-128"/>
              </a:rPr>
              <a:t>scenarios</a:t>
            </a:r>
            <a:r>
              <a:rPr lang="en-US" sz="3200" i="1" dirty="0">
                <a:ea typeface="ＭＳ Ｐゴシック" pitchFamily="27" charset="-128"/>
              </a:rPr>
              <a:t>.</a:t>
            </a:r>
          </a:p>
          <a:p>
            <a:pPr marL="457200" lvl="1" indent="0">
              <a:buFont typeface="Arial" charset="0"/>
              <a:buNone/>
              <a:defRPr/>
            </a:pPr>
            <a:endParaRPr lang="en-US" sz="3200" dirty="0">
              <a:ea typeface="ＭＳ Ｐゴシック" pitchFamily="27" charset="-128"/>
            </a:endParaRPr>
          </a:p>
          <a:p>
            <a:pPr lvl="1">
              <a:defRPr/>
            </a:pPr>
            <a:r>
              <a:rPr lang="en-US" sz="3200" dirty="0">
                <a:ea typeface="ＭＳ Ｐゴシック" pitchFamily="27" charset="-128"/>
              </a:rPr>
              <a:t>Written and unwritten policies.</a:t>
            </a:r>
          </a:p>
          <a:p>
            <a:pPr marL="914400" indent="0">
              <a:buFont typeface="Arial" charset="0"/>
              <a:buNone/>
              <a:defRPr/>
            </a:pPr>
            <a:endParaRPr lang="en-US" i="1" dirty="0">
              <a:ea typeface="ＭＳ Ｐゴシック" pitchFamily="27" charset="-128"/>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D84B-38D6-1A8B-AC34-25F9A1BDDE2A}"/>
              </a:ext>
            </a:extLst>
          </p:cNvPr>
          <p:cNvSpPr>
            <a:spLocks noGrp="1"/>
          </p:cNvSpPr>
          <p:nvPr>
            <p:ph type="title"/>
          </p:nvPr>
        </p:nvSpPr>
        <p:spPr/>
        <p:txBody>
          <a:bodyPr/>
          <a:lstStyle/>
          <a:p>
            <a:r>
              <a:rPr lang="en-US" dirty="0">
                <a:solidFill>
                  <a:schemeClr val="bg1"/>
                </a:solidFill>
              </a:rPr>
              <a:t>ADA Compliance Team</a:t>
            </a:r>
          </a:p>
        </p:txBody>
      </p:sp>
      <p:sp>
        <p:nvSpPr>
          <p:cNvPr id="3" name="Content Placeholder 2">
            <a:extLst>
              <a:ext uri="{FF2B5EF4-FFF2-40B4-BE49-F238E27FC236}">
                <a16:creationId xmlns:a16="http://schemas.microsoft.com/office/drawing/2014/main" id="{8C029FD5-A5C4-BC86-FB76-5B6E8EF1F626}"/>
              </a:ext>
            </a:extLst>
          </p:cNvPr>
          <p:cNvSpPr>
            <a:spLocks noGrp="1"/>
          </p:cNvSpPr>
          <p:nvPr>
            <p:ph idx="1"/>
          </p:nvPr>
        </p:nvSpPr>
        <p:spPr/>
        <p:txBody>
          <a:bodyPr/>
          <a:lstStyle/>
          <a:p>
            <a:r>
              <a:rPr lang="en-US" dirty="0"/>
              <a:t>Members should be from each department</a:t>
            </a:r>
          </a:p>
          <a:p>
            <a:r>
              <a:rPr lang="en-US" dirty="0"/>
              <a:t>Meet a minimum of once a quarter</a:t>
            </a:r>
          </a:p>
          <a:p>
            <a:r>
              <a:rPr lang="en-US" dirty="0"/>
              <a:t>Provide updates on ADA compliance for each department</a:t>
            </a:r>
          </a:p>
          <a:p>
            <a:r>
              <a:rPr lang="en-US" dirty="0"/>
              <a:t>Guide ADA Policy Implementation</a:t>
            </a:r>
          </a:p>
          <a:p>
            <a:r>
              <a:rPr lang="en-US" dirty="0"/>
              <a:t>Be a Liaison with disability advocates in the community</a:t>
            </a:r>
          </a:p>
        </p:txBody>
      </p:sp>
      <p:sp>
        <p:nvSpPr>
          <p:cNvPr id="4" name="Slide Number Placeholder 3">
            <a:extLst>
              <a:ext uri="{FF2B5EF4-FFF2-40B4-BE49-F238E27FC236}">
                <a16:creationId xmlns:a16="http://schemas.microsoft.com/office/drawing/2014/main" id="{94865504-6DF9-BAC2-EBE2-BCAEA0521F5B}"/>
              </a:ext>
            </a:extLst>
          </p:cNvPr>
          <p:cNvSpPr>
            <a:spLocks noGrp="1"/>
          </p:cNvSpPr>
          <p:nvPr>
            <p:ph type="sldNum" sz="quarter" idx="12"/>
          </p:nvPr>
        </p:nvSpPr>
        <p:spPr/>
        <p:txBody>
          <a:bodyPr/>
          <a:lstStyle/>
          <a:p>
            <a:pPr>
              <a:defRPr/>
            </a:pPr>
            <a:fld id="{97A0C116-745C-470E-A3F6-FDEE83D68A89}" type="slidenum">
              <a:rPr lang="en-US" altLang="en-US" smtClean="0"/>
              <a:pPr>
                <a:defRPr/>
              </a:pPr>
              <a:t>44</a:t>
            </a:fld>
            <a:endParaRPr lang="en-US" altLang="en-US"/>
          </a:p>
        </p:txBody>
      </p:sp>
    </p:spTree>
    <p:extLst>
      <p:ext uri="{BB962C8B-B14F-4D97-AF65-F5344CB8AC3E}">
        <p14:creationId xmlns:p14="http://schemas.microsoft.com/office/powerpoint/2010/main" val="359526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Program Interviews</a:t>
            </a:r>
          </a:p>
        </p:txBody>
      </p:sp>
      <p:sp>
        <p:nvSpPr>
          <p:cNvPr id="80899" name="Content Placeholder 2"/>
          <p:cNvSpPr>
            <a:spLocks noGrp="1"/>
          </p:cNvSpPr>
          <p:nvPr>
            <p:ph idx="1"/>
          </p:nvPr>
        </p:nvSpPr>
        <p:spPr>
          <a:xfrm>
            <a:off x="304800" y="1600200"/>
            <a:ext cx="8686800" cy="4525963"/>
          </a:xfrm>
        </p:spPr>
        <p:txBody>
          <a:bodyPr/>
          <a:lstStyle/>
          <a:p>
            <a:r>
              <a:rPr lang="en-US" altLang="en-US">
                <a:cs typeface="Arial" panose="020B0604020202020204" pitchFamily="34" charset="0"/>
              </a:rPr>
              <a:t>Department heads/employees should be interviewed using a developed  survey questionnaire that can be used to determine</a:t>
            </a:r>
          </a:p>
          <a:p>
            <a:pPr lvl="1"/>
            <a:r>
              <a:rPr lang="en-US" altLang="en-US" sz="3200">
                <a:cs typeface="Arial" panose="020B0604020202020204" pitchFamily="34" charset="0"/>
              </a:rPr>
              <a:t>If a program is fully accessible</a:t>
            </a:r>
          </a:p>
          <a:p>
            <a:pPr lvl="1"/>
            <a:r>
              <a:rPr lang="en-US" altLang="en-US" sz="3200">
                <a:cs typeface="Arial" panose="020B0604020202020204" pitchFamily="34" charset="0"/>
              </a:rPr>
              <a:t>If a program has known or unknown discriminatory features </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534400" cy="4603750"/>
          </a:xfrm>
        </p:spPr>
        <p:txBody>
          <a:bodyPr/>
          <a:lstStyle/>
          <a:p>
            <a:pPr marL="0" indent="0">
              <a:buFont typeface="Arial" charset="0"/>
              <a:buNone/>
              <a:defRPr/>
            </a:pPr>
            <a:r>
              <a:rPr lang="en-US" dirty="0">
                <a:ea typeface="ＭＳ Ｐゴシック" pitchFamily="27" charset="-128"/>
              </a:rPr>
              <a:t>Should include questions on:</a:t>
            </a:r>
          </a:p>
          <a:p>
            <a:pPr>
              <a:defRPr/>
            </a:pPr>
            <a:r>
              <a:rPr lang="en-US" dirty="0">
                <a:ea typeface="ＭＳ Ｐゴシック" pitchFamily="27" charset="-128"/>
              </a:rPr>
              <a:t>Qualifications of program</a:t>
            </a:r>
          </a:p>
          <a:p>
            <a:pPr>
              <a:defRPr/>
            </a:pPr>
            <a:r>
              <a:rPr lang="en-US" dirty="0">
                <a:ea typeface="ＭＳ Ｐゴシック" pitchFamily="27" charset="-128"/>
              </a:rPr>
              <a:t>Accessibility of physical location</a:t>
            </a:r>
          </a:p>
          <a:p>
            <a:pPr>
              <a:defRPr/>
            </a:pPr>
            <a:r>
              <a:rPr lang="en-US" dirty="0">
                <a:ea typeface="ＭＳ Ｐゴシック" pitchFamily="27" charset="-128"/>
              </a:rPr>
              <a:t>Communication</a:t>
            </a:r>
          </a:p>
          <a:p>
            <a:pPr>
              <a:defRPr/>
            </a:pPr>
            <a:r>
              <a:rPr lang="en-US" dirty="0">
                <a:ea typeface="ＭＳ Ｐゴシック" pitchFamily="27" charset="-128"/>
              </a:rPr>
              <a:t>Transportation</a:t>
            </a:r>
          </a:p>
          <a:p>
            <a:pPr>
              <a:defRPr/>
            </a:pPr>
            <a:r>
              <a:rPr lang="en-US" dirty="0">
                <a:ea typeface="ＭＳ Ｐゴシック" pitchFamily="27" charset="-128"/>
              </a:rPr>
              <a:t>Auxiliary Aids</a:t>
            </a:r>
          </a:p>
          <a:p>
            <a:pPr>
              <a:defRPr/>
            </a:pPr>
            <a:r>
              <a:rPr lang="en-US" dirty="0">
                <a:ea typeface="ＭＳ Ｐゴシック" pitchFamily="27" charset="-128"/>
              </a:rPr>
              <a:t>Service Animals</a:t>
            </a:r>
          </a:p>
          <a:p>
            <a:pPr>
              <a:defRPr/>
            </a:pPr>
            <a:r>
              <a:rPr lang="en-US" dirty="0">
                <a:ea typeface="ＭＳ Ｐゴシック" pitchFamily="27" charset="-128"/>
              </a:rPr>
              <a:t>Other Power Driven Mobility Devices</a:t>
            </a:r>
          </a:p>
        </p:txBody>
      </p:sp>
      <p:sp>
        <p:nvSpPr>
          <p:cNvPr id="81922"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 Survey Questions</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a:xfrm>
            <a:off x="228600" y="1371600"/>
            <a:ext cx="8915400" cy="4838700"/>
          </a:xfrm>
        </p:spPr>
        <p:txBody>
          <a:bodyPr/>
          <a:lstStyle/>
          <a:p>
            <a:r>
              <a:rPr lang="en-US" altLang="en-US"/>
              <a:t>In addition to surveying department programs, an advisory council should be established. </a:t>
            </a:r>
          </a:p>
          <a:p>
            <a:r>
              <a:rPr lang="en-US" altLang="en-US"/>
              <a:t>The advisory council should:</a:t>
            </a:r>
          </a:p>
          <a:p>
            <a:pPr lvl="1">
              <a:buFont typeface="Arial" panose="020B0604020202020204" pitchFamily="34" charset="0"/>
              <a:buChar char="•"/>
            </a:pPr>
            <a:r>
              <a:rPr lang="en-US" altLang="en-US" sz="3200"/>
              <a:t>Consist of members representing the disability community </a:t>
            </a:r>
          </a:p>
          <a:p>
            <a:pPr lvl="1">
              <a:buFont typeface="Arial" panose="020B0604020202020204" pitchFamily="34" charset="0"/>
              <a:buChar char="•"/>
            </a:pPr>
            <a:r>
              <a:rPr lang="en-US" altLang="en-US" sz="3200"/>
              <a:t>Provide entity information about programs and services </a:t>
            </a:r>
          </a:p>
          <a:p>
            <a:pPr lvl="1">
              <a:buFont typeface="Arial" panose="020B0604020202020204" pitchFamily="34" charset="0"/>
              <a:buChar char="•"/>
            </a:pPr>
            <a:r>
              <a:rPr lang="en-US" altLang="en-US" sz="3200"/>
              <a:t>Be included in determining priorities for transition plan</a:t>
            </a:r>
          </a:p>
        </p:txBody>
      </p:sp>
      <p:sp>
        <p:nvSpPr>
          <p:cNvPr id="82946"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Advisory Council</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idx="4294967295"/>
          </p:nvPr>
        </p:nvSpPr>
        <p:spPr>
          <a:xfrm>
            <a:off x="228600" y="1371600"/>
            <a:ext cx="8915400" cy="4525963"/>
          </a:xfrm>
        </p:spPr>
        <p:txBody>
          <a:bodyPr/>
          <a:lstStyle/>
          <a:p>
            <a:pPr marL="0" indent="0" eaLnBrk="1" hangingPunct="1"/>
            <a:r>
              <a:rPr lang="en-US" altLang="en-US" sz="2800" dirty="0">
                <a:latin typeface="Arial" panose="020B0604020202020204" pitchFamily="34" charset="0"/>
                <a:cs typeface="Arial" panose="020B0604020202020204" pitchFamily="34" charset="0"/>
              </a:rPr>
              <a:t>Persons with disabilities are important stakeholders in the self-evaluation/transition plan process.  </a:t>
            </a:r>
          </a:p>
          <a:p>
            <a:pPr marL="0" indent="0" eaLnBrk="1" hangingPunct="1"/>
            <a:endParaRPr lang="en-US" altLang="en-US" sz="2800" dirty="0">
              <a:latin typeface="Arial" panose="020B0604020202020204" pitchFamily="34" charset="0"/>
              <a:cs typeface="Arial" panose="020B0604020202020204" pitchFamily="34" charset="0"/>
            </a:endParaRPr>
          </a:p>
          <a:p>
            <a:pPr marL="0" indent="0" eaLnBrk="1" hangingPunct="1"/>
            <a:r>
              <a:rPr lang="en-US" altLang="en-US" sz="2800" dirty="0">
                <a:latin typeface="Arial" panose="020B0604020202020204" pitchFamily="34" charset="0"/>
                <a:cs typeface="Arial" panose="020B0604020202020204" pitchFamily="34" charset="0"/>
              </a:rPr>
              <a:t>Including them means:</a:t>
            </a:r>
          </a:p>
          <a:p>
            <a:pPr lvl="1" eaLnBrk="1" hangingPunct="1"/>
            <a:r>
              <a:rPr lang="en-US" altLang="en-US" sz="2300" dirty="0">
                <a:latin typeface="Arial" panose="020B0604020202020204" pitchFamily="34" charset="0"/>
                <a:cs typeface="Arial" panose="020B0604020202020204" pitchFamily="34" charset="0"/>
              </a:rPr>
              <a:t>A more realistic or practical view of accessibility and priorities </a:t>
            </a:r>
          </a:p>
          <a:p>
            <a:pPr lvl="1" eaLnBrk="1" hangingPunct="1"/>
            <a:r>
              <a:rPr lang="en-US" altLang="en-US" sz="2300" dirty="0">
                <a:latin typeface="Arial" panose="020B0604020202020204" pitchFamily="34" charset="0"/>
                <a:cs typeface="Arial" panose="020B0604020202020204" pitchFamily="34" charset="0"/>
              </a:rPr>
              <a:t>Decisions are more likely to address serious unseen problems</a:t>
            </a:r>
          </a:p>
          <a:p>
            <a:pPr marL="0" indent="0" eaLnBrk="1" hangingPunct="1">
              <a:buFont typeface="Arial" panose="020B0604020202020204" pitchFamily="34" charset="0"/>
              <a:buNone/>
            </a:pPr>
            <a:endParaRPr lang="en-US" altLang="en-US" sz="23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When stakeholders are truly part of the process they are more likely to take ownership and help further implementation</a:t>
            </a:r>
            <a:r>
              <a:rPr lang="en-US" altLang="en-US" sz="2000" dirty="0">
                <a:latin typeface="Arial" panose="020B0604020202020204" pitchFamily="34" charset="0"/>
                <a:cs typeface="Arial" panose="020B0604020202020204" pitchFamily="34" charset="0"/>
              </a:rPr>
              <a:t>.</a:t>
            </a:r>
          </a:p>
        </p:txBody>
      </p:sp>
      <p:sp>
        <p:nvSpPr>
          <p:cNvPr id="83970" name="Title 1"/>
          <p:cNvSpPr>
            <a:spLocks noGrp="1"/>
          </p:cNvSpPr>
          <p:nvPr>
            <p:ph type="title" idx="4294967295"/>
          </p:nvPr>
        </p:nvSpPr>
        <p:spPr/>
        <p:txBody>
          <a:bodyPr/>
          <a:lstStyle/>
          <a:p>
            <a:pPr eaLnBrk="1" hangingPunct="1"/>
            <a:r>
              <a:rPr lang="en-US" altLang="en-US" dirty="0">
                <a:solidFill>
                  <a:schemeClr val="bg1"/>
                </a:solidFill>
                <a:latin typeface="Arial" panose="020B0604020202020204" pitchFamily="34" charset="0"/>
                <a:cs typeface="Arial" panose="020B0604020202020204" pitchFamily="34" charset="0"/>
              </a:rPr>
              <a:t>Advisory Council (2)</a:t>
            </a:r>
          </a:p>
        </p:txBody>
      </p:sp>
      <p:sp>
        <p:nvSpPr>
          <p:cNvPr id="2" name="Slide Number Placeholder 1"/>
          <p:cNvSpPr>
            <a:spLocks noGrp="1"/>
          </p:cNvSpPr>
          <p:nvPr>
            <p:ph type="sldNum" sz="quarter" idx="12"/>
          </p:nvPr>
        </p:nvSpPr>
        <p:spPr/>
        <p:txBody>
          <a:bodyPr/>
          <a:lstStyle/>
          <a:p>
            <a:pPr>
              <a:defRPr/>
            </a:pPr>
            <a:fld id="{6B2EAF70-22FD-42CC-AEC7-1C938F02B85B}"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95FE-5D74-FB14-9881-5A0FAF103972}"/>
              </a:ext>
            </a:extLst>
          </p:cNvPr>
          <p:cNvSpPr>
            <a:spLocks noGrp="1"/>
          </p:cNvSpPr>
          <p:nvPr>
            <p:ph type="title"/>
          </p:nvPr>
        </p:nvSpPr>
        <p:spPr/>
        <p:txBody>
          <a:bodyPr/>
          <a:lstStyle/>
          <a:p>
            <a:r>
              <a:rPr lang="en-US" dirty="0">
                <a:solidFill>
                  <a:schemeClr val="bg1"/>
                </a:solidFill>
              </a:rPr>
              <a:t>Reasonable Modifications</a:t>
            </a:r>
          </a:p>
        </p:txBody>
      </p:sp>
      <p:sp>
        <p:nvSpPr>
          <p:cNvPr id="3" name="Content Placeholder 2">
            <a:extLst>
              <a:ext uri="{FF2B5EF4-FFF2-40B4-BE49-F238E27FC236}">
                <a16:creationId xmlns:a16="http://schemas.microsoft.com/office/drawing/2014/main" id="{0305032C-64C2-BD71-418D-800B8F25A0A1}"/>
              </a:ext>
            </a:extLst>
          </p:cNvPr>
          <p:cNvSpPr>
            <a:spLocks noGrp="1"/>
          </p:cNvSpPr>
          <p:nvPr>
            <p:ph idx="1"/>
          </p:nvPr>
        </p:nvSpPr>
        <p:spPr/>
        <p:txBody>
          <a:bodyPr/>
          <a:lstStyle/>
          <a:p>
            <a:r>
              <a:rPr lang="en-US" dirty="0"/>
              <a:t>Changes to policies, practices, and procedures to ensure individuals with disabilities can participate and benefit from the program, service, or activity.</a:t>
            </a:r>
          </a:p>
          <a:p>
            <a:r>
              <a:rPr lang="en-US" dirty="0"/>
              <a:t>Unless the modification would fundamentally alter the nature of the program. </a:t>
            </a:r>
          </a:p>
        </p:txBody>
      </p:sp>
      <p:sp>
        <p:nvSpPr>
          <p:cNvPr id="4" name="Slide Number Placeholder 3">
            <a:extLst>
              <a:ext uri="{FF2B5EF4-FFF2-40B4-BE49-F238E27FC236}">
                <a16:creationId xmlns:a16="http://schemas.microsoft.com/office/drawing/2014/main" id="{8E6C51B9-5320-36D1-40FF-A76D1AECBAD0}"/>
              </a:ext>
            </a:extLst>
          </p:cNvPr>
          <p:cNvSpPr>
            <a:spLocks noGrp="1"/>
          </p:cNvSpPr>
          <p:nvPr>
            <p:ph type="sldNum" sz="quarter" idx="12"/>
          </p:nvPr>
        </p:nvSpPr>
        <p:spPr/>
        <p:txBody>
          <a:bodyPr/>
          <a:lstStyle/>
          <a:p>
            <a:pPr>
              <a:defRPr/>
            </a:pPr>
            <a:fld id="{97A0C116-745C-470E-A3F6-FDEE83D68A89}" type="slidenum">
              <a:rPr lang="en-US" altLang="en-US" smtClean="0"/>
              <a:pPr>
                <a:defRPr/>
              </a:pPr>
              <a:t>49</a:t>
            </a:fld>
            <a:endParaRPr lang="en-US" altLang="en-US"/>
          </a:p>
        </p:txBody>
      </p:sp>
    </p:spTree>
    <p:extLst>
      <p:ext uri="{BB962C8B-B14F-4D97-AF65-F5344CB8AC3E}">
        <p14:creationId xmlns:p14="http://schemas.microsoft.com/office/powerpoint/2010/main" val="278865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1295400"/>
            <a:ext cx="8582025" cy="5562600"/>
          </a:xfrm>
        </p:spPr>
        <p:txBody>
          <a:bodyPr/>
          <a:lstStyle/>
          <a:p>
            <a:pPr marL="0" indent="0">
              <a:buFont typeface="Arial" charset="0"/>
              <a:buNone/>
              <a:defRPr/>
            </a:pPr>
            <a:r>
              <a:rPr lang="en-US" dirty="0">
                <a:ea typeface="ＭＳ Ｐゴシック" pitchFamily="27" charset="-128"/>
              </a:rPr>
              <a:t>Title II prohibits discrimination against qualified individuals with disabilities by public entity activities, including:</a:t>
            </a:r>
          </a:p>
          <a:p>
            <a:pPr>
              <a:buFont typeface="Arial" charset="0"/>
              <a:buChar char="•"/>
              <a:defRPr/>
            </a:pPr>
            <a:r>
              <a:rPr lang="en-US" dirty="0">
                <a:ea typeface="ＭＳ Ｐゴシック" pitchFamily="27" charset="-128"/>
              </a:rPr>
              <a:t>All services &amp; programs offered by the entity</a:t>
            </a:r>
          </a:p>
          <a:p>
            <a:pPr>
              <a:buFont typeface="Arial" charset="0"/>
              <a:buChar char="•"/>
              <a:defRPr/>
            </a:pPr>
            <a:r>
              <a:rPr lang="en-US" dirty="0">
                <a:ea typeface="ＭＳ Ｐゴシック" pitchFamily="27" charset="-128"/>
              </a:rPr>
              <a:t>All aspects of the employment relationship</a:t>
            </a:r>
          </a:p>
          <a:p>
            <a:pPr>
              <a:buFont typeface="Arial" charset="0"/>
              <a:buChar char="•"/>
              <a:defRPr/>
            </a:pPr>
            <a:r>
              <a:rPr lang="en-US" dirty="0">
                <a:ea typeface="ＭＳ Ｐゴシック" pitchFamily="27" charset="-128"/>
              </a:rPr>
              <a:t>Government services carried out by contractors</a:t>
            </a:r>
          </a:p>
          <a:p>
            <a:pPr>
              <a:buFont typeface="Arial" charset="0"/>
              <a:buChar char="•"/>
              <a:defRPr/>
            </a:pPr>
            <a:r>
              <a:rPr lang="en-US" dirty="0">
                <a:ea typeface="ＭＳ Ｐゴシック" pitchFamily="27" charset="-128"/>
              </a:rPr>
              <a:t>Activities of state or local legislative &amp; judicial branches </a:t>
            </a:r>
          </a:p>
          <a:p>
            <a:pPr>
              <a:buFont typeface="Arial" charset="0"/>
              <a:buChar char="•"/>
              <a:defRPr/>
            </a:pPr>
            <a:r>
              <a:rPr lang="en-US" dirty="0">
                <a:ea typeface="ＭＳ Ｐゴシック" pitchFamily="27" charset="-128"/>
              </a:rPr>
              <a:t>Public transportation</a:t>
            </a:r>
          </a:p>
          <a:p>
            <a:pPr marL="514350" indent="-514350">
              <a:buFont typeface="+mj-lt"/>
              <a:buAutoNum type="arabicPeriod"/>
              <a:defRPr/>
            </a:pPr>
            <a:endParaRPr lang="en-US" dirty="0">
              <a:ea typeface="ＭＳ Ｐゴシック" pitchFamily="27" charset="-128"/>
            </a:endParaRPr>
          </a:p>
        </p:txBody>
      </p:sp>
      <p:sp>
        <p:nvSpPr>
          <p:cNvPr id="24578"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What Activities are Covered?</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FF2-841F-75E0-8495-E0509C08EF87}"/>
              </a:ext>
            </a:extLst>
          </p:cNvPr>
          <p:cNvSpPr>
            <a:spLocks noGrp="1"/>
          </p:cNvSpPr>
          <p:nvPr>
            <p:ph type="title"/>
          </p:nvPr>
        </p:nvSpPr>
        <p:spPr/>
        <p:txBody>
          <a:bodyPr/>
          <a:lstStyle/>
          <a:p>
            <a:r>
              <a:rPr lang="en-US" dirty="0">
                <a:solidFill>
                  <a:schemeClr val="bg1"/>
                </a:solidFill>
              </a:rPr>
              <a:t>ADA Defenses</a:t>
            </a:r>
          </a:p>
        </p:txBody>
      </p:sp>
      <p:sp>
        <p:nvSpPr>
          <p:cNvPr id="3" name="Content Placeholder 2">
            <a:extLst>
              <a:ext uri="{FF2B5EF4-FFF2-40B4-BE49-F238E27FC236}">
                <a16:creationId xmlns:a16="http://schemas.microsoft.com/office/drawing/2014/main" id="{0A176C41-91DB-4328-0BF4-BC4CF5AC3116}"/>
              </a:ext>
            </a:extLst>
          </p:cNvPr>
          <p:cNvSpPr>
            <a:spLocks noGrp="1"/>
          </p:cNvSpPr>
          <p:nvPr>
            <p:ph idx="1"/>
          </p:nvPr>
        </p:nvSpPr>
        <p:spPr/>
        <p:txBody>
          <a:bodyPr/>
          <a:lstStyle/>
          <a:p>
            <a:r>
              <a:rPr lang="en-US" sz="2200" dirty="0"/>
              <a:t>Direct threat to the health or safety of others</a:t>
            </a:r>
          </a:p>
          <a:p>
            <a:r>
              <a:rPr lang="en-US" sz="2200" dirty="0"/>
              <a:t>Individualized assessment; nature; duration; severity of the risk; probability that the potential injury will actually occur; can the reasonable modifications, auxiliary aids or services mitigate the risk?</a:t>
            </a:r>
            <a:br>
              <a:rPr lang="en-US" sz="2200" dirty="0"/>
            </a:br>
            <a:endParaRPr lang="en-US" sz="2200" dirty="0"/>
          </a:p>
          <a:p>
            <a:r>
              <a:rPr lang="en-US" sz="2200" dirty="0"/>
              <a:t>Fundamental alteration to the nature of the service, program, or activity</a:t>
            </a:r>
            <a:br>
              <a:rPr lang="en-US" sz="2200" dirty="0"/>
            </a:br>
            <a:endParaRPr lang="en-US" sz="2200" dirty="0"/>
          </a:p>
          <a:p>
            <a:r>
              <a:rPr lang="en-US" sz="2200" dirty="0"/>
              <a:t>Undue financial and administrative burden</a:t>
            </a:r>
          </a:p>
          <a:p>
            <a:r>
              <a:rPr lang="en-US" sz="2200" dirty="0"/>
              <a:t>Public entity has burden of proof</a:t>
            </a:r>
          </a:p>
          <a:p>
            <a:pPr marL="0" indent="0">
              <a:buNone/>
            </a:pPr>
            <a:endParaRPr lang="en-US" dirty="0"/>
          </a:p>
        </p:txBody>
      </p:sp>
      <p:sp>
        <p:nvSpPr>
          <p:cNvPr id="4" name="Slide Number Placeholder 3">
            <a:extLst>
              <a:ext uri="{FF2B5EF4-FFF2-40B4-BE49-F238E27FC236}">
                <a16:creationId xmlns:a16="http://schemas.microsoft.com/office/drawing/2014/main" id="{AEC3DEB9-99D4-D370-6508-6F3519A783FE}"/>
              </a:ext>
            </a:extLst>
          </p:cNvPr>
          <p:cNvSpPr>
            <a:spLocks noGrp="1"/>
          </p:cNvSpPr>
          <p:nvPr>
            <p:ph type="sldNum" sz="quarter" idx="12"/>
          </p:nvPr>
        </p:nvSpPr>
        <p:spPr/>
        <p:txBody>
          <a:bodyPr/>
          <a:lstStyle/>
          <a:p>
            <a:pPr>
              <a:defRPr/>
            </a:pPr>
            <a:fld id="{97A0C116-745C-470E-A3F6-FDEE83D68A89}" type="slidenum">
              <a:rPr lang="en-US" altLang="en-US" smtClean="0"/>
              <a:pPr>
                <a:defRPr/>
              </a:pPr>
              <a:t>50</a:t>
            </a:fld>
            <a:endParaRPr lang="en-US" altLang="en-US"/>
          </a:p>
        </p:txBody>
      </p:sp>
    </p:spTree>
    <p:extLst>
      <p:ext uri="{BB962C8B-B14F-4D97-AF65-F5344CB8AC3E}">
        <p14:creationId xmlns:p14="http://schemas.microsoft.com/office/powerpoint/2010/main" val="2190923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1143000"/>
          </a:xfrm>
        </p:spPr>
        <p:txBody>
          <a:bodyPr/>
          <a:lstStyle/>
          <a:p>
            <a:r>
              <a:rPr lang="en-US" altLang="en-US" sz="4000">
                <a:solidFill>
                  <a:schemeClr val="bg1"/>
                </a:solidFill>
                <a:latin typeface="Arial" panose="020B0604020202020204" pitchFamily="34" charset="0"/>
                <a:cs typeface="Arial" panose="020B0604020202020204" pitchFamily="34" charset="0"/>
              </a:rPr>
              <a:t>Self Evaluation- </a:t>
            </a:r>
            <a:br>
              <a:rPr lang="en-US" altLang="en-US" sz="4000">
                <a:solidFill>
                  <a:schemeClr val="bg1"/>
                </a:solidFill>
                <a:latin typeface="Arial" panose="020B0604020202020204" pitchFamily="34" charset="0"/>
                <a:cs typeface="Arial" panose="020B0604020202020204" pitchFamily="34" charset="0"/>
              </a:rPr>
            </a:br>
            <a:r>
              <a:rPr lang="en-US" altLang="en-US" sz="4000">
                <a:solidFill>
                  <a:schemeClr val="bg1"/>
                </a:solidFill>
                <a:latin typeface="Arial" panose="020B0604020202020204" pitchFamily="34" charset="0"/>
                <a:cs typeface="Arial" panose="020B0604020202020204" pitchFamily="34" charset="0"/>
              </a:rPr>
              <a:t>Department Survey</a:t>
            </a:r>
          </a:p>
        </p:txBody>
      </p:sp>
      <p:sp>
        <p:nvSpPr>
          <p:cNvPr id="79875" name="Content Placeholder 2"/>
          <p:cNvSpPr>
            <a:spLocks noGrp="1"/>
          </p:cNvSpPr>
          <p:nvPr>
            <p:ph idx="1"/>
          </p:nvPr>
        </p:nvSpPr>
        <p:spPr/>
        <p:txBody>
          <a:bodyPr/>
          <a:lstStyle/>
          <a:p>
            <a:r>
              <a:rPr lang="en-US" altLang="en-US">
                <a:cs typeface="Arial" panose="020B0604020202020204" pitchFamily="34" charset="0"/>
              </a:rPr>
              <a:t>Develop survey form to assess programs for accessibility- </a:t>
            </a:r>
          </a:p>
          <a:p>
            <a:r>
              <a:rPr lang="en-US" altLang="en-US">
                <a:cs typeface="Arial" panose="020B0604020202020204" pitchFamily="34" charset="0"/>
              </a:rPr>
              <a:t>Train team of staff members from different departments to carry out survey interviews</a:t>
            </a:r>
          </a:p>
          <a:p>
            <a:r>
              <a:rPr lang="en-US" altLang="en-US">
                <a:cs typeface="Arial" panose="020B0604020202020204" pitchFamily="34" charset="0"/>
              </a:rPr>
              <a:t>Department team should fill out survey form for each department program</a:t>
            </a:r>
          </a:p>
          <a:p>
            <a:r>
              <a:rPr lang="en-US" altLang="en-US">
                <a:cs typeface="Arial" panose="020B0604020202020204" pitchFamily="34" charset="0"/>
              </a:rPr>
              <a:t>Information goes into database</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58F8-7A0F-BB35-6003-D95BE301E37F}"/>
              </a:ext>
            </a:extLst>
          </p:cNvPr>
          <p:cNvSpPr>
            <a:spLocks noGrp="1"/>
          </p:cNvSpPr>
          <p:nvPr>
            <p:ph type="title"/>
          </p:nvPr>
        </p:nvSpPr>
        <p:spPr>
          <a:xfrm>
            <a:off x="457200" y="10687"/>
            <a:ext cx="8229600" cy="1143000"/>
          </a:xfrm>
        </p:spPr>
        <p:txBody>
          <a:bodyPr/>
          <a:lstStyle/>
          <a:p>
            <a:pPr algn="l"/>
            <a:r>
              <a:rPr lang="en-US" dirty="0">
                <a:solidFill>
                  <a:schemeClr val="bg1"/>
                </a:solidFill>
              </a:rPr>
              <a:t>Review of Policies, Practices &amp; Procedures</a:t>
            </a:r>
          </a:p>
        </p:txBody>
      </p:sp>
      <p:sp>
        <p:nvSpPr>
          <p:cNvPr id="3" name="Content Placeholder 2">
            <a:extLst>
              <a:ext uri="{FF2B5EF4-FFF2-40B4-BE49-F238E27FC236}">
                <a16:creationId xmlns:a16="http://schemas.microsoft.com/office/drawing/2014/main" id="{AB961694-2550-A70F-AF3E-B8D06C87735B}"/>
              </a:ext>
            </a:extLst>
          </p:cNvPr>
          <p:cNvSpPr>
            <a:spLocks noGrp="1"/>
          </p:cNvSpPr>
          <p:nvPr>
            <p:ph idx="1"/>
          </p:nvPr>
        </p:nvSpPr>
        <p:spPr>
          <a:xfrm>
            <a:off x="287517" y="1317396"/>
            <a:ext cx="8229600" cy="4525963"/>
          </a:xfrm>
        </p:spPr>
        <p:txBody>
          <a:bodyPr/>
          <a:lstStyle/>
          <a:p>
            <a:r>
              <a:rPr lang="en-US" dirty="0"/>
              <a:t>Does the policy, practice or procedure screen out or prohibit individuals with disabilities from participating in and enjoying the benefits of the program, service or activity?</a:t>
            </a:r>
          </a:p>
          <a:p>
            <a:pPr marL="0" indent="0">
              <a:buNone/>
            </a:pPr>
            <a:endParaRPr lang="en-US" dirty="0"/>
          </a:p>
        </p:txBody>
      </p:sp>
      <p:sp>
        <p:nvSpPr>
          <p:cNvPr id="4" name="Slide Number Placeholder 3">
            <a:extLst>
              <a:ext uri="{FF2B5EF4-FFF2-40B4-BE49-F238E27FC236}">
                <a16:creationId xmlns:a16="http://schemas.microsoft.com/office/drawing/2014/main" id="{A937AD71-A0E4-B33A-72A8-3472C4EF3894}"/>
              </a:ext>
            </a:extLst>
          </p:cNvPr>
          <p:cNvSpPr>
            <a:spLocks noGrp="1"/>
          </p:cNvSpPr>
          <p:nvPr>
            <p:ph type="sldNum" sz="quarter" idx="12"/>
          </p:nvPr>
        </p:nvSpPr>
        <p:spPr/>
        <p:txBody>
          <a:bodyPr/>
          <a:lstStyle/>
          <a:p>
            <a:pPr>
              <a:defRPr/>
            </a:pPr>
            <a:fld id="{97A0C116-745C-470E-A3F6-FDEE83D68A89}" type="slidenum">
              <a:rPr lang="en-US" altLang="en-US" smtClean="0"/>
              <a:pPr>
                <a:defRPr/>
              </a:pPr>
              <a:t>52</a:t>
            </a:fld>
            <a:endParaRPr lang="en-US" altLang="en-US"/>
          </a:p>
        </p:txBody>
      </p:sp>
    </p:spTree>
    <p:extLst>
      <p:ext uri="{BB962C8B-B14F-4D97-AF65-F5344CB8AC3E}">
        <p14:creationId xmlns:p14="http://schemas.microsoft.com/office/powerpoint/2010/main" val="3425052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7BB92-4E0B-C8D8-BF82-683E790DE417}"/>
              </a:ext>
            </a:extLst>
          </p:cNvPr>
          <p:cNvSpPr>
            <a:spLocks noGrp="1"/>
          </p:cNvSpPr>
          <p:nvPr>
            <p:ph idx="1"/>
          </p:nvPr>
        </p:nvSpPr>
        <p:spPr>
          <a:xfrm>
            <a:off x="457200" y="1289115"/>
            <a:ext cx="8229600" cy="4525963"/>
          </a:xfrm>
        </p:spPr>
        <p:txBody>
          <a:bodyPr/>
          <a:lstStyle/>
          <a:p>
            <a:r>
              <a:rPr lang="en-US" sz="2000" dirty="0"/>
              <a:t>Organizational and departmental procedure manuals</a:t>
            </a:r>
          </a:p>
          <a:p>
            <a:r>
              <a:rPr lang="en-US" sz="2000" dirty="0"/>
              <a:t>Brochures on city programs, services and activities</a:t>
            </a:r>
          </a:p>
          <a:p>
            <a:r>
              <a:rPr lang="en-US" sz="2000" dirty="0"/>
              <a:t>Rules and/or regulations specific to the services of the department or unit</a:t>
            </a:r>
          </a:p>
          <a:p>
            <a:r>
              <a:rPr lang="en-US" sz="2000" dirty="0"/>
              <a:t>Employment applications</a:t>
            </a:r>
          </a:p>
          <a:p>
            <a:r>
              <a:rPr lang="en-US" sz="2000" dirty="0"/>
              <a:t>Employee handbook</a:t>
            </a:r>
          </a:p>
          <a:p>
            <a:r>
              <a:rPr lang="en-US" sz="2000" dirty="0"/>
              <a:t>Emergency preparedness plans</a:t>
            </a:r>
          </a:p>
          <a:p>
            <a:r>
              <a:rPr lang="en-US" sz="2000" dirty="0"/>
              <a:t>Licensing criteria and applications</a:t>
            </a:r>
          </a:p>
          <a:p>
            <a:r>
              <a:rPr lang="en-US" sz="2000" dirty="0"/>
              <a:t>Special use permits</a:t>
            </a:r>
          </a:p>
          <a:p>
            <a:r>
              <a:rPr lang="en-US" sz="2000" dirty="0"/>
              <a:t>Waivers and release forms</a:t>
            </a:r>
          </a:p>
          <a:p>
            <a:r>
              <a:rPr lang="en-US" sz="2000" dirty="0"/>
              <a:t>Sample meeting and other public notices</a:t>
            </a:r>
          </a:p>
          <a:p>
            <a:r>
              <a:rPr lang="en-US" sz="2000" dirty="0"/>
              <a:t>Complaint form</a:t>
            </a:r>
          </a:p>
          <a:p>
            <a:r>
              <a:rPr lang="en-US" sz="2000" dirty="0"/>
              <a:t>Specific departmental/unit procedures for serving people with disabilities through provisions of auxiliary aids, service or modification of policies. </a:t>
            </a:r>
          </a:p>
          <a:p>
            <a:endParaRPr lang="en-US" dirty="0"/>
          </a:p>
        </p:txBody>
      </p:sp>
      <p:sp>
        <p:nvSpPr>
          <p:cNvPr id="2" name="Title 1">
            <a:extLst>
              <a:ext uri="{FF2B5EF4-FFF2-40B4-BE49-F238E27FC236}">
                <a16:creationId xmlns:a16="http://schemas.microsoft.com/office/drawing/2014/main" id="{0BD615C7-A71A-7D26-4D11-B6FD5E839A20}"/>
              </a:ext>
            </a:extLst>
          </p:cNvPr>
          <p:cNvSpPr>
            <a:spLocks noGrp="1"/>
          </p:cNvSpPr>
          <p:nvPr>
            <p:ph type="title"/>
          </p:nvPr>
        </p:nvSpPr>
        <p:spPr/>
        <p:txBody>
          <a:bodyPr/>
          <a:lstStyle/>
          <a:p>
            <a:r>
              <a:rPr lang="en-US" dirty="0">
                <a:solidFill>
                  <a:schemeClr val="bg1"/>
                </a:solidFill>
              </a:rPr>
              <a:t>Documents</a:t>
            </a:r>
          </a:p>
        </p:txBody>
      </p:sp>
      <p:sp>
        <p:nvSpPr>
          <p:cNvPr id="4" name="Slide Number Placeholder 3">
            <a:extLst>
              <a:ext uri="{FF2B5EF4-FFF2-40B4-BE49-F238E27FC236}">
                <a16:creationId xmlns:a16="http://schemas.microsoft.com/office/drawing/2014/main" id="{A7B6E46F-E5FF-EFA8-8B74-B42C594B8B2F}"/>
              </a:ext>
            </a:extLst>
          </p:cNvPr>
          <p:cNvSpPr>
            <a:spLocks noGrp="1"/>
          </p:cNvSpPr>
          <p:nvPr>
            <p:ph type="sldNum" sz="quarter" idx="12"/>
          </p:nvPr>
        </p:nvSpPr>
        <p:spPr/>
        <p:txBody>
          <a:bodyPr/>
          <a:lstStyle/>
          <a:p>
            <a:pPr>
              <a:defRPr/>
            </a:pPr>
            <a:fld id="{97A0C116-745C-470E-A3F6-FDEE83D68A89}" type="slidenum">
              <a:rPr lang="en-US" altLang="en-US" smtClean="0"/>
              <a:pPr>
                <a:defRPr/>
              </a:pPr>
              <a:t>53</a:t>
            </a:fld>
            <a:endParaRPr lang="en-US" altLang="en-US"/>
          </a:p>
        </p:txBody>
      </p:sp>
    </p:spTree>
    <p:extLst>
      <p:ext uri="{BB962C8B-B14F-4D97-AF65-F5344CB8AC3E}">
        <p14:creationId xmlns:p14="http://schemas.microsoft.com/office/powerpoint/2010/main" val="628218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a:solidFill>
                  <a:schemeClr val="bg1"/>
                </a:solidFill>
                <a:latin typeface="Arial" panose="020B0604020202020204" pitchFamily="34" charset="0"/>
                <a:cs typeface="Arial" panose="020B0604020202020204" pitchFamily="34" charset="0"/>
              </a:rPr>
              <a:t>Self Evaluation- facilities</a:t>
            </a:r>
          </a:p>
        </p:txBody>
      </p:sp>
      <p:sp>
        <p:nvSpPr>
          <p:cNvPr id="3" name="Content Placeholder 2"/>
          <p:cNvSpPr>
            <a:spLocks noGrp="1"/>
          </p:cNvSpPr>
          <p:nvPr>
            <p:ph idx="1"/>
          </p:nvPr>
        </p:nvSpPr>
        <p:spPr/>
        <p:txBody>
          <a:bodyPr/>
          <a:lstStyle/>
          <a:p>
            <a:pPr>
              <a:defRPr/>
            </a:pPr>
            <a:r>
              <a:rPr lang="en-US" dirty="0">
                <a:ea typeface="ＭＳ Ｐゴシック" pitchFamily="27" charset="-128"/>
              </a:rPr>
              <a:t>Perform access surveys on all facilities to determine if any barriers exist</a:t>
            </a:r>
          </a:p>
          <a:p>
            <a:pPr marL="0" indent="0">
              <a:buFont typeface="Arial" charset="0"/>
              <a:buNone/>
              <a:defRPr/>
            </a:pPr>
            <a:endParaRPr lang="en-US" dirty="0">
              <a:ea typeface="ＭＳ Ｐゴシック" pitchFamily="27" charset="-128"/>
            </a:endParaRPr>
          </a:p>
          <a:p>
            <a:pPr>
              <a:defRPr/>
            </a:pPr>
            <a:r>
              <a:rPr lang="en-US" dirty="0">
                <a:ea typeface="ＭＳ Ｐゴシック" pitchFamily="27" charset="-128"/>
              </a:rPr>
              <a:t>Record this information in your database to be prioritized and used in the transition plan</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Site Surveys</a:t>
            </a:r>
          </a:p>
        </p:txBody>
      </p:sp>
      <p:sp>
        <p:nvSpPr>
          <p:cNvPr id="32771" name="Content Placeholder 2"/>
          <p:cNvSpPr>
            <a:spLocks noGrp="1"/>
          </p:cNvSpPr>
          <p:nvPr>
            <p:ph idx="1"/>
          </p:nvPr>
        </p:nvSpPr>
        <p:spPr/>
        <p:txBody>
          <a:bodyPr/>
          <a:lstStyle/>
          <a:p>
            <a:pPr>
              <a:buFont typeface="Arial" charset="0"/>
              <a:buChar char="•"/>
              <a:defRPr/>
            </a:pPr>
            <a:r>
              <a:rPr lang="en-US" altLang="en-US" dirty="0">
                <a:cs typeface="Arial" charset="0"/>
              </a:rPr>
              <a:t>Entity may contract this out or perform themselves</a:t>
            </a:r>
          </a:p>
          <a:p>
            <a:pPr>
              <a:buFont typeface="Arial" charset="0"/>
              <a:buChar char="•"/>
              <a:defRPr/>
            </a:pPr>
            <a:r>
              <a:rPr lang="en-US" altLang="en-US" dirty="0">
                <a:cs typeface="Arial" charset="0"/>
              </a:rPr>
              <a:t>Needs to be thorough and accurate </a:t>
            </a:r>
          </a:p>
          <a:p>
            <a:pPr>
              <a:buFont typeface="Arial" charset="0"/>
              <a:buChar char="•"/>
              <a:defRPr/>
            </a:pPr>
            <a:r>
              <a:rPr lang="en-US" altLang="en-US" dirty="0">
                <a:cs typeface="Arial" charset="0"/>
              </a:rPr>
              <a:t>Should be organized to aid in prioritization</a:t>
            </a:r>
          </a:p>
          <a:p>
            <a:pPr>
              <a:buFont typeface="Arial" charset="0"/>
              <a:buChar char="•"/>
              <a:defRPr/>
            </a:pPr>
            <a:r>
              <a:rPr lang="en-US" altLang="en-US" dirty="0">
                <a:cs typeface="Arial" charset="0"/>
              </a:rPr>
              <a:t>Existing technical standards should be applied to the extent possible</a:t>
            </a:r>
          </a:p>
          <a:p>
            <a:pPr marL="0" indent="0">
              <a:buFont typeface="Arial" charset="0"/>
              <a:buNone/>
              <a:defRPr/>
            </a:pPr>
            <a:endParaRPr lang="en-US" altLang="en-US"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1"/>
          <p:cNvSpPr>
            <a:spLocks noGrp="1"/>
          </p:cNvSpPr>
          <p:nvPr>
            <p:ph type="title"/>
          </p:nvPr>
        </p:nvSpPr>
        <p:spPr/>
        <p:txBody>
          <a:bodyPr/>
          <a:lstStyle/>
          <a:p>
            <a:r>
              <a:rPr lang="en-US" altLang="en-US" sz="3600"/>
              <a:t>PREPARING FOR SITE REVIEWS</a:t>
            </a:r>
            <a:br>
              <a:rPr lang="en-US" altLang="en-US" sz="3600"/>
            </a:br>
            <a:endParaRPr lang="en-US" altLang="en-US"/>
          </a:p>
        </p:txBody>
      </p:sp>
      <p:sp>
        <p:nvSpPr>
          <p:cNvPr id="13" name="Content Placeholder 12"/>
          <p:cNvSpPr>
            <a:spLocks noGrp="1"/>
          </p:cNvSpPr>
          <p:nvPr>
            <p:ph idx="1"/>
          </p:nvPr>
        </p:nvSpPr>
        <p:spPr/>
        <p:txBody>
          <a:bodyPr/>
          <a:lstStyle/>
          <a:p>
            <a:pPr marL="0" indent="0">
              <a:buFont typeface="Arial" charset="0"/>
              <a:buNone/>
              <a:defRPr/>
            </a:pPr>
            <a:endParaRPr lang="en-US" dirty="0">
              <a:ea typeface="ＭＳ Ｐゴシック" pitchFamily="27" charset="-128"/>
            </a:endParaRPr>
          </a:p>
          <a:p>
            <a:pPr>
              <a:buFont typeface="Arial" charset="0"/>
              <a:buChar char="•"/>
              <a:defRPr/>
            </a:pPr>
            <a:r>
              <a:rPr lang="en-US" sz="2400" dirty="0">
                <a:ea typeface="ＭＳ Ｐゴシック" pitchFamily="27" charset="-128"/>
              </a:rPr>
              <a:t>Get Organized</a:t>
            </a:r>
          </a:p>
          <a:p>
            <a:pPr>
              <a:buFont typeface="Arial" charset="0"/>
              <a:buChar char="•"/>
              <a:defRPr/>
            </a:pPr>
            <a:r>
              <a:rPr lang="en-US" sz="2400" dirty="0">
                <a:ea typeface="ＭＳ Ｐゴシック" pitchFamily="27" charset="-128"/>
              </a:rPr>
              <a:t>Preparation</a:t>
            </a:r>
          </a:p>
          <a:p>
            <a:pPr>
              <a:buFont typeface="Arial" charset="0"/>
              <a:buChar char="•"/>
              <a:defRPr/>
            </a:pPr>
            <a:r>
              <a:rPr lang="en-US" sz="2400" dirty="0">
                <a:ea typeface="ＭＳ Ｐゴシック" pitchFamily="27" charset="-128"/>
              </a:rPr>
              <a:t>Tools</a:t>
            </a:r>
          </a:p>
          <a:p>
            <a:pPr>
              <a:buFont typeface="Arial" charset="0"/>
              <a:buChar char="•"/>
              <a:defRPr/>
            </a:pPr>
            <a:r>
              <a:rPr lang="en-US" sz="2400" dirty="0">
                <a:ea typeface="ＭＳ Ｐゴシック" pitchFamily="27" charset="-128"/>
              </a:rPr>
              <a:t>Checklists</a:t>
            </a:r>
          </a:p>
          <a:p>
            <a:pPr>
              <a:buFont typeface="Arial" charset="0"/>
              <a:buChar char="•"/>
              <a:defRPr/>
            </a:pPr>
            <a:r>
              <a:rPr lang="en-US" sz="2400" dirty="0">
                <a:ea typeface="ＭＳ Ｐゴシック" pitchFamily="27" charset="-128"/>
              </a:rPr>
              <a:t>Physical Site Inspection</a:t>
            </a:r>
          </a:p>
          <a:p>
            <a:pPr>
              <a:buFont typeface="Arial" charset="0"/>
              <a:buChar char="•"/>
              <a:defRPr/>
            </a:pPr>
            <a:r>
              <a:rPr lang="en-US" sz="2400" dirty="0">
                <a:ea typeface="ＭＳ Ｐゴシック" pitchFamily="27" charset="-128"/>
              </a:rPr>
              <a:t>Survey Write-Up/Reporting</a:t>
            </a:r>
          </a:p>
          <a:p>
            <a:pPr>
              <a:buFont typeface="Arial" charset="0"/>
              <a:buChar char="•"/>
              <a:defRPr/>
            </a:pPr>
            <a:r>
              <a:rPr lang="en-US" sz="2400" dirty="0">
                <a:ea typeface="ＭＳ Ｐゴシック" pitchFamily="27" charset="-128"/>
              </a:rPr>
              <a:t>Maintenance Over-Time</a:t>
            </a:r>
          </a:p>
          <a:p>
            <a:pPr>
              <a:buFont typeface="Arial" charset="0"/>
              <a:buChar char="•"/>
              <a:defRPr/>
            </a:pPr>
            <a:endParaRPr lang="en-US" sz="2400" dirty="0">
              <a:ea typeface="ＭＳ Ｐゴシック" pitchFamily="27" charset="-128"/>
            </a:endParaRPr>
          </a:p>
        </p:txBody>
      </p:sp>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E88D1B7E-9C9F-45B4-AF4B-3148B03A9A23}" type="slidenum">
              <a:rPr lang="en-US">
                <a:ea typeface="+mn-ea"/>
              </a:rPr>
              <a:pPr defTabSz="914400" eaLnBrk="1" fontAlgn="auto" hangingPunct="1">
                <a:spcBef>
                  <a:spcPts val="0"/>
                </a:spcBef>
                <a:spcAft>
                  <a:spcPts val="0"/>
                </a:spcAft>
                <a:defRPr/>
              </a:pPr>
              <a:t>56</a:t>
            </a:fld>
            <a:endParaRPr lang="en-US">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p:txBody>
          <a:bodyPr/>
          <a:lstStyle/>
          <a:p>
            <a:r>
              <a:rPr lang="en-US" altLang="en-US"/>
              <a:t>Get Organized – The Power of 2</a:t>
            </a:r>
          </a:p>
        </p:txBody>
      </p:sp>
      <p:sp>
        <p:nvSpPr>
          <p:cNvPr id="3" name="Content Placeholder 2">
            <a:extLst>
              <a:ext uri="{FF2B5EF4-FFF2-40B4-BE49-F238E27FC236}">
                <a16:creationId xmlns:a16="http://schemas.microsoft.com/office/drawing/2014/main" id="{373B0D17-94BA-443A-8CB1-69F443D07372}"/>
              </a:ext>
            </a:extLst>
          </p:cNvPr>
          <p:cNvSpPr>
            <a:spLocks noGrp="1"/>
          </p:cNvSpPr>
          <p:nvPr>
            <p:ph idx="1"/>
          </p:nvPr>
        </p:nvSpPr>
        <p:spPr/>
        <p:txBody>
          <a:bodyPr/>
          <a:lstStyle/>
          <a:p>
            <a:pPr marL="0" indent="0" defTabSz="914400">
              <a:buClr>
                <a:srgbClr val="CCCCFF"/>
              </a:buClr>
              <a:buFont typeface="Wingdings" panose="05000000000000000000" pitchFamily="2" charset="2"/>
              <a:buNone/>
              <a:defRPr/>
            </a:pPr>
            <a:r>
              <a:rPr lang="en-US" altLang="en-US" sz="2200" kern="0" dirty="0">
                <a:solidFill>
                  <a:srgbClr val="000000"/>
                </a:solidFill>
                <a:latin typeface="Arial"/>
                <a:ea typeface="+mn-ea"/>
                <a:cs typeface="+mn-cs"/>
              </a:rPr>
              <a:t>One person can conduct a survey, but it’s easier with two people. One person can take the measurements and the other person can fill out the checklist and take photos.</a:t>
            </a:r>
          </a:p>
          <a:p>
            <a:pPr marL="0" indent="0" defTabSz="914400">
              <a:buClr>
                <a:srgbClr val="CCCCFF"/>
              </a:buClr>
              <a:buFont typeface="Wingdings" panose="05000000000000000000" pitchFamily="2" charset="2"/>
              <a:buNone/>
              <a:defRPr/>
            </a:pPr>
            <a:endParaRPr lang="en-US" altLang="en-US" sz="2200" kern="0" dirty="0">
              <a:solidFill>
                <a:srgbClr val="000000"/>
              </a:solidFill>
              <a:latin typeface="Arial"/>
              <a:ea typeface="+mn-ea"/>
              <a:cs typeface="+mn-cs"/>
            </a:endParaRPr>
          </a:p>
          <a:p>
            <a:pPr marL="0" indent="0" defTabSz="914400">
              <a:buClr>
                <a:srgbClr val="CCCCFF"/>
              </a:buClr>
              <a:buFont typeface="Wingdings" panose="05000000000000000000" pitchFamily="2" charset="2"/>
              <a:buNone/>
              <a:defRPr/>
            </a:pPr>
            <a:r>
              <a:rPr lang="en-US" altLang="en-US" sz="2200" kern="0" dirty="0">
                <a:solidFill>
                  <a:srgbClr val="000000"/>
                </a:solidFill>
                <a:latin typeface="Arial"/>
                <a:ea typeface="+mn-ea"/>
                <a:cs typeface="+mn-cs"/>
              </a:rPr>
              <a:t>A partner also will provide a second opinion and help assure you don’t accidentally “miss” something.</a:t>
            </a:r>
          </a:p>
          <a:p>
            <a:pPr>
              <a:buFont typeface="Arial" charset="0"/>
              <a:buChar char="•"/>
              <a:defRPr/>
            </a:pPr>
            <a:endParaRPr lang="en-US" dirty="0">
              <a:ea typeface="ＭＳ Ｐゴシック" pitchFamily="27" charset="-128"/>
            </a:endParaRPr>
          </a:p>
        </p:txBody>
      </p:sp>
      <p:pic>
        <p:nvPicPr>
          <p:cNvPr id="89093" name="Picture 4" descr="Man extending a tape measur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3733800"/>
            <a:ext cx="16144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5190EACA-6358-4F38-8016-FFC6353A88CB}" type="slidenum">
              <a:rPr lang="en-US">
                <a:ea typeface="+mn-ea"/>
              </a:rPr>
              <a:pPr defTabSz="914400" eaLnBrk="1" fontAlgn="auto" hangingPunct="1">
                <a:spcBef>
                  <a:spcPts val="0"/>
                </a:spcBef>
                <a:spcAft>
                  <a:spcPts val="0"/>
                </a:spcAft>
                <a:defRPr/>
              </a:pPr>
              <a:t>57</a:t>
            </a:fld>
            <a:endParaRPr lang="en-US" dirty="0">
              <a:ea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5"/>
          <p:cNvSpPr>
            <a:spLocks noGrp="1"/>
          </p:cNvSpPr>
          <p:nvPr>
            <p:ph type="title"/>
          </p:nvPr>
        </p:nvSpPr>
        <p:spPr>
          <a:xfrm>
            <a:off x="457200" y="342900"/>
            <a:ext cx="8229600" cy="571500"/>
          </a:xfrm>
        </p:spPr>
        <p:txBody>
          <a:bodyPr/>
          <a:lstStyle/>
          <a:p>
            <a:r>
              <a:rPr lang="en-US" altLang="en-US"/>
              <a:t>Choose a Checklist</a:t>
            </a:r>
          </a:p>
        </p:txBody>
      </p:sp>
      <p:sp>
        <p:nvSpPr>
          <p:cNvPr id="24579" name="Content Placeholder 3">
            <a:extLst>
              <a:ext uri="{FF2B5EF4-FFF2-40B4-BE49-F238E27FC236}">
                <a16:creationId xmlns:a16="http://schemas.microsoft.com/office/drawing/2014/main" id="{9EDD0C4A-D96B-46F9-BE04-3F4F3E7AD24A}"/>
              </a:ext>
            </a:extLst>
          </p:cNvPr>
          <p:cNvSpPr>
            <a:spLocks noGrp="1"/>
          </p:cNvSpPr>
          <p:nvPr>
            <p:ph idx="1"/>
          </p:nvPr>
        </p:nvSpPr>
        <p:spPr>
          <a:xfrm>
            <a:off x="228600" y="1371600"/>
            <a:ext cx="8229600" cy="4876800"/>
          </a:xfrm>
        </p:spPr>
        <p:txBody>
          <a:bodyPr/>
          <a:lstStyle/>
          <a:p>
            <a:pPr>
              <a:buFont typeface="Arial" charset="0"/>
              <a:buChar char="•"/>
              <a:defRPr/>
            </a:pPr>
            <a:r>
              <a:rPr lang="en-US" sz="2400" dirty="0">
                <a:ea typeface="ＭＳ Ｐゴシック" pitchFamily="27" charset="-128"/>
              </a:rPr>
              <a:t>Checklists make it easier to organize your thoughts, details all the technical requirements and helps keep you on track. It also helps avoid missing an item. Make sure you know what the goal of the checklist is. Some are for new construction, some are for existing facilities. Make sure the checklist matches your goals.</a:t>
            </a:r>
          </a:p>
          <a:p>
            <a:pPr marL="0" indent="0">
              <a:buFont typeface="Arial" charset="0"/>
              <a:buNone/>
              <a:defRPr/>
            </a:pPr>
            <a:endParaRPr lang="en-US" sz="2400" dirty="0">
              <a:ea typeface="ＭＳ Ｐゴシック" pitchFamily="27" charset="-128"/>
            </a:endParaRPr>
          </a:p>
          <a:p>
            <a:pPr marL="0" indent="0">
              <a:buFont typeface="Arial" charset="0"/>
              <a:buNone/>
              <a:defRPr/>
            </a:pPr>
            <a:endParaRPr lang="en-US" sz="1600" dirty="0">
              <a:ea typeface="ＭＳ Ｐゴシック" pitchFamily="27" charset="-128"/>
            </a:endParaRPr>
          </a:p>
          <a:p>
            <a:pPr>
              <a:buFont typeface="Arial" charset="0"/>
              <a:buChar char="•"/>
              <a:defRPr/>
            </a:pPr>
            <a:r>
              <a:rPr lang="en-US" sz="2400" dirty="0">
                <a:ea typeface="ＭＳ Ｐゴシック" pitchFamily="27" charset="-128"/>
              </a:rPr>
              <a:t>There is one good checklist available online.</a:t>
            </a:r>
          </a:p>
          <a:p>
            <a:pPr>
              <a:buFont typeface="Arial" charset="0"/>
              <a:buChar char="•"/>
              <a:defRPr/>
            </a:pPr>
            <a:r>
              <a:rPr lang="en-US" sz="2400" dirty="0">
                <a:ea typeface="ＭＳ Ｐゴシック" pitchFamily="27" charset="-128"/>
                <a:hlinkClick r:id="rId2"/>
              </a:rPr>
              <a:t>http://www.adachecklist.org</a:t>
            </a:r>
            <a:endParaRPr lang="en-US" sz="2400" dirty="0">
              <a:ea typeface="ＭＳ Ｐゴシック" pitchFamily="27" charset="-128"/>
            </a:endParaRPr>
          </a:p>
          <a:p>
            <a:pPr>
              <a:buFont typeface="Arial" charset="0"/>
              <a:buChar char="•"/>
              <a:defRPr/>
            </a:pPr>
            <a:r>
              <a:rPr lang="en-US" sz="2400" dirty="0">
                <a:ea typeface="ＭＳ Ｐゴシック" pitchFamily="27" charset="-128"/>
              </a:rPr>
              <a:t>(this one is referenced in our presentation and is for “readily achievable barrier removal”)</a:t>
            </a:r>
            <a:endParaRPr lang="en-US" dirty="0">
              <a:ea typeface="ＭＳ Ｐゴシック" pitchFamily="27" charset="-128"/>
              <a:hlinkClick r:id="rId3"/>
            </a:endParaRPr>
          </a:p>
          <a:p>
            <a:pPr>
              <a:buFont typeface="Arial" charset="0"/>
              <a:buChar char="•"/>
              <a:defRPr/>
            </a:pPr>
            <a:endParaRPr lang="en-US" dirty="0">
              <a:ea typeface="ＭＳ Ｐゴシック" pitchFamily="27" charset="-128"/>
            </a:endParaRPr>
          </a:p>
        </p:txBody>
      </p:sp>
      <p:pic>
        <p:nvPicPr>
          <p:cNvPr id="90117" name="Picture 7" descr="Cover of the ADA Checklist for Readily Achievable Barrier Remov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3429000"/>
            <a:ext cx="2133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61BF7DED-5667-4FC6-A67A-1128B41C3AD4}" type="slidenum">
              <a:rPr lang="en-US">
                <a:ea typeface="+mn-ea"/>
              </a:rPr>
              <a:pPr defTabSz="914400" eaLnBrk="1" fontAlgn="auto" hangingPunct="1">
                <a:spcBef>
                  <a:spcPts val="0"/>
                </a:spcBef>
                <a:spcAft>
                  <a:spcPts val="0"/>
                </a:spcAft>
                <a:defRPr/>
              </a:pPr>
              <a:t>58</a:t>
            </a:fld>
            <a:endParaRPr lang="en-US" dirty="0">
              <a:ea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2"/>
          <p:cNvSpPr>
            <a:spLocks noGrp="1"/>
          </p:cNvSpPr>
          <p:nvPr>
            <p:ph type="title"/>
          </p:nvPr>
        </p:nvSpPr>
        <p:spPr/>
        <p:txBody>
          <a:bodyPr/>
          <a:lstStyle/>
          <a:p>
            <a:r>
              <a:rPr lang="en-US" altLang="en-US"/>
              <a:t>Readily Achievable Checklist</a:t>
            </a:r>
            <a:br>
              <a:rPr lang="en-US" altLang="en-US"/>
            </a:br>
            <a:endParaRPr lang="en-US" altLang="en-US"/>
          </a:p>
        </p:txBody>
      </p:sp>
      <p:sp>
        <p:nvSpPr>
          <p:cNvPr id="4" name="Content Placeholder 3"/>
          <p:cNvSpPr>
            <a:spLocks noGrp="1"/>
          </p:cNvSpPr>
          <p:nvPr>
            <p:ph idx="1"/>
          </p:nvPr>
        </p:nvSpPr>
        <p:spPr>
          <a:xfrm>
            <a:off x="533400" y="1524000"/>
            <a:ext cx="8229600" cy="4525963"/>
          </a:xfrm>
        </p:spPr>
        <p:txBody>
          <a:bodyPr/>
          <a:lstStyle/>
          <a:p>
            <a:pPr>
              <a:buFont typeface="Arial" charset="0"/>
              <a:buChar char="•"/>
              <a:defRPr/>
            </a:pPr>
            <a:r>
              <a:rPr lang="en-US" sz="2400" dirty="0">
                <a:ea typeface="ＭＳ Ｐゴシック" pitchFamily="27" charset="-128"/>
              </a:rPr>
              <a:t>Technical Contents</a:t>
            </a:r>
          </a:p>
          <a:p>
            <a:pPr>
              <a:buFont typeface="Arial" charset="0"/>
              <a:buChar char="•"/>
              <a:defRPr/>
            </a:pPr>
            <a:r>
              <a:rPr lang="en-US" sz="2400" dirty="0">
                <a:ea typeface="ＭＳ Ｐゴシック" pitchFamily="27" charset="-128"/>
              </a:rPr>
              <a:t>	The checklist details some of the 	requirements found in 2010 Standards</a:t>
            </a:r>
            <a:br>
              <a:rPr lang="en-US" sz="2400" dirty="0">
                <a:ea typeface="ＭＳ Ｐゴシック" pitchFamily="27" charset="-128"/>
              </a:rPr>
            </a:br>
            <a:endParaRPr lang="en-US" sz="2400" dirty="0">
              <a:ea typeface="ＭＳ Ｐゴシック" pitchFamily="27" charset="-128"/>
            </a:endParaRPr>
          </a:p>
          <a:p>
            <a:pPr marL="0" indent="0">
              <a:buFont typeface="Arial" charset="0"/>
              <a:buNone/>
              <a:defRPr/>
            </a:pPr>
            <a:r>
              <a:rPr lang="en-US" sz="2400" b="1" dirty="0">
                <a:ea typeface="ＭＳ Ｐゴシック" pitchFamily="27" charset="-128"/>
              </a:rPr>
              <a:t>What the checklist is not:</a:t>
            </a:r>
          </a:p>
          <a:p>
            <a:pPr>
              <a:buFont typeface="Arial" charset="0"/>
              <a:buChar char="•"/>
              <a:defRPr/>
            </a:pPr>
            <a:r>
              <a:rPr lang="en-US" sz="2400" dirty="0">
                <a:ea typeface="ＭＳ Ｐゴシック" pitchFamily="27" charset="-128"/>
              </a:rPr>
              <a:t>	</a:t>
            </a:r>
            <a:r>
              <a:rPr lang="en-US" sz="2000" dirty="0">
                <a:ea typeface="ＭＳ Ｐゴシック" pitchFamily="27" charset="-128"/>
              </a:rPr>
              <a:t>Does not cover all requirements;</a:t>
            </a:r>
          </a:p>
          <a:p>
            <a:pPr>
              <a:buFont typeface="Arial" charset="0"/>
              <a:buChar char="•"/>
              <a:defRPr/>
            </a:pPr>
            <a:r>
              <a:rPr lang="en-US" sz="2000" dirty="0">
                <a:ea typeface="ＭＳ Ｐゴシック" pitchFamily="27" charset="-128"/>
              </a:rPr>
              <a:t>	Is not intended for facilities under going new</a:t>
            </a:r>
          </a:p>
          <a:p>
            <a:pPr marL="0" indent="0">
              <a:buFont typeface="Arial" charset="0"/>
              <a:buNone/>
              <a:defRPr/>
            </a:pPr>
            <a:r>
              <a:rPr lang="en-US" sz="2000" dirty="0">
                <a:ea typeface="ＭＳ Ｐゴシック" pitchFamily="27" charset="-128"/>
              </a:rPr>
              <a:t>	construction or alterations; and</a:t>
            </a:r>
          </a:p>
          <a:p>
            <a:pPr>
              <a:buFont typeface="Arial" charset="0"/>
              <a:buChar char="•"/>
              <a:defRPr/>
            </a:pPr>
            <a:r>
              <a:rPr lang="en-US" sz="2000" dirty="0">
                <a:ea typeface="ＭＳ Ｐゴシック" pitchFamily="27" charset="-128"/>
              </a:rPr>
              <a:t>	Does not attempt to illustrate all possible 					barriers or solutions to barriers - ADAAG should be consulted for          	detailed information</a:t>
            </a:r>
          </a:p>
        </p:txBody>
      </p:sp>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ABA52CBA-2A8D-4DB5-8AE6-F269E12EF154}" type="slidenum">
              <a:rPr lang="en-US">
                <a:ea typeface="+mn-ea"/>
              </a:rPr>
              <a:pPr defTabSz="914400" eaLnBrk="1" fontAlgn="auto" hangingPunct="1">
                <a:spcBef>
                  <a:spcPts val="0"/>
                </a:spcBef>
                <a:spcAft>
                  <a:spcPts val="0"/>
                </a:spcAft>
                <a:defRPr/>
              </a:pPr>
              <a:t>59</a:t>
            </a:fld>
            <a:endParaRPr lang="en-US" dirty="0">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43450"/>
          </a:xfrm>
        </p:spPr>
        <p:txBody>
          <a:bodyPr/>
          <a:lstStyle/>
          <a:p>
            <a:pPr marL="0" indent="0">
              <a:buFont typeface="Arial" charset="0"/>
              <a:buNone/>
              <a:defRPr/>
            </a:pPr>
            <a:r>
              <a:rPr lang="en-US" dirty="0">
                <a:ea typeface="ＭＳ Ｐゴシック" pitchFamily="27" charset="-128"/>
              </a:rPr>
              <a:t>ADA provides 3 methods of enforcement:</a:t>
            </a:r>
            <a:br>
              <a:rPr lang="en-US" dirty="0">
                <a:ea typeface="ＭＳ Ｐゴシック" pitchFamily="27" charset="-128"/>
              </a:rPr>
            </a:br>
            <a:endParaRPr lang="en-US" dirty="0">
              <a:ea typeface="ＭＳ Ｐゴシック" pitchFamily="27" charset="-128"/>
            </a:endParaRPr>
          </a:p>
          <a:p>
            <a:pPr>
              <a:buFont typeface="Arial" charset="0"/>
              <a:buChar char="•"/>
              <a:defRPr/>
            </a:pPr>
            <a:r>
              <a:rPr lang="en-US" dirty="0">
                <a:ea typeface="ＭＳ Ｐゴシック" pitchFamily="27" charset="-128"/>
              </a:rPr>
              <a:t>File a complaint under the public entity's grievance procedure</a:t>
            </a:r>
            <a:br>
              <a:rPr lang="en-US" dirty="0">
                <a:ea typeface="ＭＳ Ｐゴシック" pitchFamily="27" charset="-128"/>
              </a:rPr>
            </a:br>
            <a:endParaRPr lang="en-US" dirty="0">
              <a:ea typeface="ＭＳ Ｐゴシック" pitchFamily="27" charset="-128"/>
            </a:endParaRPr>
          </a:p>
          <a:p>
            <a:pPr>
              <a:buFont typeface="Arial" charset="0"/>
              <a:buChar char="•"/>
              <a:defRPr/>
            </a:pPr>
            <a:r>
              <a:rPr lang="en-US" dirty="0">
                <a:ea typeface="ＭＳ Ｐゴシック" pitchFamily="27" charset="-128"/>
              </a:rPr>
              <a:t>File a complaint with a designated federal enforcement agency</a:t>
            </a:r>
            <a:br>
              <a:rPr lang="en-US" dirty="0">
                <a:ea typeface="ＭＳ Ｐゴシック" pitchFamily="27" charset="-128"/>
              </a:rPr>
            </a:br>
            <a:endParaRPr lang="en-US" dirty="0">
              <a:ea typeface="ＭＳ Ｐゴシック" pitchFamily="27" charset="-128"/>
            </a:endParaRPr>
          </a:p>
          <a:p>
            <a:pPr>
              <a:buFont typeface="Arial" charset="0"/>
              <a:buChar char="•"/>
              <a:defRPr/>
            </a:pPr>
            <a:r>
              <a:rPr lang="en-US" dirty="0">
                <a:ea typeface="ＭＳ Ｐゴシック" pitchFamily="27" charset="-128"/>
              </a:rPr>
              <a:t>File a lawsuit </a:t>
            </a:r>
          </a:p>
        </p:txBody>
      </p:sp>
      <p:sp>
        <p:nvSpPr>
          <p:cNvPr id="25602"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How is Title II Enforced?</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6</a:t>
            </a:fld>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2"/>
          <p:cNvSpPr>
            <a:spLocks noGrp="1"/>
          </p:cNvSpPr>
          <p:nvPr>
            <p:ph type="title"/>
          </p:nvPr>
        </p:nvSpPr>
        <p:spPr/>
        <p:txBody>
          <a:bodyPr/>
          <a:lstStyle/>
          <a:p>
            <a:r>
              <a:rPr lang="en-US" altLang="en-US"/>
              <a:t>Checklist Priorities</a:t>
            </a:r>
            <a:br>
              <a:rPr lang="en-US" altLang="en-US"/>
            </a:br>
            <a:endParaRPr lang="en-US" altLang="en-US"/>
          </a:p>
        </p:txBody>
      </p:sp>
      <p:sp>
        <p:nvSpPr>
          <p:cNvPr id="4" name="Content Placeholder 3"/>
          <p:cNvSpPr>
            <a:spLocks noGrp="1"/>
          </p:cNvSpPr>
          <p:nvPr>
            <p:ph idx="1"/>
          </p:nvPr>
        </p:nvSpPr>
        <p:spPr>
          <a:xfrm>
            <a:off x="304800" y="1417638"/>
            <a:ext cx="8229600" cy="4525962"/>
          </a:xfrm>
        </p:spPr>
        <p:txBody>
          <a:bodyPr/>
          <a:lstStyle/>
          <a:p>
            <a:pPr>
              <a:buFont typeface="Arial" charset="0"/>
              <a:buChar char="•"/>
              <a:defRPr/>
            </a:pPr>
            <a:r>
              <a:rPr lang="en-US" sz="2800" dirty="0">
                <a:ea typeface="ＭＳ Ｐゴシック" pitchFamily="27" charset="-128"/>
              </a:rPr>
              <a:t>The checklist is based on four priorities recommended by the Title III Regulations for planning readily achievable barrier removal projects:</a:t>
            </a:r>
            <a:br>
              <a:rPr lang="en-US" sz="2800" dirty="0">
                <a:ea typeface="ＭＳ Ｐゴシック" pitchFamily="27" charset="-128"/>
              </a:rPr>
            </a:br>
            <a:endParaRPr lang="en-US" sz="2800" dirty="0">
              <a:ea typeface="ＭＳ Ｐゴシック" pitchFamily="27" charset="-128"/>
            </a:endParaRPr>
          </a:p>
          <a:p>
            <a:pPr marL="914400" lvl="1" indent="-457200">
              <a:buFont typeface="+mj-lt"/>
              <a:buAutoNum type="arabicPeriod"/>
              <a:defRPr/>
            </a:pPr>
            <a:r>
              <a:rPr lang="en-US" sz="2400" dirty="0">
                <a:ea typeface="ＭＳ Ｐゴシック" pitchFamily="27" charset="-128"/>
              </a:rPr>
              <a:t>Accessible Approach and Entrance</a:t>
            </a:r>
          </a:p>
          <a:p>
            <a:pPr marL="914400" lvl="1" indent="-457200">
              <a:buFont typeface="+mj-lt"/>
              <a:buAutoNum type="arabicPeriod"/>
              <a:defRPr/>
            </a:pPr>
            <a:r>
              <a:rPr lang="en-US" sz="2400" dirty="0">
                <a:ea typeface="ＭＳ Ｐゴシック" pitchFamily="27" charset="-128"/>
              </a:rPr>
              <a:t>Access to Goods and Services</a:t>
            </a:r>
          </a:p>
          <a:p>
            <a:pPr marL="914400" lvl="1" indent="-457200">
              <a:buFont typeface="+mj-lt"/>
              <a:buAutoNum type="arabicPeriod"/>
              <a:defRPr/>
            </a:pPr>
            <a:r>
              <a:rPr lang="en-US" sz="2400" dirty="0">
                <a:ea typeface="ＭＳ Ｐゴシック" pitchFamily="27" charset="-128"/>
              </a:rPr>
              <a:t>Access to Restrooms</a:t>
            </a:r>
          </a:p>
          <a:p>
            <a:pPr marL="914400" lvl="1" indent="-457200">
              <a:buFont typeface="+mj-lt"/>
              <a:buAutoNum type="arabicPeriod"/>
              <a:defRPr/>
            </a:pPr>
            <a:r>
              <a:rPr lang="en-US" sz="2400" dirty="0">
                <a:ea typeface="ＭＳ Ｐゴシック" pitchFamily="27" charset="-128"/>
              </a:rPr>
              <a:t>Any Other Measures</a:t>
            </a:r>
          </a:p>
          <a:p>
            <a:pPr lvl="1">
              <a:buFont typeface="Arial" charset="0"/>
              <a:buChar char="–"/>
              <a:defRPr/>
            </a:pPr>
            <a:endParaRPr lang="en-US" sz="1400" dirty="0">
              <a:ea typeface="ＭＳ Ｐゴシック" pitchFamily="27" charset="-128"/>
            </a:endParaRPr>
          </a:p>
          <a:p>
            <a:pPr marL="0" indent="0">
              <a:buFont typeface="Arial" charset="0"/>
              <a:buNone/>
              <a:defRPr/>
            </a:pPr>
            <a:r>
              <a:rPr lang="en-US" sz="1800" dirty="0">
                <a:ea typeface="ＭＳ Ｐゴシック" pitchFamily="27" charset="-128"/>
              </a:rPr>
              <a:t> </a:t>
            </a:r>
            <a:endParaRPr lang="en-US" dirty="0">
              <a:ea typeface="ＭＳ Ｐゴシック" pitchFamily="27" charset="-128"/>
            </a:endParaRPr>
          </a:p>
        </p:txBody>
      </p:sp>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376A4740-7232-4FC2-8090-E95E39F6129F}" type="slidenum">
              <a:rPr lang="en-US">
                <a:ea typeface="+mn-ea"/>
              </a:rPr>
              <a:pPr defTabSz="914400" eaLnBrk="1" fontAlgn="auto" hangingPunct="1">
                <a:spcBef>
                  <a:spcPts val="0"/>
                </a:spcBef>
                <a:spcAft>
                  <a:spcPts val="0"/>
                </a:spcAft>
                <a:defRPr/>
              </a:pPr>
              <a:t>60</a:t>
            </a:fld>
            <a:endParaRPr lang="en-US" dirty="0">
              <a:ea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p:cNvSpPr>
            <a:spLocks noGrp="1"/>
          </p:cNvSpPr>
          <p:nvPr>
            <p:ph type="title"/>
          </p:nvPr>
        </p:nvSpPr>
        <p:spPr>
          <a:xfrm>
            <a:off x="457200" y="274638"/>
            <a:ext cx="8229600" cy="848309"/>
          </a:xfrm>
        </p:spPr>
        <p:txBody>
          <a:bodyPr/>
          <a:lstStyle/>
          <a:p>
            <a:r>
              <a:rPr lang="en-US" altLang="en-US" sz="3600" dirty="0">
                <a:latin typeface="Calibri" panose="020F0502020204030204" pitchFamily="34" charset="0"/>
                <a:cs typeface="Calibri" panose="020F0502020204030204" pitchFamily="34" charset="0"/>
              </a:rPr>
              <a:t>Make Copies of the Checklist</a:t>
            </a:r>
            <a:endParaRPr lang="en-US" altLang="en-US" dirty="0"/>
          </a:p>
        </p:txBody>
      </p:sp>
      <p:sp>
        <p:nvSpPr>
          <p:cNvPr id="3" name="Content Placeholder 2">
            <a:extLst>
              <a:ext uri="{FF2B5EF4-FFF2-40B4-BE49-F238E27FC236}">
                <a16:creationId xmlns:a16="http://schemas.microsoft.com/office/drawing/2014/main" id="{112239A6-F3A6-41F1-A14E-9DCB725EF194}"/>
              </a:ext>
            </a:extLst>
          </p:cNvPr>
          <p:cNvSpPr>
            <a:spLocks noGrp="1"/>
          </p:cNvSpPr>
          <p:nvPr>
            <p:ph idx="1"/>
          </p:nvPr>
        </p:nvSpPr>
        <p:spPr/>
        <p:txBody>
          <a:bodyPr/>
          <a:lstStyle/>
          <a:p>
            <a:pPr marL="0" indent="0" defTabSz="914400">
              <a:buClr>
                <a:srgbClr val="CCCCFF"/>
              </a:buClr>
              <a:buFont typeface="Wingdings" panose="05000000000000000000" pitchFamily="2" charset="2"/>
              <a:buNone/>
              <a:defRPr/>
            </a:pPr>
            <a:r>
              <a:rPr lang="en-US" altLang="en-US" sz="2200" kern="0" dirty="0">
                <a:solidFill>
                  <a:srgbClr val="000000"/>
                </a:solidFill>
                <a:latin typeface="Arial"/>
                <a:ea typeface="+mn-ea"/>
                <a:cs typeface="+mn-cs"/>
              </a:rPr>
              <a:t>Determine how many copies of each section of the checklist you need. For example, most facilities have more than one toilet room.</a:t>
            </a:r>
          </a:p>
          <a:p>
            <a:pPr>
              <a:buFont typeface="Arial" charset="0"/>
              <a:buChar char="•"/>
              <a:defRPr/>
            </a:pPr>
            <a:endParaRPr lang="en-US" dirty="0">
              <a:ea typeface="ＭＳ Ｐゴシック" pitchFamily="27" charset="-128"/>
            </a:endParaRPr>
          </a:p>
        </p:txBody>
      </p:sp>
      <p:pic>
        <p:nvPicPr>
          <p:cNvPr id="96261" name="Picture 4" descr="Picture of The ADA Checklist Priority 3 - Toilet Room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2362200"/>
            <a:ext cx="48625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1BA1332A-AA06-4841-BFC9-505DE60D2D9D}" type="slidenum">
              <a:rPr lang="en-US">
                <a:ea typeface="+mn-ea"/>
              </a:rPr>
              <a:pPr defTabSz="914400" eaLnBrk="1" fontAlgn="auto" hangingPunct="1">
                <a:spcBef>
                  <a:spcPts val="0"/>
                </a:spcBef>
                <a:spcAft>
                  <a:spcPts val="0"/>
                </a:spcAft>
                <a:defRPr/>
              </a:pPr>
              <a:t>61</a:t>
            </a:fld>
            <a:endParaRPr lang="en-US" dirty="0">
              <a:ea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609600" y="152400"/>
            <a:ext cx="8229600" cy="1143000"/>
          </a:xfrm>
        </p:spPr>
        <p:txBody>
          <a:bodyPr/>
          <a:lstStyle/>
          <a:p>
            <a:r>
              <a:rPr lang="en-US" altLang="en-US" sz="3600"/>
              <a:t>Use Free and Effective Online Tools</a:t>
            </a:r>
          </a:p>
        </p:txBody>
      </p:sp>
      <p:sp>
        <p:nvSpPr>
          <p:cNvPr id="97284" name="Content Placeholder 2"/>
          <p:cNvSpPr>
            <a:spLocks noGrp="1"/>
          </p:cNvSpPr>
          <p:nvPr>
            <p:ph idx="1"/>
          </p:nvPr>
        </p:nvSpPr>
        <p:spPr/>
        <p:txBody>
          <a:bodyPr/>
          <a:lstStyle/>
          <a:p>
            <a:r>
              <a:rPr lang="en-US" altLang="en-US"/>
              <a:t>Google Earth</a:t>
            </a:r>
          </a:p>
          <a:p>
            <a:pPr lvl="1"/>
            <a:r>
              <a:rPr lang="en-US" altLang="en-US"/>
              <a:t>Overall Tie In to Surrounding Environment/Community</a:t>
            </a:r>
          </a:p>
          <a:p>
            <a:pPr lvl="1"/>
            <a:r>
              <a:rPr lang="en-US" altLang="en-US"/>
              <a:t>Parking Features and Layout</a:t>
            </a:r>
          </a:p>
          <a:p>
            <a:pPr lvl="1"/>
            <a:r>
              <a:rPr lang="en-US" altLang="en-US"/>
              <a:t>Gain Sense of </a:t>
            </a:r>
            <a:br>
              <a:rPr lang="en-US" altLang="en-US"/>
            </a:br>
            <a:r>
              <a:rPr lang="en-US" altLang="en-US"/>
              <a:t>Slope/Topographical Characteristics</a:t>
            </a:r>
          </a:p>
          <a:p>
            <a:pPr lvl="1"/>
            <a:r>
              <a:rPr lang="en-US" altLang="en-US"/>
              <a:t>Another Perspective</a:t>
            </a:r>
          </a:p>
          <a:p>
            <a:pPr lvl="1"/>
            <a:r>
              <a:rPr lang="en-US" altLang="en-US"/>
              <a:t>Informs On-Site Questions/Areas of Focus</a:t>
            </a:r>
          </a:p>
        </p:txBody>
      </p:sp>
      <p:pic>
        <p:nvPicPr>
          <p:cNvPr id="97285" name="Picture 4" descr="Google Earth image of a parking lo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265238"/>
            <a:ext cx="27432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D7E0ED50-AB23-4829-8DD8-1D1B26EA059E}" type="slidenum">
              <a:rPr lang="en-US">
                <a:ea typeface="+mn-ea"/>
              </a:rPr>
              <a:pPr defTabSz="914400" eaLnBrk="1" fontAlgn="auto" hangingPunct="1">
                <a:spcBef>
                  <a:spcPts val="0"/>
                </a:spcBef>
                <a:spcAft>
                  <a:spcPts val="0"/>
                </a:spcAft>
                <a:defRPr/>
              </a:pPr>
              <a:t>62</a:t>
            </a:fld>
            <a:endParaRPr lang="en-US" dirty="0">
              <a:ea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p:txBody>
          <a:bodyPr/>
          <a:lstStyle/>
          <a:p>
            <a:r>
              <a:rPr lang="en-US" altLang="en-US"/>
              <a:t>Obtain Floor Plans</a:t>
            </a:r>
          </a:p>
        </p:txBody>
      </p:sp>
      <p:sp>
        <p:nvSpPr>
          <p:cNvPr id="3" name="Content Placeholder 2">
            <a:extLst>
              <a:ext uri="{FF2B5EF4-FFF2-40B4-BE49-F238E27FC236}">
                <a16:creationId xmlns:a16="http://schemas.microsoft.com/office/drawing/2014/main" id="{D616BA33-217D-47B5-B3E3-5BC0A5FDC309}"/>
              </a:ext>
            </a:extLst>
          </p:cNvPr>
          <p:cNvSpPr>
            <a:spLocks noGrp="1"/>
          </p:cNvSpPr>
          <p:nvPr>
            <p:ph idx="1"/>
          </p:nvPr>
        </p:nvSpPr>
        <p:spPr>
          <a:xfrm>
            <a:off x="441325" y="1417638"/>
            <a:ext cx="8229600" cy="4525962"/>
          </a:xfrm>
        </p:spPr>
        <p:txBody>
          <a:bodyPr/>
          <a:lstStyle/>
          <a:p>
            <a:pPr marL="0" indent="0" defTabSz="914400">
              <a:buClr>
                <a:srgbClr val="CCCCFF"/>
              </a:buClr>
              <a:buFont typeface="Wingdings" panose="05000000000000000000" pitchFamily="2" charset="2"/>
              <a:buNone/>
              <a:defRPr/>
            </a:pPr>
            <a:r>
              <a:rPr lang="en-US" altLang="en-US" sz="2200" kern="0" dirty="0">
                <a:solidFill>
                  <a:srgbClr val="000000"/>
                </a:solidFill>
                <a:latin typeface="Arial"/>
                <a:ea typeface="+mn-ea"/>
                <a:cs typeface="+mn-cs"/>
              </a:rPr>
              <a:t>A floor plan or sketch helps the surveyors get oriented and know how many elements, such as drinking fountains and entrances, there are and where they are. If plans are not available, sketch the layout of interior and exterior spaces.</a:t>
            </a:r>
          </a:p>
          <a:p>
            <a:pPr>
              <a:buFont typeface="Arial" charset="0"/>
              <a:buChar char="•"/>
              <a:defRPr/>
            </a:pPr>
            <a:endParaRPr lang="en-US" dirty="0">
              <a:ea typeface="ＭＳ Ｐゴシック" pitchFamily="27" charset="-128"/>
            </a:endParaRPr>
          </a:p>
        </p:txBody>
      </p:sp>
      <p:pic>
        <p:nvPicPr>
          <p:cNvPr id="98309" name="Picture 4" descr="Diagram of a floor plan for a busines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3016250"/>
            <a:ext cx="5870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5F365749-8045-4410-BFB6-A66F827821BA}" type="slidenum">
              <a:rPr lang="en-US">
                <a:ea typeface="+mn-ea"/>
              </a:rPr>
              <a:pPr defTabSz="914400" eaLnBrk="1" fontAlgn="auto" hangingPunct="1">
                <a:spcBef>
                  <a:spcPts val="0"/>
                </a:spcBef>
                <a:spcAft>
                  <a:spcPts val="0"/>
                </a:spcAft>
                <a:defRPr/>
              </a:pPr>
              <a:t>63</a:t>
            </a:fld>
            <a:endParaRPr lang="en-US" dirty="0">
              <a:ea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2"/>
          <p:cNvSpPr>
            <a:spLocks noGrp="1"/>
          </p:cNvSpPr>
          <p:nvPr>
            <p:ph type="title"/>
          </p:nvPr>
        </p:nvSpPr>
        <p:spPr/>
        <p:txBody>
          <a:bodyPr/>
          <a:lstStyle/>
          <a:p>
            <a:r>
              <a:rPr lang="en-US" altLang="en-US"/>
              <a:t>Essential Tools</a:t>
            </a:r>
            <a:br>
              <a:rPr lang="en-US" altLang="en-US"/>
            </a:br>
            <a:endParaRPr lang="en-US" altLang="en-US"/>
          </a:p>
        </p:txBody>
      </p:sp>
      <p:sp>
        <p:nvSpPr>
          <p:cNvPr id="99332" name="Content Placeholder 3"/>
          <p:cNvSpPr>
            <a:spLocks noGrp="1"/>
          </p:cNvSpPr>
          <p:nvPr>
            <p:ph idx="1"/>
          </p:nvPr>
        </p:nvSpPr>
        <p:spPr/>
        <p:txBody>
          <a:bodyPr/>
          <a:lstStyle/>
          <a:p>
            <a:r>
              <a:rPr lang="en-US" altLang="en-US"/>
              <a:t>Writing Tablet (and multiple pens)</a:t>
            </a:r>
          </a:p>
          <a:p>
            <a:r>
              <a:rPr lang="en-US" altLang="en-US"/>
              <a:t>Accessibility Guidelines/Checklist </a:t>
            </a:r>
          </a:p>
          <a:p>
            <a:r>
              <a:rPr lang="en-US" altLang="en-US"/>
              <a:t>Tape Measure</a:t>
            </a:r>
          </a:p>
          <a:p>
            <a:r>
              <a:rPr lang="en-US" altLang="en-US"/>
              <a:t>Digital Level</a:t>
            </a:r>
          </a:p>
          <a:p>
            <a:r>
              <a:rPr lang="en-US" altLang="en-US"/>
              <a:t>Door Pressure Gauge</a:t>
            </a:r>
          </a:p>
          <a:p>
            <a:r>
              <a:rPr lang="en-US" altLang="en-US"/>
              <a:t>Camera</a:t>
            </a:r>
          </a:p>
          <a:p>
            <a:r>
              <a:rPr lang="en-US" altLang="en-US"/>
              <a:t>Tool to measure small </a:t>
            </a:r>
          </a:p>
          <a:p>
            <a:r>
              <a:rPr lang="en-US" altLang="en-US"/>
              <a:t>changes in level/thresholds</a:t>
            </a:r>
          </a:p>
          <a:p>
            <a:endParaRPr lang="en-US" altLang="en-US"/>
          </a:p>
        </p:txBody>
      </p:sp>
      <p:pic>
        <p:nvPicPr>
          <p:cNvPr id="99333" name="Picture 2" descr="Photo of door pressure gau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59625" y="2046288"/>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4" descr="digital Level"/>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7775" y="2911475"/>
            <a:ext cx="25304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5" descr="Contour Gage tool"/>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4200" y="449897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F9F524A3-CFEA-489F-9799-F76A5A3C8D82}" type="slidenum">
              <a:rPr lang="en-US">
                <a:ea typeface="+mn-ea"/>
              </a:rPr>
              <a:pPr defTabSz="914400" eaLnBrk="1" fontAlgn="auto" hangingPunct="1">
                <a:spcBef>
                  <a:spcPts val="0"/>
                </a:spcBef>
                <a:spcAft>
                  <a:spcPts val="0"/>
                </a:spcAft>
                <a:defRPr/>
              </a:pPr>
              <a:t>64</a:t>
            </a:fld>
            <a:endParaRPr lang="en-US" dirty="0">
              <a:ea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4"/>
          <p:cNvSpPr>
            <a:spLocks noGrp="1"/>
          </p:cNvSpPr>
          <p:nvPr>
            <p:ph type="title"/>
          </p:nvPr>
        </p:nvSpPr>
        <p:spPr/>
        <p:txBody>
          <a:bodyPr/>
          <a:lstStyle/>
          <a:p>
            <a:r>
              <a:rPr lang="en-US" altLang="en-US"/>
              <a:t>Other Helpful Tools</a:t>
            </a:r>
            <a:br>
              <a:rPr lang="en-US" altLang="en-US"/>
            </a:br>
            <a:endParaRPr lang="en-US" altLang="en-US"/>
          </a:p>
        </p:txBody>
      </p:sp>
      <p:sp>
        <p:nvSpPr>
          <p:cNvPr id="101380" name="Content Placeholder 5"/>
          <p:cNvSpPr>
            <a:spLocks noGrp="1"/>
          </p:cNvSpPr>
          <p:nvPr>
            <p:ph idx="1"/>
          </p:nvPr>
        </p:nvSpPr>
        <p:spPr>
          <a:xfrm>
            <a:off x="457200" y="1600200"/>
            <a:ext cx="6781800" cy="4525963"/>
          </a:xfrm>
        </p:spPr>
        <p:txBody>
          <a:bodyPr/>
          <a:lstStyle/>
          <a:p>
            <a:r>
              <a:rPr lang="en-US" altLang="en-US"/>
              <a:t> </a:t>
            </a:r>
            <a:r>
              <a:rPr lang="en-US" altLang="en-US" sz="2800"/>
              <a:t>Recorder</a:t>
            </a:r>
          </a:p>
          <a:p>
            <a:r>
              <a:rPr lang="en-US" altLang="en-US" sz="2800"/>
              <a:t> Clip Board</a:t>
            </a:r>
          </a:p>
          <a:p>
            <a:r>
              <a:rPr lang="en-US" altLang="en-US" sz="2800"/>
              <a:t> Door Stop-Survey in Progress sign</a:t>
            </a:r>
          </a:p>
          <a:p>
            <a:r>
              <a:rPr lang="en-US" altLang="en-US" sz="2800"/>
              <a:t> Blueprint and/or map of site</a:t>
            </a:r>
          </a:p>
          <a:p>
            <a:r>
              <a:rPr lang="en-US" altLang="en-US" sz="2800"/>
              <a:t> Backup batteries and other supplies</a:t>
            </a:r>
          </a:p>
          <a:p>
            <a:r>
              <a:rPr lang="en-US" altLang="en-US" sz="2800"/>
              <a:t> Quick-reference sheets</a:t>
            </a:r>
          </a:p>
          <a:p>
            <a:pPr lvl="1"/>
            <a:r>
              <a:rPr lang="en-US" altLang="en-US" sz="2400"/>
              <a:t>Maneuvering clearance at doors</a:t>
            </a:r>
          </a:p>
          <a:p>
            <a:pPr lvl="1"/>
            <a:r>
              <a:rPr lang="en-US" altLang="en-US" sz="2400"/>
              <a:t>Water closet specs </a:t>
            </a:r>
          </a:p>
          <a:p>
            <a:pPr lvl="1"/>
            <a:r>
              <a:rPr lang="en-US" altLang="en-US" sz="2400"/>
              <a:t>Recreation Guides</a:t>
            </a:r>
          </a:p>
          <a:p>
            <a:endParaRPr lang="en-US" altLang="en-US"/>
          </a:p>
        </p:txBody>
      </p:sp>
      <p:pic>
        <p:nvPicPr>
          <p:cNvPr id="101381" name="Picture 6" descr="Access-Board Swimming Pool Guid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211845">
            <a:off x="6996113" y="3849688"/>
            <a:ext cx="1646237"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B0C25468-55A7-42C0-9DA7-FCCC2CAAED58}" type="slidenum">
              <a:rPr lang="en-US">
                <a:ea typeface="+mn-ea"/>
              </a:rPr>
              <a:pPr defTabSz="914400" eaLnBrk="1" fontAlgn="auto" hangingPunct="1">
                <a:spcBef>
                  <a:spcPts val="0"/>
                </a:spcBef>
                <a:spcAft>
                  <a:spcPts val="0"/>
                </a:spcAft>
                <a:defRPr/>
              </a:pPr>
              <a:t>65</a:t>
            </a:fld>
            <a:endParaRPr lang="en-US" dirty="0">
              <a:ea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1"/>
          </p:nvPr>
        </p:nvSpPr>
        <p:spPr>
          <a:xfrm>
            <a:off x="457200" y="1295400"/>
            <a:ext cx="8229600" cy="4525963"/>
          </a:xfrm>
        </p:spPr>
        <p:txBody>
          <a:bodyPr/>
          <a:lstStyle/>
          <a:p>
            <a:r>
              <a:rPr lang="en-US" altLang="en-US">
                <a:cs typeface="Arial" panose="020B0604020202020204" pitchFamily="34" charset="0"/>
              </a:rPr>
              <a:t>Tie in with surrounding features (sidewalks, transportation stops, etc.)</a:t>
            </a:r>
          </a:p>
          <a:p>
            <a:r>
              <a:rPr lang="en-US" altLang="en-US">
                <a:cs typeface="Arial" panose="020B0604020202020204" pitchFamily="34" charset="0"/>
              </a:rPr>
              <a:t>Overall parking resources and how they are addressed (by lot or overall)</a:t>
            </a:r>
          </a:p>
          <a:p>
            <a:pPr lvl="1"/>
            <a:r>
              <a:rPr lang="en-US" altLang="en-US" sz="3200">
                <a:cs typeface="Arial" panose="020B0604020202020204" pitchFamily="34" charset="0"/>
              </a:rPr>
              <a:t>Shortest accessible route</a:t>
            </a:r>
          </a:p>
          <a:p>
            <a:pPr lvl="1"/>
            <a:r>
              <a:rPr lang="en-US" altLang="en-US" sz="3200">
                <a:cs typeface="Arial" panose="020B0604020202020204" pitchFamily="34" charset="0"/>
              </a:rPr>
              <a:t>Judgment regarding dispersion</a:t>
            </a:r>
          </a:p>
          <a:p>
            <a:r>
              <a:rPr lang="en-US" altLang="en-US">
                <a:cs typeface="Arial" panose="020B0604020202020204" pitchFamily="34" charset="0"/>
              </a:rPr>
              <a:t>Accessible routes to all necessary spaces</a:t>
            </a:r>
          </a:p>
          <a:p>
            <a:r>
              <a:rPr lang="en-US" altLang="en-US">
                <a:cs typeface="Arial" panose="020B0604020202020204" pitchFamily="34" charset="0"/>
              </a:rPr>
              <a:t>Signage (directional and identifying spaces)</a:t>
            </a:r>
          </a:p>
        </p:txBody>
      </p:sp>
      <p:sp>
        <p:nvSpPr>
          <p:cNvPr id="103426" name="Title 1"/>
          <p:cNvSpPr>
            <a:spLocks noGrp="1"/>
          </p:cNvSpPr>
          <p:nvPr>
            <p:ph type="title"/>
          </p:nvPr>
        </p:nvSpPr>
        <p:spPr/>
        <p:txBody>
          <a:bodyPr/>
          <a:lstStyle/>
          <a:p>
            <a:r>
              <a:rPr lang="en-US" altLang="en-US" dirty="0">
                <a:solidFill>
                  <a:schemeClr val="bg1"/>
                </a:solidFill>
                <a:latin typeface="Arial" panose="020B0604020202020204" pitchFamily="34" charset="0"/>
                <a:cs typeface="Arial" panose="020B0604020202020204" pitchFamily="34" charset="0"/>
              </a:rPr>
              <a:t>Site Surveys- where to start</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66</a:t>
            </a:fld>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17" y="88652"/>
            <a:ext cx="8229600" cy="1143000"/>
          </a:xfrm>
        </p:spPr>
        <p:txBody>
          <a:bodyPr/>
          <a:lstStyle/>
          <a:p>
            <a:r>
              <a:rPr lang="en-US" sz="3600" dirty="0">
                <a:solidFill>
                  <a:schemeClr val="bg1"/>
                </a:solidFill>
              </a:rPr>
              <a:t>SITE INSPECTION</a:t>
            </a:r>
          </a:p>
        </p:txBody>
      </p:sp>
      <p:sp>
        <p:nvSpPr>
          <p:cNvPr id="104451" name="Rectangle 3"/>
          <p:cNvSpPr>
            <a:spLocks noChangeArrowheads="1"/>
          </p:cNvSpPr>
          <p:nvPr/>
        </p:nvSpPr>
        <p:spPr bwMode="auto">
          <a:xfrm>
            <a:off x="477044" y="1987427"/>
            <a:ext cx="826135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dirty="0"/>
              <a:t>Stick to the Regulation –</a:t>
            </a:r>
          </a:p>
          <a:p>
            <a:pPr>
              <a:spcBef>
                <a:spcPct val="0"/>
              </a:spcBef>
              <a:buFontTx/>
              <a:buNone/>
            </a:pPr>
            <a:endParaRPr lang="en-US" altLang="en-US" dirty="0"/>
          </a:p>
          <a:p>
            <a:pPr>
              <a:spcBef>
                <a:spcPct val="0"/>
              </a:spcBef>
              <a:buFontTx/>
              <a:buNone/>
            </a:pPr>
            <a:r>
              <a:rPr lang="en-US" altLang="en-US" dirty="0"/>
              <a:t>It’s only a barrier (violation) if the specifications in the standards say it is</a:t>
            </a:r>
          </a:p>
        </p:txBody>
      </p:sp>
      <p:sp>
        <p:nvSpPr>
          <p:cNvPr id="4" name="Slide Number Placeholder 3"/>
          <p:cNvSpPr>
            <a:spLocks noGrp="1"/>
          </p:cNvSpPr>
          <p:nvPr>
            <p:ph type="sldNum" sz="quarter" idx="12"/>
          </p:nvPr>
        </p:nvSpPr>
        <p:spPr/>
        <p:txBody>
          <a:bodyPr/>
          <a:lstStyle/>
          <a:p>
            <a:pPr>
              <a:defRPr/>
            </a:pPr>
            <a:fld id="{97A0C116-745C-470E-A3F6-FDEE83D68A89}" type="slidenum">
              <a:rPr lang="en-US" altLang="en-US" smtClean="0"/>
              <a:pPr>
                <a:defRPr/>
              </a:pPr>
              <a:t>67</a:t>
            </a:fld>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4474"/>
            <a:ext cx="8229600" cy="1143000"/>
          </a:xfrm>
        </p:spPr>
        <p:txBody>
          <a:bodyPr/>
          <a:lstStyle/>
          <a:p>
            <a:r>
              <a:rPr lang="en-US" sz="3600" dirty="0">
                <a:solidFill>
                  <a:schemeClr val="bg1"/>
                </a:solidFill>
              </a:rPr>
              <a:t>SITE INSPECTION (2)</a:t>
            </a:r>
          </a:p>
        </p:txBody>
      </p:sp>
      <p:sp>
        <p:nvSpPr>
          <p:cNvPr id="106499" name="Rectangle 3"/>
          <p:cNvSpPr>
            <a:spLocks noChangeArrowheads="1"/>
          </p:cNvSpPr>
          <p:nvPr/>
        </p:nvSpPr>
        <p:spPr bwMode="auto">
          <a:xfrm>
            <a:off x="388938" y="1752600"/>
            <a:ext cx="8447087"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dirty="0"/>
              <a:t>Approach the site systematically – </a:t>
            </a:r>
          </a:p>
          <a:p>
            <a:pPr>
              <a:spcBef>
                <a:spcPct val="0"/>
              </a:spcBef>
              <a:buFontTx/>
              <a:buNone/>
            </a:pPr>
            <a:endParaRPr lang="en-US" altLang="en-US" dirty="0"/>
          </a:p>
          <a:p>
            <a:pPr>
              <a:spcBef>
                <a:spcPct val="0"/>
              </a:spcBef>
              <a:buFontTx/>
              <a:buNone/>
            </a:pPr>
            <a:r>
              <a:rPr lang="en-US" altLang="en-US" dirty="0"/>
              <a:t>The more uniform each site is surveyed, the easier it will be for the person doing the write up (parking, exterior facilities, entrances, first floor second floor, etc.)</a:t>
            </a:r>
          </a:p>
        </p:txBody>
      </p:sp>
      <p:sp>
        <p:nvSpPr>
          <p:cNvPr id="4" name="Slide Number Placeholder 3"/>
          <p:cNvSpPr>
            <a:spLocks noGrp="1"/>
          </p:cNvSpPr>
          <p:nvPr>
            <p:ph type="sldNum" sz="quarter" idx="12"/>
          </p:nvPr>
        </p:nvSpPr>
        <p:spPr/>
        <p:txBody>
          <a:bodyPr/>
          <a:lstStyle/>
          <a:p>
            <a:pPr>
              <a:defRPr/>
            </a:pPr>
            <a:fld id="{97A0C116-745C-470E-A3F6-FDEE83D68A89}" type="slidenum">
              <a:rPr lang="en-US" altLang="en-US" smtClean="0"/>
              <a:pPr>
                <a:defRPr/>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935"/>
            <a:ext cx="8229600" cy="1143000"/>
          </a:xfrm>
        </p:spPr>
        <p:txBody>
          <a:bodyPr/>
          <a:lstStyle/>
          <a:p>
            <a:r>
              <a:rPr lang="en-US" sz="3600" dirty="0">
                <a:solidFill>
                  <a:schemeClr val="bg1"/>
                </a:solidFill>
              </a:rPr>
              <a:t>SITE INSPECTION (3)</a:t>
            </a:r>
          </a:p>
        </p:txBody>
      </p:sp>
      <p:sp>
        <p:nvSpPr>
          <p:cNvPr id="108547" name="Rectangle 3"/>
          <p:cNvSpPr>
            <a:spLocks noChangeArrowheads="1"/>
          </p:cNvSpPr>
          <p:nvPr/>
        </p:nvSpPr>
        <p:spPr bwMode="auto">
          <a:xfrm>
            <a:off x="341313" y="1602179"/>
            <a:ext cx="8377237"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Char char="•"/>
            </a:pPr>
            <a:endParaRPr lang="en-US" altLang="en-US" sz="3600" b="1" dirty="0"/>
          </a:p>
          <a:p>
            <a:pPr>
              <a:spcBef>
                <a:spcPct val="0"/>
              </a:spcBef>
              <a:buFontTx/>
              <a:buNone/>
            </a:pPr>
            <a:r>
              <a:rPr lang="en-US" altLang="en-US" sz="3600" dirty="0"/>
              <a:t>Specific Measurements –</a:t>
            </a:r>
          </a:p>
          <a:p>
            <a:pPr>
              <a:spcBef>
                <a:spcPct val="0"/>
              </a:spcBef>
              <a:buFontTx/>
              <a:buChar char="•"/>
            </a:pPr>
            <a:endParaRPr lang="en-US" altLang="en-US" sz="3600" dirty="0"/>
          </a:p>
          <a:p>
            <a:pPr lvl="1">
              <a:spcBef>
                <a:spcPct val="0"/>
              </a:spcBef>
              <a:buFontTx/>
              <a:buNone/>
            </a:pPr>
            <a:r>
              <a:rPr lang="en-US" altLang="en-US" sz="3600" dirty="0"/>
              <a:t>Always take specific measurements</a:t>
            </a:r>
          </a:p>
          <a:p>
            <a:pPr lvl="1">
              <a:spcBef>
                <a:spcPct val="0"/>
              </a:spcBef>
              <a:buFontTx/>
              <a:buNone/>
            </a:pPr>
            <a:r>
              <a:rPr lang="en-US" altLang="en-US" sz="3600" dirty="0"/>
              <a:t>and write them down – don’t write </a:t>
            </a:r>
          </a:p>
          <a:p>
            <a:pPr lvl="1">
              <a:spcBef>
                <a:spcPct val="0"/>
              </a:spcBef>
              <a:buFontTx/>
              <a:buNone/>
            </a:pPr>
            <a:r>
              <a:rPr lang="en-US" altLang="en-US" sz="3600" dirty="0"/>
              <a:t>phrases such as “seems”, “appears”, “looks”, etc.   </a:t>
            </a:r>
          </a:p>
        </p:txBody>
      </p:sp>
      <p:sp>
        <p:nvSpPr>
          <p:cNvPr id="4" name="Slide Number Placeholder 3"/>
          <p:cNvSpPr>
            <a:spLocks noGrp="1"/>
          </p:cNvSpPr>
          <p:nvPr>
            <p:ph type="sldNum" sz="quarter" idx="12"/>
          </p:nvPr>
        </p:nvSpPr>
        <p:spPr/>
        <p:txBody>
          <a:bodyPr/>
          <a:lstStyle/>
          <a:p>
            <a:pPr>
              <a:defRPr/>
            </a:pPr>
            <a:fld id="{97A0C116-745C-470E-A3F6-FDEE83D68A89}" type="slidenum">
              <a:rPr lang="en-US" altLang="en-US" smtClean="0"/>
              <a:pPr>
                <a:defRPr/>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p>
            <a:pPr>
              <a:buFont typeface="Arial" charset="0"/>
              <a:buChar char="•"/>
              <a:defRPr/>
            </a:pPr>
            <a:r>
              <a:rPr lang="en-US" dirty="0">
                <a:ea typeface="ＭＳ Ｐゴシック" pitchFamily="27" charset="-128"/>
              </a:rPr>
              <a:t>Requires that individuals with disabilities have an equal opportunity to participate in </a:t>
            </a:r>
            <a:r>
              <a:rPr lang="en-US" b="1" u="sng" dirty="0">
                <a:ea typeface="ＭＳ Ｐゴシック" pitchFamily="27" charset="-128"/>
              </a:rPr>
              <a:t>all programs and activities </a:t>
            </a:r>
            <a:r>
              <a:rPr lang="en-US" dirty="0">
                <a:ea typeface="ＭＳ Ｐゴシック" pitchFamily="27" charset="-128"/>
              </a:rPr>
              <a:t>conducted by the Title II covered entity</a:t>
            </a:r>
          </a:p>
          <a:p>
            <a:pPr marL="0" indent="0">
              <a:buFont typeface="Arial" charset="0"/>
              <a:buNone/>
              <a:defRPr/>
            </a:pPr>
            <a:endParaRPr lang="en-US" dirty="0">
              <a:ea typeface="ＭＳ Ｐゴシック" pitchFamily="27" charset="-128"/>
            </a:endParaRPr>
          </a:p>
          <a:p>
            <a:pPr>
              <a:buFont typeface="Arial" charset="0"/>
              <a:buChar char="•"/>
              <a:defRPr/>
            </a:pPr>
            <a:r>
              <a:rPr lang="en-US" dirty="0">
                <a:ea typeface="ＭＳ Ｐゴシック" pitchFamily="27" charset="-128"/>
              </a:rPr>
              <a:t>Such access is to be provided in the most integrated setting, with each person participating as independently as possible</a:t>
            </a:r>
          </a:p>
          <a:p>
            <a:pPr>
              <a:defRPr/>
            </a:pPr>
            <a:endParaRPr lang="en-US" dirty="0">
              <a:ea typeface="ＭＳ Ｐゴシック" pitchFamily="27" charset="-128"/>
            </a:endParaRPr>
          </a:p>
          <a:p>
            <a:pPr>
              <a:defRPr/>
            </a:pPr>
            <a:endParaRPr lang="en-US" dirty="0">
              <a:ea typeface="ＭＳ Ｐゴシック" pitchFamily="27" charset="-128"/>
            </a:endParaRPr>
          </a:p>
        </p:txBody>
      </p:sp>
      <p:sp>
        <p:nvSpPr>
          <p:cNvPr id="26626"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What is Program Access?</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itle 3"/>
          <p:cNvSpPr>
            <a:spLocks noGrp="1"/>
          </p:cNvSpPr>
          <p:nvPr>
            <p:ph type="title"/>
          </p:nvPr>
        </p:nvSpPr>
        <p:spPr/>
        <p:txBody>
          <a:bodyPr/>
          <a:lstStyle/>
          <a:p>
            <a:r>
              <a:rPr lang="en-US" altLang="en-US"/>
              <a:t>Note Taking</a:t>
            </a:r>
            <a:br>
              <a:rPr lang="en-US" altLang="en-US"/>
            </a:br>
            <a:endParaRPr lang="en-US" altLang="en-US"/>
          </a:p>
        </p:txBody>
      </p:sp>
      <p:sp>
        <p:nvSpPr>
          <p:cNvPr id="110596" name="Content Placeholder 5"/>
          <p:cNvSpPr>
            <a:spLocks noGrp="1"/>
          </p:cNvSpPr>
          <p:nvPr>
            <p:ph idx="1"/>
          </p:nvPr>
        </p:nvSpPr>
        <p:spPr>
          <a:xfrm>
            <a:off x="457200" y="1600200"/>
            <a:ext cx="6096000" cy="4525963"/>
          </a:xfrm>
        </p:spPr>
        <p:txBody>
          <a:bodyPr/>
          <a:lstStyle/>
          <a:p>
            <a:r>
              <a:rPr lang="en-US" altLang="en-US" sz="2400"/>
              <a:t>Write down/document everything 	</a:t>
            </a:r>
          </a:p>
          <a:p>
            <a:pPr lvl="1"/>
            <a:r>
              <a:rPr lang="en-US" altLang="en-US" sz="2000"/>
              <a:t>	-Even if you think a specific item only “may be” a barrier, write it down.</a:t>
            </a:r>
          </a:p>
          <a:p>
            <a:endParaRPr lang="en-US" altLang="en-US" sz="2400"/>
          </a:p>
          <a:p>
            <a:r>
              <a:rPr lang="en-US" altLang="en-US" sz="2400"/>
              <a:t> Take a photo – you can check ADAAG specifications later.</a:t>
            </a:r>
          </a:p>
          <a:p>
            <a:endParaRPr lang="en-US" altLang="en-US" sz="2400"/>
          </a:p>
          <a:p>
            <a:r>
              <a:rPr lang="en-US" altLang="en-US" sz="2400"/>
              <a:t>Detail barrier locations </a:t>
            </a:r>
          </a:p>
          <a:p>
            <a:endParaRPr lang="en-US" altLang="en-US" sz="2400"/>
          </a:p>
        </p:txBody>
      </p:sp>
      <p:pic>
        <p:nvPicPr>
          <p:cNvPr id="110597" name="Picture 6" descr="Example of written note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7175" y="3644900"/>
            <a:ext cx="31940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9438D389-671B-41D2-9118-E4E795EB4744}" type="slidenum">
              <a:rPr lang="en-US">
                <a:ea typeface="+mn-ea"/>
              </a:rPr>
              <a:pPr defTabSz="914400" eaLnBrk="1" fontAlgn="auto" hangingPunct="1">
                <a:spcBef>
                  <a:spcPts val="0"/>
                </a:spcBef>
                <a:spcAft>
                  <a:spcPts val="0"/>
                </a:spcAft>
                <a:defRPr/>
              </a:pPr>
              <a:t>70</a:t>
            </a:fld>
            <a:endParaRPr lang="en-US" dirty="0">
              <a:ea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itle 1"/>
          <p:cNvSpPr>
            <a:spLocks noGrp="1"/>
          </p:cNvSpPr>
          <p:nvPr>
            <p:ph type="title"/>
          </p:nvPr>
        </p:nvSpPr>
        <p:spPr/>
        <p:txBody>
          <a:bodyPr/>
          <a:lstStyle/>
          <a:p>
            <a:r>
              <a:rPr lang="en-US" altLang="en-US"/>
              <a:t>Notes in the checklist</a:t>
            </a:r>
          </a:p>
        </p:txBody>
      </p:sp>
      <p:pic>
        <p:nvPicPr>
          <p:cNvPr id="111620" name="Content Placeholder 3" descr="Notes written in the checklist"/>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371600" y="1422400"/>
            <a:ext cx="6169025" cy="4703763"/>
          </a:xfrm>
        </p:spPr>
      </p:pic>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17B30D92-BFB6-474D-9658-D1E7B666774A}" type="slidenum">
              <a:rPr lang="en-US">
                <a:ea typeface="+mn-ea"/>
              </a:rPr>
              <a:pPr defTabSz="914400" eaLnBrk="1" fontAlgn="auto" hangingPunct="1">
                <a:spcBef>
                  <a:spcPts val="0"/>
                </a:spcBef>
                <a:spcAft>
                  <a:spcPts val="0"/>
                </a:spcAft>
                <a:defRPr/>
              </a:pPr>
              <a:t>71</a:t>
            </a:fld>
            <a:endParaRPr lang="en-US">
              <a:ea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p:nvPr>
        </p:nvSpPr>
        <p:spPr>
          <a:xfrm>
            <a:off x="457200" y="274638"/>
            <a:ext cx="8229600" cy="868362"/>
          </a:xfrm>
        </p:spPr>
        <p:txBody>
          <a:bodyPr/>
          <a:lstStyle/>
          <a:p>
            <a:r>
              <a:rPr lang="en-US" altLang="en-US"/>
              <a:t>Performing Surveys</a:t>
            </a:r>
          </a:p>
        </p:txBody>
      </p:sp>
      <p:sp>
        <p:nvSpPr>
          <p:cNvPr id="113667" name="Content Placeholder 2"/>
          <p:cNvSpPr>
            <a:spLocks noGrp="1"/>
          </p:cNvSpPr>
          <p:nvPr>
            <p:ph idx="1"/>
          </p:nvPr>
        </p:nvSpPr>
        <p:spPr/>
        <p:txBody>
          <a:bodyPr/>
          <a:lstStyle/>
          <a:p>
            <a:pPr marL="0" indent="0" algn="ctr">
              <a:buFont typeface="Arial" panose="020B0604020202020204" pitchFamily="34" charset="0"/>
              <a:buNone/>
            </a:pPr>
            <a:endParaRPr lang="en-US" altLang="en-US" sz="4400"/>
          </a:p>
          <a:p>
            <a:pPr marL="0" indent="0" algn="ctr">
              <a:buFont typeface="Arial" panose="020B0604020202020204" pitchFamily="34" charset="0"/>
              <a:buNone/>
            </a:pPr>
            <a:endParaRPr lang="en-US" altLang="en-US" sz="4400"/>
          </a:p>
          <a:p>
            <a:pPr marL="0" indent="0" algn="ctr">
              <a:buFont typeface="Arial" panose="020B0604020202020204" pitchFamily="34" charset="0"/>
              <a:buNone/>
            </a:pPr>
            <a:r>
              <a:rPr lang="en-US" altLang="en-US" sz="4400"/>
              <a:t>Performing Surveys</a:t>
            </a:r>
          </a:p>
          <a:p>
            <a:pPr marL="0" indent="0" algn="ctr">
              <a:buFont typeface="Arial" panose="020B0604020202020204" pitchFamily="34" charset="0"/>
              <a:buNone/>
            </a:pPr>
            <a:r>
              <a:rPr lang="en-US" altLang="en-US" sz="4400"/>
              <a:t>(Highlighted elements)</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E807E8B8-3E68-4912-A145-A7A5E4607456}" type="slidenum">
              <a:rPr lang="en-US">
                <a:ea typeface="+mn-ea"/>
              </a:rPr>
              <a:pPr defTabSz="914400" eaLnBrk="1" fontAlgn="auto" hangingPunct="1">
                <a:spcBef>
                  <a:spcPts val="0"/>
                </a:spcBef>
                <a:spcAft>
                  <a:spcPts val="0"/>
                </a:spcAft>
                <a:defRPr/>
              </a:pPr>
              <a:t>72</a:t>
            </a:fld>
            <a:endParaRPr lang="en-US">
              <a:ea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3" descr="picture of a parking lot with 4 accessible spa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270000"/>
            <a:ext cx="81534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itle 1"/>
          <p:cNvSpPr>
            <a:spLocks noGrp="1"/>
          </p:cNvSpPr>
          <p:nvPr>
            <p:ph type="title"/>
          </p:nvPr>
        </p:nvSpPr>
        <p:spPr/>
        <p:txBody>
          <a:bodyPr/>
          <a:lstStyle/>
          <a:p>
            <a:r>
              <a:rPr lang="en-US" altLang="en-US"/>
              <a:t>Element 1- Parking</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8D6758DB-93B3-4DF6-97B2-3A44209465BB}" type="slidenum">
              <a:rPr lang="en-US">
                <a:ea typeface="+mn-ea"/>
              </a:rPr>
              <a:pPr defTabSz="914400" eaLnBrk="1" fontAlgn="auto" hangingPunct="1">
                <a:spcBef>
                  <a:spcPts val="0"/>
                </a:spcBef>
                <a:spcAft>
                  <a:spcPts val="0"/>
                </a:spcAft>
                <a:defRPr/>
              </a:pPr>
              <a:t>73</a:t>
            </a:fld>
            <a:endParaRPr lang="en-US">
              <a:ea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1"/>
          <p:cNvSpPr>
            <a:spLocks noGrp="1"/>
          </p:cNvSpPr>
          <p:nvPr>
            <p:ph type="title"/>
          </p:nvPr>
        </p:nvSpPr>
        <p:spPr>
          <a:xfrm>
            <a:off x="0" y="274638"/>
            <a:ext cx="9067800" cy="1143000"/>
          </a:xfrm>
        </p:spPr>
        <p:txBody>
          <a:bodyPr/>
          <a:lstStyle/>
          <a:p>
            <a:r>
              <a:rPr lang="en-US" altLang="en-US"/>
              <a:t>Required Parking Spaces</a:t>
            </a:r>
          </a:p>
        </p:txBody>
      </p:sp>
      <p:sp>
        <p:nvSpPr>
          <p:cNvPr id="5" name="TextBox 4" descr="Table 208.2 showing chart of how many accessible parking spaces are required"/>
          <p:cNvSpPr txBox="1"/>
          <p:nvPr/>
        </p:nvSpPr>
        <p:spPr>
          <a:xfrm>
            <a:off x="576263" y="1600200"/>
            <a:ext cx="8229600" cy="369888"/>
          </a:xfrm>
          <a:prstGeom prst="rect">
            <a:avLst/>
          </a:prstGeom>
          <a:noFill/>
        </p:spPr>
        <p:txBody>
          <a:bodyPr>
            <a:spAutoFit/>
          </a:bodyPr>
          <a:lstStyle/>
          <a:p>
            <a:pPr defTabSz="914400" eaLnBrk="1" fontAlgn="auto" hangingPunct="1">
              <a:spcBef>
                <a:spcPts val="0"/>
              </a:spcBef>
              <a:spcAft>
                <a:spcPts val="0"/>
              </a:spcAft>
              <a:defRPr/>
            </a:pPr>
            <a:r>
              <a:rPr lang="en-US" b="1" dirty="0">
                <a:solidFill>
                  <a:prstClr val="black"/>
                </a:solidFill>
                <a:latin typeface="Calibri"/>
                <a:ea typeface="+mn-ea"/>
              </a:rPr>
              <a:t>Table 208.2</a:t>
            </a:r>
          </a:p>
        </p:txBody>
      </p:sp>
      <p:graphicFrame>
        <p:nvGraphicFramePr>
          <p:cNvPr id="4" name="Group 3" descr="Table 208.2 showing required number of accessible parking spaces based on size of each parking lot."/>
          <p:cNvGraphicFramePr>
            <a:graphicFrameLocks noGrp="1"/>
          </p:cNvGraphicFramePr>
          <p:nvPr/>
        </p:nvGraphicFramePr>
        <p:xfrm>
          <a:off x="685800" y="2209800"/>
          <a:ext cx="7924800" cy="3989389"/>
        </p:xfrm>
        <a:graphic>
          <a:graphicData uri="http://schemas.openxmlformats.org/drawingml/2006/table">
            <a:tbl>
              <a:tblPr firstRow="1"/>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65113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Total Parking in Lot</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solidFill>
                      <a:srgbClr val="EBF0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Required Minimum Number of Accessible Spaces</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solidFill>
                      <a:srgbClr val="EBF0F4"/>
                    </a:solidFill>
                  </a:tcPr>
                </a:tc>
                <a:extLst>
                  <a:ext uri="{0D108BD9-81ED-4DB2-BD59-A6C34878D82A}">
                    <a16:rowId xmlns:a16="http://schemas.microsoft.com/office/drawing/2014/main" val="10000"/>
                  </a:ext>
                </a:extLst>
              </a:tr>
              <a:tr h="286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1 to 25</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1</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86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26 to 50</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2</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881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51 to 75</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3</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86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76 to 100</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4</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881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101 to 150</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5</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881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151 to 200</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6</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86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201 to 300</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7</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881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301 to 400</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8</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881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401 to 500</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9</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86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501 to 1000</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2 percent of total</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46420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pitchFamily="34" charset="0"/>
                        </a:rPr>
                        <a:t>1001 and over</a:t>
                      </a:r>
                      <a:endParaRPr kumimoji="0" lang="en-US" sz="1200" b="1" i="0" u="none" strike="noStrike" cap="none" normalizeH="0" baseline="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20 plus 1 for each 100 over 1000</a:t>
                      </a:r>
                      <a:endParaRPr kumimoji="0" lang="en-US" sz="1200" b="1" i="0" u="none" strike="noStrike" cap="none" normalizeH="0" baseline="0" dirty="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3BCECAA0-7E9B-489E-88FE-B621F5C13F74}" type="slidenum">
              <a:rPr lang="en-US">
                <a:ea typeface="+mn-ea"/>
              </a:rPr>
              <a:pPr defTabSz="914400" eaLnBrk="1" fontAlgn="auto" hangingPunct="1">
                <a:spcBef>
                  <a:spcPts val="0"/>
                </a:spcBef>
                <a:spcAft>
                  <a:spcPts val="0"/>
                </a:spcAft>
                <a:defRPr/>
              </a:pPr>
              <a:t>74</a:t>
            </a:fld>
            <a:endParaRPr lang="en-US">
              <a:ea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1"/>
          <p:cNvSpPr>
            <a:spLocks noGrp="1"/>
          </p:cNvSpPr>
          <p:nvPr>
            <p:ph type="title"/>
          </p:nvPr>
        </p:nvSpPr>
        <p:spPr>
          <a:xfrm>
            <a:off x="457200" y="0"/>
            <a:ext cx="8229600" cy="1143000"/>
          </a:xfrm>
        </p:spPr>
        <p:txBody>
          <a:bodyPr/>
          <a:lstStyle/>
          <a:p>
            <a:r>
              <a:rPr lang="en-US" altLang="en-US" sz="3600" b="1"/>
              <a:t>Van Parking </a:t>
            </a:r>
            <a:endParaRPr lang="en-US" altLang="en-US" sz="3600"/>
          </a:p>
        </p:txBody>
      </p:sp>
      <p:sp>
        <p:nvSpPr>
          <p:cNvPr id="119813" name="Content Placeholder 2"/>
          <p:cNvSpPr>
            <a:spLocks noGrp="1"/>
          </p:cNvSpPr>
          <p:nvPr>
            <p:ph idx="1"/>
          </p:nvPr>
        </p:nvSpPr>
        <p:spPr>
          <a:xfrm>
            <a:off x="457200" y="5000625"/>
            <a:ext cx="8229600" cy="1125538"/>
          </a:xfrm>
        </p:spPr>
        <p:txBody>
          <a:bodyPr/>
          <a:lstStyle/>
          <a:p>
            <a:pPr algn="ctr">
              <a:buFont typeface="Arial" panose="020B0604020202020204" pitchFamily="34" charset="0"/>
              <a:buNone/>
            </a:pPr>
            <a:r>
              <a:rPr lang="en-US" altLang="en-US" sz="2800" b="1">
                <a:ea typeface="Times New Roman" panose="02020603050405020304" pitchFamily="18" charset="0"/>
              </a:rPr>
              <a:t>Van Spaces - 1 of every 6 accessible spaces </a:t>
            </a:r>
            <a:endParaRPr lang="en-US" altLang="en-US" sz="2800">
              <a:ea typeface="Times New Roman" panose="02020603050405020304" pitchFamily="18" charset="0"/>
            </a:endParaRPr>
          </a:p>
        </p:txBody>
      </p:sp>
      <p:pic>
        <p:nvPicPr>
          <p:cNvPr id="119812" name="Picture 8" descr="Diagram of Van Park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538288"/>
            <a:ext cx="541020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B1BC284E-55DF-43C4-AE67-C01DB0ACF6F3}" type="slidenum">
              <a:rPr lang="en-US">
                <a:ea typeface="+mn-ea"/>
              </a:rPr>
              <a:pPr defTabSz="914400" eaLnBrk="1" fontAlgn="auto" hangingPunct="1">
                <a:spcBef>
                  <a:spcPts val="0"/>
                </a:spcBef>
                <a:spcAft>
                  <a:spcPts val="0"/>
                </a:spcAft>
                <a:defRPr/>
              </a:pPr>
              <a:t>75</a:t>
            </a:fld>
            <a:endParaRPr lang="en-US">
              <a:ea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p:txBody>
          <a:bodyPr/>
          <a:lstStyle/>
          <a:p>
            <a:r>
              <a:rPr lang="en-US" altLang="en-US"/>
              <a:t>Parking Location </a:t>
            </a:r>
          </a:p>
        </p:txBody>
      </p:sp>
      <p:sp>
        <p:nvSpPr>
          <p:cNvPr id="121860" name="Content Placeholder 2"/>
          <p:cNvSpPr>
            <a:spLocks noGrp="1"/>
          </p:cNvSpPr>
          <p:nvPr>
            <p:ph idx="1"/>
          </p:nvPr>
        </p:nvSpPr>
        <p:spPr>
          <a:xfrm>
            <a:off x="457200" y="1295400"/>
            <a:ext cx="8229600" cy="1219200"/>
          </a:xfrm>
        </p:spPr>
        <p:txBody>
          <a:bodyPr/>
          <a:lstStyle/>
          <a:p>
            <a:pPr marL="0" indent="0">
              <a:buFont typeface="Arial" panose="020B0604020202020204" pitchFamily="34" charset="0"/>
              <a:buNone/>
            </a:pPr>
            <a:r>
              <a:rPr lang="en-US" altLang="en-US"/>
              <a:t>Accessible parking spaces should be located on the shortest accessible route</a:t>
            </a:r>
          </a:p>
        </p:txBody>
      </p:sp>
      <p:pic>
        <p:nvPicPr>
          <p:cNvPr id="121861" name="Picture 2" descr="Photo of parking lot with accessible parking spaces at the front entrance on the shortest accessible rou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714625"/>
            <a:ext cx="6629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Grey box protecting the license plate identity of a vehicle in the photo."/>
          <p:cNvSpPr/>
          <p:nvPr/>
        </p:nvSpPr>
        <p:spPr>
          <a:xfrm flipH="1">
            <a:off x="6729413" y="4427538"/>
            <a:ext cx="223837" cy="8731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5" name="Slide Number Placeholder 4"/>
          <p:cNvSpPr>
            <a:spLocks noGrp="1"/>
          </p:cNvSpPr>
          <p:nvPr>
            <p:ph type="sldNum" sz="quarter" idx="12"/>
          </p:nvPr>
        </p:nvSpPr>
        <p:spPr/>
        <p:txBody>
          <a:bodyPr/>
          <a:lstStyle/>
          <a:p>
            <a:pPr defTabSz="914400" eaLnBrk="1" fontAlgn="auto" hangingPunct="1">
              <a:spcBef>
                <a:spcPts val="0"/>
              </a:spcBef>
              <a:spcAft>
                <a:spcPts val="0"/>
              </a:spcAft>
              <a:defRPr/>
            </a:pPr>
            <a:fld id="{6AD6A67B-345A-4F2A-A729-0E515F3DF6A7}" type="slidenum">
              <a:rPr lang="en-US">
                <a:ea typeface="+mn-ea"/>
              </a:rPr>
              <a:pPr defTabSz="914400" eaLnBrk="1" fontAlgn="auto" hangingPunct="1">
                <a:spcBef>
                  <a:spcPts val="0"/>
                </a:spcBef>
                <a:spcAft>
                  <a:spcPts val="0"/>
                </a:spcAft>
                <a:defRPr/>
              </a:pPr>
              <a:t>76</a:t>
            </a:fld>
            <a:endParaRPr lang="en-US">
              <a:ea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itle 1"/>
          <p:cNvSpPr>
            <a:spLocks noGrp="1"/>
          </p:cNvSpPr>
          <p:nvPr>
            <p:ph type="title"/>
          </p:nvPr>
        </p:nvSpPr>
        <p:spPr>
          <a:xfrm>
            <a:off x="457200" y="0"/>
            <a:ext cx="8229600" cy="1143000"/>
          </a:xfrm>
        </p:spPr>
        <p:txBody>
          <a:bodyPr/>
          <a:lstStyle/>
          <a:p>
            <a:r>
              <a:rPr lang="en-US" altLang="en-US" sz="3600" b="1"/>
              <a:t>Parking  Spaces  </a:t>
            </a:r>
            <a:endParaRPr lang="en-US" altLang="en-US" sz="3600"/>
          </a:p>
        </p:txBody>
      </p:sp>
      <p:pic>
        <p:nvPicPr>
          <p:cNvPr id="123908" name="Picture 4" descr="Diagram of various van and car parking spac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413" y="1447800"/>
            <a:ext cx="81311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defTabSz="914400" eaLnBrk="1" fontAlgn="auto" hangingPunct="1">
              <a:spcBef>
                <a:spcPts val="0"/>
              </a:spcBef>
              <a:spcAft>
                <a:spcPts val="0"/>
              </a:spcAft>
              <a:defRPr/>
            </a:pPr>
            <a:fld id="{141A4261-AF9E-4CF0-98CB-8CBEF3842E83}" type="slidenum">
              <a:rPr lang="en-US">
                <a:ea typeface="+mn-ea"/>
              </a:rPr>
              <a:pPr defTabSz="914400" eaLnBrk="1" fontAlgn="auto" hangingPunct="1">
                <a:spcBef>
                  <a:spcPts val="0"/>
                </a:spcBef>
                <a:spcAft>
                  <a:spcPts val="0"/>
                </a:spcAft>
                <a:defRPr/>
              </a:pPr>
              <a:t>77</a:t>
            </a:fld>
            <a:endParaRPr lang="en-US">
              <a:ea typeface="+mn-e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itle 1"/>
          <p:cNvSpPr>
            <a:spLocks noGrp="1"/>
          </p:cNvSpPr>
          <p:nvPr>
            <p:ph type="title"/>
          </p:nvPr>
        </p:nvSpPr>
        <p:spPr>
          <a:xfrm>
            <a:off x="228600" y="274638"/>
            <a:ext cx="8915400" cy="1143000"/>
          </a:xfrm>
        </p:spPr>
        <p:txBody>
          <a:bodyPr/>
          <a:lstStyle/>
          <a:p>
            <a:r>
              <a:rPr lang="en-US" altLang="en-US"/>
              <a:t>Floor or Ground Surfaces </a:t>
            </a:r>
          </a:p>
        </p:txBody>
      </p:sp>
      <p:sp>
        <p:nvSpPr>
          <p:cNvPr id="4" name="TextBox 3"/>
          <p:cNvSpPr txBox="1"/>
          <p:nvPr/>
        </p:nvSpPr>
        <p:spPr>
          <a:xfrm>
            <a:off x="1066800" y="1295400"/>
            <a:ext cx="7326313" cy="1846263"/>
          </a:xfrm>
          <a:prstGeom prst="rect">
            <a:avLst/>
          </a:prstGeom>
          <a:noFill/>
        </p:spPr>
        <p:txBody>
          <a:bodyPr>
            <a:spAutoFit/>
          </a:bodyPr>
          <a:lstStyle/>
          <a:p>
            <a:pPr marL="285750" indent="-285750" defTabSz="914400" eaLnBrk="1" fontAlgn="auto" hangingPunct="1">
              <a:spcBef>
                <a:spcPts val="0"/>
              </a:spcBef>
              <a:spcAft>
                <a:spcPts val="0"/>
              </a:spcAft>
              <a:buFont typeface="Arial" pitchFamily="34" charset="0"/>
              <a:buChar char="•"/>
              <a:defRPr/>
            </a:pPr>
            <a:r>
              <a:rPr lang="en-US" sz="2400" dirty="0">
                <a:solidFill>
                  <a:prstClr val="black"/>
                </a:solidFill>
                <a:ea typeface="+mn-ea"/>
                <a:cs typeface="Arial" pitchFamily="34" charset="0"/>
              </a:rPr>
              <a:t>Surfaces should be stable firm and slip resistant.</a:t>
            </a:r>
          </a:p>
          <a:p>
            <a:pPr marL="285750" indent="-285750" defTabSz="914400" eaLnBrk="1" fontAlgn="auto" hangingPunct="1">
              <a:spcBef>
                <a:spcPts val="0"/>
              </a:spcBef>
              <a:spcAft>
                <a:spcPts val="0"/>
              </a:spcAft>
              <a:buFont typeface="Arial" pitchFamily="34" charset="0"/>
              <a:buChar char="•"/>
              <a:defRPr/>
            </a:pPr>
            <a:r>
              <a:rPr lang="en-US" sz="2400" dirty="0">
                <a:solidFill>
                  <a:prstClr val="black"/>
                </a:solidFill>
                <a:ea typeface="+mn-ea"/>
                <a:cs typeface="Arial" pitchFamily="34" charset="0"/>
              </a:rPr>
              <a:t>Access aisles should be the same level as the spaces they serve</a:t>
            </a:r>
          </a:p>
          <a:p>
            <a:pPr marL="285750" indent="-285750" defTabSz="914400" eaLnBrk="1" fontAlgn="auto" hangingPunct="1">
              <a:spcBef>
                <a:spcPts val="0"/>
              </a:spcBef>
              <a:spcAft>
                <a:spcPts val="0"/>
              </a:spcAft>
              <a:buFont typeface="Arial" pitchFamily="34" charset="0"/>
              <a:buChar char="•"/>
              <a:defRPr/>
            </a:pPr>
            <a:r>
              <a:rPr lang="en-US" sz="2400" dirty="0">
                <a:solidFill>
                  <a:prstClr val="black"/>
                </a:solidFill>
                <a:ea typeface="+mn-ea"/>
                <a:cs typeface="Arial" pitchFamily="34" charset="0"/>
              </a:rPr>
              <a:t>Slopes not steeper than 2% shall be permitted</a:t>
            </a:r>
          </a:p>
          <a:p>
            <a:pPr marL="285750" indent="-285750" defTabSz="914400" eaLnBrk="1" fontAlgn="auto" hangingPunct="1">
              <a:spcBef>
                <a:spcPts val="0"/>
              </a:spcBef>
              <a:spcAft>
                <a:spcPts val="0"/>
              </a:spcAft>
              <a:buFont typeface="Arial" pitchFamily="34" charset="0"/>
              <a:buChar char="•"/>
              <a:defRPr/>
            </a:pPr>
            <a:endParaRPr lang="en-US" dirty="0">
              <a:solidFill>
                <a:prstClr val="black"/>
              </a:solidFill>
              <a:ea typeface="+mn-ea"/>
              <a:cs typeface="Arial" pitchFamily="34" charset="0"/>
            </a:endParaRPr>
          </a:p>
        </p:txBody>
      </p:sp>
      <p:pic>
        <p:nvPicPr>
          <p:cNvPr id="125957" name="Picture 3" descr="built up curb ramp in access ais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2895600"/>
            <a:ext cx="685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9B97DC9D-A641-4293-AE19-4605AA35BCA3}" type="slidenum">
              <a:rPr lang="en-US">
                <a:ea typeface="+mn-ea"/>
              </a:rPr>
              <a:pPr defTabSz="914400" eaLnBrk="1" fontAlgn="auto" hangingPunct="1">
                <a:spcBef>
                  <a:spcPts val="0"/>
                </a:spcBef>
                <a:spcAft>
                  <a:spcPts val="0"/>
                </a:spcAft>
                <a:defRPr/>
              </a:pPr>
              <a:t>78</a:t>
            </a:fld>
            <a:endParaRPr lang="en-US">
              <a:ea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1"/>
          <p:cNvSpPr>
            <a:spLocks noGrp="1"/>
          </p:cNvSpPr>
          <p:nvPr>
            <p:ph type="title"/>
          </p:nvPr>
        </p:nvSpPr>
        <p:spPr/>
        <p:txBody>
          <a:bodyPr/>
          <a:lstStyle/>
          <a:p>
            <a:r>
              <a:rPr lang="en-US" altLang="en-US"/>
              <a:t>Element 2 Accessible Routes</a:t>
            </a:r>
          </a:p>
        </p:txBody>
      </p:sp>
      <p:pic>
        <p:nvPicPr>
          <p:cNvPr id="126980" name="Picture 2" descr="Photo of a curb cu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600200"/>
            <a:ext cx="8305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274C0DE2-CAD9-400B-9239-D8D8841746B4}" type="slidenum">
              <a:rPr lang="en-US">
                <a:ea typeface="+mn-ea"/>
              </a:rPr>
              <a:pPr defTabSz="914400" eaLnBrk="1" fontAlgn="auto" hangingPunct="1">
                <a:spcBef>
                  <a:spcPts val="0"/>
                </a:spcBef>
                <a:spcAft>
                  <a:spcPts val="0"/>
                </a:spcAft>
                <a:defRPr/>
              </a:pPr>
              <a:t>79</a:t>
            </a:fld>
            <a:endParaRPr lang="en-US">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Basic Title II Requirements</a:t>
            </a:r>
          </a:p>
        </p:txBody>
      </p:sp>
      <p:sp>
        <p:nvSpPr>
          <p:cNvPr id="3" name="Content Placeholder 2"/>
          <p:cNvSpPr>
            <a:spLocks noGrp="1"/>
          </p:cNvSpPr>
          <p:nvPr>
            <p:ph idx="1"/>
          </p:nvPr>
        </p:nvSpPr>
        <p:spPr/>
        <p:txBody>
          <a:bodyPr/>
          <a:lstStyle/>
          <a:p>
            <a:pPr>
              <a:defRPr/>
            </a:pPr>
            <a:r>
              <a:rPr lang="en-US" dirty="0">
                <a:ea typeface="ＭＳ Ｐゴシック" pitchFamily="27" charset="-128"/>
              </a:rPr>
              <a:t>Requires a </a:t>
            </a:r>
            <a:r>
              <a:rPr lang="en-US" u="sng" dirty="0">
                <a:ea typeface="ＭＳ Ｐゴシック" pitchFamily="27" charset="-128"/>
              </a:rPr>
              <a:t>Self Evaluation </a:t>
            </a:r>
            <a:r>
              <a:rPr lang="en-US" dirty="0">
                <a:ea typeface="ＭＳ Ｐゴシック" pitchFamily="27" charset="-128"/>
              </a:rPr>
              <a:t>or assessment of services, policies, practices, and procedures</a:t>
            </a:r>
          </a:p>
          <a:p>
            <a:pPr marL="0" indent="0">
              <a:buFont typeface="Arial" charset="0"/>
              <a:buNone/>
              <a:defRPr/>
            </a:pPr>
            <a:endParaRPr lang="en-US" dirty="0">
              <a:ea typeface="ＭＳ Ｐゴシック" pitchFamily="27" charset="-128"/>
            </a:endParaRPr>
          </a:p>
          <a:p>
            <a:pPr>
              <a:defRPr/>
            </a:pPr>
            <a:r>
              <a:rPr lang="en-US" dirty="0">
                <a:ea typeface="ＭＳ Ｐゴシック" pitchFamily="27" charset="-128"/>
              </a:rPr>
              <a:t>Requires a </a:t>
            </a:r>
            <a:r>
              <a:rPr lang="en-US" u="sng" dirty="0">
                <a:ea typeface="ＭＳ Ｐゴシック" pitchFamily="27" charset="-128"/>
              </a:rPr>
              <a:t>Transition Plan</a:t>
            </a:r>
            <a:r>
              <a:rPr lang="en-US" dirty="0">
                <a:ea typeface="ＭＳ Ｐゴシック" pitchFamily="27" charset="-128"/>
              </a:rPr>
              <a:t> where physical changes are necessary to achieve </a:t>
            </a:r>
            <a:r>
              <a:rPr lang="en-US" b="1" u="sng" dirty="0">
                <a:ea typeface="ＭＳ Ｐゴシック" pitchFamily="27" charset="-128"/>
              </a:rPr>
              <a:t>program access</a:t>
            </a:r>
            <a:r>
              <a:rPr lang="en-US" dirty="0">
                <a:ea typeface="ＭＳ Ｐゴシック" pitchFamily="27" charset="-128"/>
              </a:rPr>
              <a:t> (if 50 or more employees)</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8</a:t>
            </a:fld>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itle 1"/>
          <p:cNvSpPr>
            <a:spLocks noGrp="1"/>
          </p:cNvSpPr>
          <p:nvPr>
            <p:ph type="title"/>
          </p:nvPr>
        </p:nvSpPr>
        <p:spPr/>
        <p:txBody>
          <a:bodyPr/>
          <a:lstStyle/>
          <a:p>
            <a:r>
              <a:rPr lang="en-US" altLang="en-US"/>
              <a:t>Site Arrival Points </a:t>
            </a:r>
          </a:p>
        </p:txBody>
      </p:sp>
      <p:sp>
        <p:nvSpPr>
          <p:cNvPr id="3" name="Content Placeholder 2"/>
          <p:cNvSpPr>
            <a:spLocks noGrp="1"/>
          </p:cNvSpPr>
          <p:nvPr>
            <p:ph idx="1"/>
          </p:nvPr>
        </p:nvSpPr>
        <p:spPr>
          <a:xfrm>
            <a:off x="304800" y="1600200"/>
            <a:ext cx="8382000" cy="4525963"/>
          </a:xfrm>
        </p:spPr>
        <p:txBody>
          <a:bodyPr/>
          <a:lstStyle/>
          <a:p>
            <a:pPr marL="0" indent="0">
              <a:buFont typeface="Arial" charset="0"/>
              <a:buNone/>
              <a:defRPr/>
            </a:pPr>
            <a:r>
              <a:rPr lang="en-US" dirty="0">
                <a:ea typeface="ＭＳ Ｐゴシック" pitchFamily="27" charset="-128"/>
              </a:rPr>
              <a:t>At least one accessible route shall be provided from:</a:t>
            </a:r>
          </a:p>
          <a:p>
            <a:pPr marL="514350" indent="-514350">
              <a:buFont typeface="+mj-lt"/>
              <a:buAutoNum type="arabicPeriod"/>
              <a:defRPr/>
            </a:pPr>
            <a:r>
              <a:rPr lang="en-US" dirty="0">
                <a:ea typeface="ＭＳ Ｐゴシック" pitchFamily="27" charset="-128"/>
              </a:rPr>
              <a:t>Parking spaces</a:t>
            </a:r>
          </a:p>
          <a:p>
            <a:pPr marL="514350" indent="-514350">
              <a:buFont typeface="+mj-lt"/>
              <a:buAutoNum type="arabicPeriod"/>
              <a:defRPr/>
            </a:pPr>
            <a:r>
              <a:rPr lang="en-US" dirty="0">
                <a:ea typeface="ＭＳ Ｐゴシック" pitchFamily="27" charset="-128"/>
              </a:rPr>
              <a:t>Loading Zones</a:t>
            </a:r>
          </a:p>
          <a:p>
            <a:pPr marL="514350" indent="-514350">
              <a:buFont typeface="+mj-lt"/>
              <a:buAutoNum type="arabicPeriod"/>
              <a:defRPr/>
            </a:pPr>
            <a:r>
              <a:rPr lang="en-US" dirty="0">
                <a:ea typeface="ＭＳ Ｐゴシック" pitchFamily="27" charset="-128"/>
              </a:rPr>
              <a:t>Streets &amp; Sidewalks</a:t>
            </a:r>
          </a:p>
          <a:p>
            <a:pPr marL="514350" indent="-514350">
              <a:buFont typeface="+mj-lt"/>
              <a:buAutoNum type="arabicPeriod"/>
              <a:defRPr/>
            </a:pPr>
            <a:r>
              <a:rPr lang="en-US" dirty="0">
                <a:ea typeface="ＭＳ Ｐゴシック" pitchFamily="27" charset="-128"/>
              </a:rPr>
              <a:t>Public transportation </a:t>
            </a:r>
            <a:br>
              <a:rPr lang="en-US" dirty="0">
                <a:ea typeface="ＭＳ Ｐゴシック" pitchFamily="27" charset="-128"/>
              </a:rPr>
            </a:br>
            <a:r>
              <a:rPr lang="en-US" dirty="0">
                <a:ea typeface="ＭＳ Ｐゴシック" pitchFamily="27" charset="-128"/>
              </a:rPr>
              <a:t>stops</a:t>
            </a:r>
          </a:p>
          <a:p>
            <a:pPr marL="514350" indent="-514350">
              <a:buFont typeface="+mj-lt"/>
              <a:buAutoNum type="arabicPeriod"/>
              <a:defRPr/>
            </a:pPr>
            <a:endParaRPr lang="en-US" dirty="0">
              <a:ea typeface="ＭＳ Ｐゴシック" pitchFamily="27" charset="-128"/>
            </a:endParaRPr>
          </a:p>
        </p:txBody>
      </p:sp>
      <p:pic>
        <p:nvPicPr>
          <p:cNvPr id="128005" name="Picture 3" descr="diagram of accessible routes at a facility"/>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0" y="24384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defTabSz="914400" eaLnBrk="1" fontAlgn="auto" hangingPunct="1">
              <a:spcBef>
                <a:spcPts val="0"/>
              </a:spcBef>
              <a:spcAft>
                <a:spcPts val="0"/>
              </a:spcAft>
              <a:defRPr/>
            </a:pPr>
            <a:fld id="{D17D0AC7-6013-4DE2-927B-97B4F338B924}" type="slidenum">
              <a:rPr lang="en-US">
                <a:ea typeface="+mn-ea"/>
              </a:rPr>
              <a:pPr defTabSz="914400" eaLnBrk="1" fontAlgn="auto" hangingPunct="1">
                <a:spcBef>
                  <a:spcPts val="0"/>
                </a:spcBef>
                <a:spcAft>
                  <a:spcPts val="0"/>
                </a:spcAft>
                <a:defRPr/>
              </a:pPr>
              <a:t>80</a:t>
            </a:fld>
            <a:endParaRPr lang="en-US">
              <a:ea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1"/>
          <p:cNvSpPr>
            <a:spLocks noGrp="1"/>
          </p:cNvSpPr>
          <p:nvPr>
            <p:ph type="title"/>
          </p:nvPr>
        </p:nvSpPr>
        <p:spPr/>
        <p:txBody>
          <a:bodyPr/>
          <a:lstStyle/>
          <a:p>
            <a:r>
              <a:rPr lang="en-US" altLang="en-US"/>
              <a:t>Clear Width </a:t>
            </a:r>
          </a:p>
        </p:txBody>
      </p:sp>
      <p:sp>
        <p:nvSpPr>
          <p:cNvPr id="129028" name="Content Placeholder 2"/>
          <p:cNvSpPr>
            <a:spLocks noGrp="1"/>
          </p:cNvSpPr>
          <p:nvPr>
            <p:ph idx="1"/>
          </p:nvPr>
        </p:nvSpPr>
        <p:spPr>
          <a:xfrm>
            <a:off x="457200" y="1219200"/>
            <a:ext cx="8229600" cy="4525963"/>
          </a:xfrm>
        </p:spPr>
        <p:txBody>
          <a:bodyPr/>
          <a:lstStyle/>
          <a:p>
            <a:pPr marL="0" indent="0">
              <a:buFont typeface="Arial" panose="020B0604020202020204" pitchFamily="34" charset="0"/>
              <a:buNone/>
            </a:pPr>
            <a:r>
              <a:rPr lang="en-US" altLang="en-US" dirty="0"/>
              <a:t>Clear width shall be a min. of 36”</a:t>
            </a:r>
          </a:p>
          <a:p>
            <a:pPr lvl="1"/>
            <a:r>
              <a:rPr lang="en-US" altLang="en-US" dirty="0"/>
              <a:t>Exception: May reduce to 32” for a max distance of 24” provided there is at least 42” between reduced segments</a:t>
            </a:r>
          </a:p>
        </p:txBody>
      </p:sp>
      <p:pic>
        <p:nvPicPr>
          <p:cNvPr id="129029" name="Picture 2" descr="diagram of width of an accessible rou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3200400"/>
            <a:ext cx="4687888"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5549900"/>
            <a:ext cx="6781800" cy="646113"/>
          </a:xfrm>
          <a:prstGeom prst="rect">
            <a:avLst/>
          </a:prstGeom>
          <a:noFill/>
        </p:spPr>
        <p:txBody>
          <a:bodyPr>
            <a:spAutoFit/>
          </a:bodyPr>
          <a:lstStyle/>
          <a:p>
            <a:pPr algn="ctr" defTabSz="914400" eaLnBrk="1" fontAlgn="auto" hangingPunct="1">
              <a:spcBef>
                <a:spcPts val="0"/>
              </a:spcBef>
              <a:spcAft>
                <a:spcPts val="0"/>
              </a:spcAft>
              <a:defRPr/>
            </a:pPr>
            <a:r>
              <a:rPr lang="en-US" dirty="0">
                <a:solidFill>
                  <a:prstClr val="black"/>
                </a:solidFill>
                <a:ea typeface="+mn-ea"/>
                <a:cs typeface="Arial" pitchFamily="34" charset="0"/>
              </a:rPr>
              <a:t>*Note: If route is less than 60”, a passing space of 60” x 60” min must be provided every 200’</a:t>
            </a:r>
          </a:p>
        </p:txBody>
      </p:sp>
      <p:sp>
        <p:nvSpPr>
          <p:cNvPr id="5" name="Slide Number Placeholder 4"/>
          <p:cNvSpPr>
            <a:spLocks noGrp="1"/>
          </p:cNvSpPr>
          <p:nvPr>
            <p:ph type="sldNum" sz="quarter" idx="12"/>
          </p:nvPr>
        </p:nvSpPr>
        <p:spPr/>
        <p:txBody>
          <a:bodyPr/>
          <a:lstStyle/>
          <a:p>
            <a:pPr defTabSz="914400" eaLnBrk="1" fontAlgn="auto" hangingPunct="1">
              <a:spcBef>
                <a:spcPts val="0"/>
              </a:spcBef>
              <a:spcAft>
                <a:spcPts val="0"/>
              </a:spcAft>
              <a:defRPr/>
            </a:pPr>
            <a:fld id="{278882E7-AC9B-4776-8DB0-AE12198415BD}" type="slidenum">
              <a:rPr lang="en-US">
                <a:ea typeface="+mn-ea"/>
              </a:rPr>
              <a:pPr defTabSz="914400" eaLnBrk="1" fontAlgn="auto" hangingPunct="1">
                <a:spcBef>
                  <a:spcPts val="0"/>
                </a:spcBef>
                <a:spcAft>
                  <a:spcPts val="0"/>
                </a:spcAft>
                <a:defRPr/>
              </a:pPr>
              <a:t>81</a:t>
            </a:fld>
            <a:endParaRPr lang="en-US">
              <a:ea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itle 1"/>
          <p:cNvSpPr>
            <a:spLocks noGrp="1"/>
          </p:cNvSpPr>
          <p:nvPr>
            <p:ph type="title"/>
          </p:nvPr>
        </p:nvSpPr>
        <p:spPr/>
        <p:txBody>
          <a:bodyPr/>
          <a:lstStyle/>
          <a:p>
            <a:r>
              <a:rPr lang="en-US" altLang="en-US"/>
              <a:t>Protruding Objects</a:t>
            </a:r>
          </a:p>
        </p:txBody>
      </p:sp>
      <p:sp>
        <p:nvSpPr>
          <p:cNvPr id="5" name="TextBox 4"/>
          <p:cNvSpPr txBox="1"/>
          <p:nvPr/>
        </p:nvSpPr>
        <p:spPr>
          <a:xfrm>
            <a:off x="152400" y="1317625"/>
            <a:ext cx="4953000" cy="1200150"/>
          </a:xfrm>
          <a:prstGeom prst="rect">
            <a:avLst/>
          </a:prstGeom>
          <a:noFill/>
        </p:spPr>
        <p:txBody>
          <a:bodyPr>
            <a:spAutoFit/>
          </a:bodyPr>
          <a:lstStyle/>
          <a:p>
            <a:pPr defTabSz="914400" eaLnBrk="1" fontAlgn="auto" hangingPunct="1">
              <a:spcBef>
                <a:spcPts val="0"/>
              </a:spcBef>
              <a:spcAft>
                <a:spcPts val="0"/>
              </a:spcAft>
              <a:defRPr/>
            </a:pPr>
            <a:r>
              <a:rPr lang="en-US" sz="2400" dirty="0">
                <a:solidFill>
                  <a:prstClr val="black"/>
                </a:solidFill>
                <a:ea typeface="+mn-ea"/>
                <a:cs typeface="Arial" pitchFamily="34" charset="0"/>
              </a:rPr>
              <a:t>Any object above 27” and below 80” that protrudes into the path of travel more than 4”</a:t>
            </a:r>
          </a:p>
        </p:txBody>
      </p:sp>
      <p:pic>
        <p:nvPicPr>
          <p:cNvPr id="130053" name="Picture 5" descr="Depiction of trees being cut back so they do not hang lower than 80 inches into the accessible rou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87975" y="1317625"/>
            <a:ext cx="3733800"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5" descr="Diagram of a 27&quot; in cane sweep dia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3181350"/>
            <a:ext cx="2613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2" descr="Diagram of protruding objects in a hallwa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8238" y="2895600"/>
            <a:ext cx="30734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02313" y="4446588"/>
            <a:ext cx="3200400" cy="1570037"/>
          </a:xfrm>
          <a:prstGeom prst="rect">
            <a:avLst/>
          </a:prstGeom>
          <a:noFill/>
        </p:spPr>
        <p:txBody>
          <a:bodyPr>
            <a:spAutoFit/>
          </a:bodyPr>
          <a:lstStyle/>
          <a:p>
            <a:pPr defTabSz="914400" eaLnBrk="1" fontAlgn="auto" hangingPunct="1">
              <a:spcBef>
                <a:spcPts val="0"/>
              </a:spcBef>
              <a:spcAft>
                <a:spcPts val="0"/>
              </a:spcAft>
              <a:defRPr/>
            </a:pPr>
            <a:r>
              <a:rPr lang="en-US" sz="2400" dirty="0">
                <a:solidFill>
                  <a:prstClr val="black"/>
                </a:solidFill>
                <a:ea typeface="+mn-ea"/>
                <a:cs typeface="Arial" pitchFamily="34" charset="0"/>
              </a:rPr>
              <a:t>Most protruding object barriers can be fixed with little or no cost</a:t>
            </a:r>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3BD96FEA-FA2E-4638-A847-578F81F31202}" type="slidenum">
              <a:rPr lang="en-US">
                <a:ea typeface="+mn-ea"/>
              </a:rPr>
              <a:pPr defTabSz="914400" eaLnBrk="1" fontAlgn="auto" hangingPunct="1">
                <a:spcBef>
                  <a:spcPts val="0"/>
                </a:spcBef>
                <a:spcAft>
                  <a:spcPts val="0"/>
                </a:spcAft>
                <a:defRPr/>
              </a:pPr>
              <a:t>82</a:t>
            </a:fld>
            <a:endParaRPr lang="en-US">
              <a:ea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itle 1"/>
          <p:cNvSpPr>
            <a:spLocks noGrp="1"/>
          </p:cNvSpPr>
          <p:nvPr>
            <p:ph type="title"/>
          </p:nvPr>
        </p:nvSpPr>
        <p:spPr/>
        <p:txBody>
          <a:bodyPr/>
          <a:lstStyle/>
          <a:p>
            <a:r>
              <a:rPr lang="en-US" altLang="en-US"/>
              <a:t>Slope </a:t>
            </a:r>
          </a:p>
        </p:txBody>
      </p:sp>
      <p:sp>
        <p:nvSpPr>
          <p:cNvPr id="131076" name="Content Placeholder 2"/>
          <p:cNvSpPr>
            <a:spLocks noGrp="1"/>
          </p:cNvSpPr>
          <p:nvPr>
            <p:ph idx="1"/>
          </p:nvPr>
        </p:nvSpPr>
        <p:spPr>
          <a:xfrm>
            <a:off x="457200" y="1600200"/>
            <a:ext cx="8229600" cy="4648200"/>
          </a:xfrm>
        </p:spPr>
        <p:txBody>
          <a:bodyPr/>
          <a:lstStyle/>
          <a:p>
            <a:r>
              <a:rPr lang="en-US" altLang="en-US"/>
              <a:t>Running slope of an accessible route should not exceed 1:20 slope (5%) </a:t>
            </a:r>
          </a:p>
          <a:p>
            <a:pPr lvl="1"/>
            <a:r>
              <a:rPr lang="en-US" altLang="en-US"/>
              <a:t>Once over 1:20 slope the route becomes a ramp</a:t>
            </a:r>
          </a:p>
          <a:p>
            <a:endParaRPr lang="en-US" altLang="en-US"/>
          </a:p>
          <a:p>
            <a:r>
              <a:rPr lang="en-US" altLang="en-US"/>
              <a:t>Cross Slope should </a:t>
            </a:r>
            <a:r>
              <a:rPr lang="en-US" altLang="en-US" b="1"/>
              <a:t>NEVER </a:t>
            </a:r>
            <a:r>
              <a:rPr lang="en-US" altLang="en-US"/>
              <a:t>exceed more than 1:48 (2%)</a:t>
            </a:r>
            <a:endParaRPr lang="en-US" altLang="en-US" b="1"/>
          </a:p>
        </p:txBody>
      </p:sp>
      <p:pic>
        <p:nvPicPr>
          <p:cNvPr id="131077" name="Picture 6" descr="cartoon diagram showing a cross slope of more than 2% and a man falling out of a wheelchai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4876800"/>
            <a:ext cx="39433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F1B5C370-9F6C-4600-A19D-0B72951DE7C0}" type="slidenum">
              <a:rPr lang="en-US">
                <a:ea typeface="+mn-ea"/>
              </a:rPr>
              <a:pPr defTabSz="914400" eaLnBrk="1" fontAlgn="auto" hangingPunct="1">
                <a:spcBef>
                  <a:spcPts val="0"/>
                </a:spcBef>
                <a:spcAft>
                  <a:spcPts val="0"/>
                </a:spcAft>
                <a:defRPr/>
              </a:pPr>
              <a:t>83</a:t>
            </a:fld>
            <a:endParaRPr lang="en-US">
              <a:ea typeface="+mn-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itle 1"/>
          <p:cNvSpPr>
            <a:spLocks noGrp="1"/>
          </p:cNvSpPr>
          <p:nvPr>
            <p:ph type="title"/>
          </p:nvPr>
        </p:nvSpPr>
        <p:spPr/>
        <p:txBody>
          <a:bodyPr/>
          <a:lstStyle/>
          <a:p>
            <a:r>
              <a:rPr lang="en-US" altLang="en-US"/>
              <a:t>Changes in Level </a:t>
            </a:r>
          </a:p>
        </p:txBody>
      </p:sp>
      <p:sp>
        <p:nvSpPr>
          <p:cNvPr id="5" name="TextBox 4"/>
          <p:cNvSpPr txBox="1"/>
          <p:nvPr/>
        </p:nvSpPr>
        <p:spPr>
          <a:xfrm>
            <a:off x="304800" y="1371600"/>
            <a:ext cx="8458200" cy="1816100"/>
          </a:xfrm>
          <a:prstGeom prst="rect">
            <a:avLst/>
          </a:prstGeom>
          <a:noFill/>
        </p:spPr>
        <p:txBody>
          <a:bodyPr>
            <a:spAutoFit/>
          </a:bodyPr>
          <a:lstStyle/>
          <a:p>
            <a:pPr defTabSz="914400" eaLnBrk="1" fontAlgn="auto" hangingPunct="1">
              <a:spcBef>
                <a:spcPts val="0"/>
              </a:spcBef>
              <a:spcAft>
                <a:spcPts val="0"/>
              </a:spcAft>
              <a:defRPr/>
            </a:pPr>
            <a:r>
              <a:rPr lang="en-US" sz="2800" dirty="0">
                <a:solidFill>
                  <a:prstClr val="black"/>
                </a:solidFill>
                <a:ea typeface="+mn-ea"/>
                <a:cs typeface="Arial" pitchFamily="34" charset="0"/>
              </a:rPr>
              <a:t>Changes in level shall be 1/4 inch max vertical.</a:t>
            </a:r>
          </a:p>
          <a:p>
            <a:pPr defTabSz="914400" eaLnBrk="1" fontAlgn="auto" hangingPunct="1">
              <a:spcBef>
                <a:spcPts val="0"/>
              </a:spcBef>
              <a:spcAft>
                <a:spcPts val="0"/>
              </a:spcAft>
              <a:defRPr/>
            </a:pPr>
            <a:endParaRPr lang="en-US" sz="2800" dirty="0">
              <a:solidFill>
                <a:prstClr val="black"/>
              </a:solidFill>
              <a:ea typeface="+mn-ea"/>
              <a:cs typeface="Arial" pitchFamily="34" charset="0"/>
            </a:endParaRPr>
          </a:p>
          <a:p>
            <a:pPr defTabSz="914400" eaLnBrk="1" fontAlgn="auto" hangingPunct="1">
              <a:spcBef>
                <a:spcPts val="0"/>
              </a:spcBef>
              <a:spcAft>
                <a:spcPts val="0"/>
              </a:spcAft>
              <a:defRPr/>
            </a:pPr>
            <a:r>
              <a:rPr lang="en-US" sz="2800" dirty="0">
                <a:solidFill>
                  <a:prstClr val="black"/>
                </a:solidFill>
                <a:ea typeface="+mn-ea"/>
                <a:cs typeface="Arial" pitchFamily="34" charset="0"/>
              </a:rPr>
              <a:t>Changes in level 1/4 inch to ½ inch  shall be beveled with a slope no greater than 1:2</a:t>
            </a:r>
          </a:p>
        </p:txBody>
      </p:sp>
      <p:pic>
        <p:nvPicPr>
          <p:cNvPr id="132101" name="Picture 7" descr="Diagram of a cross section showing a maximum 1/4 inch vertical&#10;displacement between two horizontal level planes, along an accessible rou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3328988"/>
            <a:ext cx="417036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2" descr="Diagram of a cross section showing a maximum 1/4 inch vertical with a bevel at 1:2&#10;displacement between two horizontal level planes, along an accessible rou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7150" y="3303588"/>
            <a:ext cx="3625850"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B06D186F-D269-4304-931E-DDB8F4AEE857}" type="slidenum">
              <a:rPr lang="en-US">
                <a:ea typeface="+mn-ea"/>
              </a:rPr>
              <a:pPr defTabSz="914400" eaLnBrk="1" fontAlgn="auto" hangingPunct="1">
                <a:spcBef>
                  <a:spcPts val="0"/>
                </a:spcBef>
                <a:spcAft>
                  <a:spcPts val="0"/>
                </a:spcAft>
                <a:defRPr/>
              </a:pPr>
              <a:t>84</a:t>
            </a:fld>
            <a:endParaRPr lang="en-US">
              <a:ea typeface="+mn-e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a:xfrm>
            <a:off x="457200" y="76200"/>
            <a:ext cx="8229600" cy="1066800"/>
          </a:xfrm>
        </p:spPr>
        <p:txBody>
          <a:bodyPr/>
          <a:lstStyle/>
          <a:p>
            <a:r>
              <a:rPr lang="en-US" altLang="en-US" sz="4000"/>
              <a:t>Element 3- Ramps, Curb Ramps</a:t>
            </a:r>
            <a:br>
              <a:rPr lang="en-US" altLang="en-US" sz="4000"/>
            </a:br>
            <a:r>
              <a:rPr lang="en-US" altLang="en-US" sz="4000"/>
              <a:t>&amp; Handrails</a:t>
            </a:r>
          </a:p>
        </p:txBody>
      </p:sp>
      <p:pic>
        <p:nvPicPr>
          <p:cNvPr id="133124" name="Picture 3" descr="Picture of a ramp with handrail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3716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2609F2D9-DE3C-4162-9641-12085D53788D}" type="slidenum">
              <a:rPr lang="en-US">
                <a:ea typeface="+mn-ea"/>
              </a:rPr>
              <a:pPr defTabSz="914400" eaLnBrk="1" fontAlgn="auto" hangingPunct="1">
                <a:spcBef>
                  <a:spcPts val="0"/>
                </a:spcBef>
                <a:spcAft>
                  <a:spcPts val="0"/>
                </a:spcAft>
                <a:defRPr/>
              </a:pPr>
              <a:t>85</a:t>
            </a:fld>
            <a:endParaRPr lang="en-US">
              <a:ea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itle 1"/>
          <p:cNvSpPr>
            <a:spLocks noGrp="1"/>
          </p:cNvSpPr>
          <p:nvPr>
            <p:ph type="title"/>
          </p:nvPr>
        </p:nvSpPr>
        <p:spPr>
          <a:xfrm>
            <a:off x="152400" y="76200"/>
            <a:ext cx="8915400" cy="1066800"/>
          </a:xfrm>
        </p:spPr>
        <p:txBody>
          <a:bodyPr/>
          <a:lstStyle/>
          <a:p>
            <a:r>
              <a:rPr lang="en-US" altLang="en-US"/>
              <a:t>Slope, Clear Width, Rise</a:t>
            </a:r>
          </a:p>
        </p:txBody>
      </p:sp>
      <p:sp>
        <p:nvSpPr>
          <p:cNvPr id="3" name="Content Placeholder 2"/>
          <p:cNvSpPr>
            <a:spLocks noGrp="1"/>
          </p:cNvSpPr>
          <p:nvPr>
            <p:ph idx="1"/>
          </p:nvPr>
        </p:nvSpPr>
        <p:spPr>
          <a:xfrm>
            <a:off x="152400" y="1393825"/>
            <a:ext cx="4191000" cy="4525963"/>
          </a:xfrm>
        </p:spPr>
        <p:txBody>
          <a:bodyPr/>
          <a:lstStyle/>
          <a:p>
            <a:pPr>
              <a:spcBef>
                <a:spcPct val="50000"/>
              </a:spcBef>
              <a:buClr>
                <a:schemeClr val="tx1"/>
              </a:buClr>
              <a:buFontTx/>
              <a:buChar char="•"/>
              <a:defRPr/>
            </a:pPr>
            <a:r>
              <a:rPr kumimoji="1" lang="en-US" dirty="0">
                <a:ea typeface="ＭＳ Ｐゴシック" pitchFamily="27" charset="-128"/>
              </a:rPr>
              <a:t>Max slope in new construction shall be 1:12. </a:t>
            </a:r>
          </a:p>
          <a:p>
            <a:pPr>
              <a:spcBef>
                <a:spcPct val="50000"/>
              </a:spcBef>
              <a:buClr>
                <a:schemeClr val="tx1"/>
              </a:buClr>
              <a:buFontTx/>
              <a:buChar char="•"/>
              <a:defRPr/>
            </a:pPr>
            <a:r>
              <a:rPr kumimoji="1" lang="en-US" dirty="0">
                <a:ea typeface="ＭＳ Ｐゴシック" pitchFamily="27" charset="-128"/>
              </a:rPr>
              <a:t>Min clear width of a ramp shall be 36 in between handrails.</a:t>
            </a:r>
          </a:p>
          <a:p>
            <a:pPr>
              <a:spcBef>
                <a:spcPct val="50000"/>
              </a:spcBef>
              <a:buClr>
                <a:schemeClr val="tx1"/>
              </a:buClr>
              <a:buFontTx/>
              <a:buChar char="•"/>
              <a:defRPr/>
            </a:pPr>
            <a:r>
              <a:rPr kumimoji="1" lang="en-US" dirty="0">
                <a:ea typeface="ＭＳ Ｐゴシック" pitchFamily="27" charset="-128"/>
              </a:rPr>
              <a:t>Max rise for any run shall be 30 in.</a:t>
            </a:r>
          </a:p>
          <a:p>
            <a:pPr marL="0" indent="0">
              <a:buFont typeface="Arial" charset="0"/>
              <a:buNone/>
              <a:defRPr/>
            </a:pPr>
            <a:endParaRPr lang="en-US" dirty="0">
              <a:ea typeface="ＭＳ Ｐゴシック" pitchFamily="27" charset="-128"/>
            </a:endParaRPr>
          </a:p>
        </p:txBody>
      </p:sp>
      <p:pic>
        <p:nvPicPr>
          <p:cNvPr id="134149" name="Picture 2" descr="Photo of a switchback ra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1828800"/>
            <a:ext cx="4646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75CBB947-CEB2-40B7-9B0C-B74299566CF9}" type="slidenum">
              <a:rPr lang="en-US">
                <a:ea typeface="+mn-ea"/>
              </a:rPr>
              <a:pPr defTabSz="914400" eaLnBrk="1" fontAlgn="auto" hangingPunct="1">
                <a:spcBef>
                  <a:spcPts val="0"/>
                </a:spcBef>
                <a:spcAft>
                  <a:spcPts val="0"/>
                </a:spcAft>
                <a:defRPr/>
              </a:pPr>
              <a:t>86</a:t>
            </a:fld>
            <a:endParaRPr lang="en-US">
              <a:ea typeface="+mn-e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AutoShape 2"/>
          <p:cNvSpPr>
            <a:spLocks noGrp="1" noChangeArrowheads="1"/>
          </p:cNvSpPr>
          <p:nvPr>
            <p:ph type="title"/>
          </p:nvPr>
        </p:nvSpPr>
        <p:spPr>
          <a:xfrm>
            <a:off x="288925" y="198438"/>
            <a:ext cx="8229600" cy="1143000"/>
          </a:xfrm>
        </p:spPr>
        <p:txBody>
          <a:bodyPr/>
          <a:lstStyle/>
          <a:p>
            <a:r>
              <a:rPr lang="en-US" altLang="en-US"/>
              <a:t> Landings </a:t>
            </a:r>
          </a:p>
        </p:txBody>
      </p:sp>
      <p:sp>
        <p:nvSpPr>
          <p:cNvPr id="54275" name="Text Box 5"/>
          <p:cNvSpPr txBox="1">
            <a:spLocks noChangeArrowheads="1"/>
          </p:cNvSpPr>
          <p:nvPr/>
        </p:nvSpPr>
        <p:spPr bwMode="auto">
          <a:xfrm>
            <a:off x="320674" y="1277938"/>
            <a:ext cx="8594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ct val="50000"/>
              </a:spcBef>
              <a:spcAft>
                <a:spcPts val="0"/>
              </a:spcAft>
              <a:defRPr/>
            </a:pPr>
            <a:r>
              <a:rPr lang="en-US" sz="2800" dirty="0">
                <a:solidFill>
                  <a:prstClr val="black"/>
                </a:solidFill>
                <a:ea typeface="+mn-ea"/>
              </a:rPr>
              <a:t>Ramps shall have level landings at bottom and top of each ramp and each ramp run. Landings shall have the following features:</a:t>
            </a:r>
          </a:p>
        </p:txBody>
      </p:sp>
      <p:sp>
        <p:nvSpPr>
          <p:cNvPr id="54276" name="Text Box 6"/>
          <p:cNvSpPr txBox="1">
            <a:spLocks noChangeArrowheads="1"/>
          </p:cNvSpPr>
          <p:nvPr/>
        </p:nvSpPr>
        <p:spPr bwMode="auto">
          <a:xfrm>
            <a:off x="320675" y="2792413"/>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ct val="50000"/>
              </a:spcBef>
              <a:spcAft>
                <a:spcPts val="0"/>
              </a:spcAft>
              <a:buFontTx/>
              <a:buChar char="•"/>
              <a:defRPr/>
            </a:pPr>
            <a:r>
              <a:rPr lang="en-US" sz="2800" dirty="0">
                <a:solidFill>
                  <a:prstClr val="black"/>
                </a:solidFill>
                <a:ea typeface="+mn-ea"/>
              </a:rPr>
              <a:t>The landing shall be at least as wide as the ramp run leading to it.</a:t>
            </a:r>
          </a:p>
        </p:txBody>
      </p:sp>
      <p:sp>
        <p:nvSpPr>
          <p:cNvPr id="54277" name="Text Box 7"/>
          <p:cNvSpPr txBox="1">
            <a:spLocks noChangeArrowheads="1"/>
          </p:cNvSpPr>
          <p:nvPr/>
        </p:nvSpPr>
        <p:spPr bwMode="auto">
          <a:xfrm>
            <a:off x="320675" y="4303713"/>
            <a:ext cx="4648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ct val="50000"/>
              </a:spcBef>
              <a:spcAft>
                <a:spcPts val="0"/>
              </a:spcAft>
              <a:buFontTx/>
              <a:buChar char="•"/>
              <a:defRPr/>
            </a:pPr>
            <a:r>
              <a:rPr lang="en-US" sz="2800" dirty="0">
                <a:solidFill>
                  <a:prstClr val="black"/>
                </a:solidFill>
                <a:ea typeface="+mn-ea"/>
              </a:rPr>
              <a:t>The landing length shall be a minimum of 60 in clear</a:t>
            </a:r>
          </a:p>
        </p:txBody>
      </p:sp>
      <p:pic>
        <p:nvPicPr>
          <p:cNvPr id="135176" name="Picture 9" descr="Photo of a good school switchback ramp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7484" y="2397502"/>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8"/>
          <p:cNvSpPr txBox="1">
            <a:spLocks noChangeArrowheads="1"/>
          </p:cNvSpPr>
          <p:nvPr/>
        </p:nvSpPr>
        <p:spPr bwMode="auto">
          <a:xfrm>
            <a:off x="288925" y="5257800"/>
            <a:ext cx="8594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ct val="50000"/>
              </a:spcBef>
              <a:spcAft>
                <a:spcPts val="0"/>
              </a:spcAft>
              <a:buFontTx/>
              <a:buChar char="•"/>
              <a:defRPr/>
            </a:pPr>
            <a:r>
              <a:rPr lang="en-US" sz="2800" dirty="0">
                <a:solidFill>
                  <a:prstClr val="black"/>
                </a:solidFill>
                <a:ea typeface="+mn-ea"/>
              </a:rPr>
              <a:t>If ramps change direction at landings, the minimum landing size shall be 60 in by 60 in</a:t>
            </a:r>
          </a:p>
        </p:txBody>
      </p:sp>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33B1D9BD-E463-43E2-8249-9E28DE139775}" type="slidenum">
              <a:rPr lang="en-US">
                <a:ea typeface="+mn-ea"/>
              </a:rPr>
              <a:pPr defTabSz="914400" eaLnBrk="1" fontAlgn="auto" hangingPunct="1">
                <a:spcBef>
                  <a:spcPts val="0"/>
                </a:spcBef>
                <a:spcAft>
                  <a:spcPts val="0"/>
                </a:spcAft>
                <a:defRPr/>
              </a:pPr>
              <a:t>87</a:t>
            </a:fld>
            <a:endParaRPr lang="en-US">
              <a:ea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AutoShape 2"/>
          <p:cNvSpPr>
            <a:spLocks noGrp="1" noChangeArrowheads="1"/>
          </p:cNvSpPr>
          <p:nvPr>
            <p:ph type="title"/>
          </p:nvPr>
        </p:nvSpPr>
        <p:spPr/>
        <p:txBody>
          <a:bodyPr/>
          <a:lstStyle/>
          <a:p>
            <a:r>
              <a:rPr lang="en-US" altLang="en-US"/>
              <a:t>Edge Protection </a:t>
            </a:r>
          </a:p>
        </p:txBody>
      </p:sp>
      <p:sp>
        <p:nvSpPr>
          <p:cNvPr id="35864" name="Text Box 54"/>
          <p:cNvSpPr txBox="1">
            <a:spLocks noChangeArrowheads="1"/>
          </p:cNvSpPr>
          <p:nvPr/>
        </p:nvSpPr>
        <p:spPr bwMode="auto">
          <a:xfrm>
            <a:off x="533400" y="1338263"/>
            <a:ext cx="8305800" cy="708025"/>
          </a:xfrm>
          <a:prstGeom prst="rect">
            <a:avLst/>
          </a:prstGeom>
          <a:noFill/>
          <a:ln w="9525">
            <a:noFill/>
            <a:miter lim="800000"/>
            <a:headEnd/>
            <a:tailEnd/>
          </a:ln>
        </p:spPr>
        <p:txBody>
          <a:bodyPr>
            <a:spAutoFit/>
          </a:bodyPr>
          <a:lstStyle/>
          <a:p>
            <a:pPr defTabSz="914400" eaLnBrk="1" fontAlgn="auto" hangingPunct="1">
              <a:spcBef>
                <a:spcPct val="50000"/>
              </a:spcBef>
              <a:spcAft>
                <a:spcPts val="0"/>
              </a:spcAft>
              <a:defRPr/>
            </a:pPr>
            <a:r>
              <a:rPr lang="en-US" sz="2000" dirty="0">
                <a:solidFill>
                  <a:prstClr val="black"/>
                </a:solidFill>
                <a:ea typeface="+mn-ea"/>
                <a:cs typeface="Arial" pitchFamily="34" charset="0"/>
              </a:rPr>
              <a:t>Edge protection complying with 405.9.1 </a:t>
            </a:r>
            <a:r>
              <a:rPr lang="en-US" sz="2000" i="1" u="sng" dirty="0">
                <a:solidFill>
                  <a:prstClr val="black"/>
                </a:solidFill>
                <a:ea typeface="+mn-ea"/>
                <a:cs typeface="Arial" pitchFamily="34" charset="0"/>
              </a:rPr>
              <a:t>or</a:t>
            </a:r>
            <a:r>
              <a:rPr lang="en-US" sz="2000" dirty="0">
                <a:solidFill>
                  <a:prstClr val="black"/>
                </a:solidFill>
                <a:ea typeface="+mn-ea"/>
                <a:cs typeface="Arial" pitchFamily="34" charset="0"/>
              </a:rPr>
              <a:t> 405.9.2 shall be provided on each side of ramp runs and at each side of ramp landings. </a:t>
            </a:r>
          </a:p>
        </p:txBody>
      </p:sp>
      <p:sp>
        <p:nvSpPr>
          <p:cNvPr id="35863" name="Text Box 49"/>
          <p:cNvSpPr txBox="1">
            <a:spLocks noChangeArrowheads="1"/>
          </p:cNvSpPr>
          <p:nvPr/>
        </p:nvSpPr>
        <p:spPr bwMode="auto">
          <a:xfrm>
            <a:off x="609600" y="2160588"/>
            <a:ext cx="4800600" cy="2354262"/>
          </a:xfrm>
          <a:prstGeom prst="rect">
            <a:avLst/>
          </a:prstGeom>
          <a:noFill/>
          <a:ln w="9525">
            <a:noFill/>
            <a:miter lim="800000"/>
            <a:headEnd/>
            <a:tailEnd/>
          </a:ln>
        </p:spPr>
        <p:txBody>
          <a:bodyPr>
            <a:spAutoFit/>
          </a:bodyPr>
          <a:lstStyle/>
          <a:p>
            <a:pPr defTabSz="914400" eaLnBrk="1" fontAlgn="auto" hangingPunct="1">
              <a:spcBef>
                <a:spcPts val="0"/>
              </a:spcBef>
              <a:spcAft>
                <a:spcPts val="0"/>
              </a:spcAft>
              <a:defRPr/>
            </a:pPr>
            <a:r>
              <a:rPr lang="en-US" sz="2000" dirty="0">
                <a:solidFill>
                  <a:prstClr val="black"/>
                </a:solidFill>
                <a:ea typeface="+mn-ea"/>
                <a:cs typeface="Arial" pitchFamily="34" charset="0"/>
              </a:rPr>
              <a:t>405.9.1 Extended Floor or Ground Surface. The floor or ground surface of the ramp run or landing shall extend 12 inches (305 mm) minimum beyond the inside face of a handrail complying with 505. </a:t>
            </a:r>
          </a:p>
          <a:p>
            <a:pPr defTabSz="914400" eaLnBrk="1" fontAlgn="auto" hangingPunct="1">
              <a:spcBef>
                <a:spcPct val="50000"/>
              </a:spcBef>
              <a:spcAft>
                <a:spcPts val="0"/>
              </a:spcAft>
              <a:defRPr/>
            </a:pPr>
            <a:endParaRPr lang="en-US" dirty="0">
              <a:solidFill>
                <a:prstClr val="black"/>
              </a:solidFill>
              <a:latin typeface="Calibri"/>
              <a:ea typeface="+mn-ea"/>
            </a:endParaRPr>
          </a:p>
        </p:txBody>
      </p:sp>
      <p:sp>
        <p:nvSpPr>
          <p:cNvPr id="35853" name="Rectangle 30"/>
          <p:cNvSpPr>
            <a:spLocks noChangeArrowheads="1"/>
          </p:cNvSpPr>
          <p:nvPr/>
        </p:nvSpPr>
        <p:spPr bwMode="auto">
          <a:xfrm>
            <a:off x="609600" y="3921125"/>
            <a:ext cx="4572000" cy="2800350"/>
          </a:xfrm>
          <a:prstGeom prst="rect">
            <a:avLst/>
          </a:prstGeom>
          <a:noFill/>
          <a:ln w="9525">
            <a:noFill/>
            <a:miter lim="800000"/>
            <a:headEnd/>
            <a:tailEnd/>
          </a:ln>
        </p:spPr>
        <p:txBody>
          <a:bodyPr anchor="ctr">
            <a:spAutoFit/>
          </a:bodyPr>
          <a:lstStyle/>
          <a:p>
            <a:pPr defTabSz="914400" eaLnBrk="1" fontAlgn="auto" hangingPunct="1">
              <a:spcBef>
                <a:spcPts val="0"/>
              </a:spcBef>
              <a:spcAft>
                <a:spcPts val="0"/>
              </a:spcAft>
              <a:defRPr/>
            </a:pPr>
            <a:endParaRPr lang="en-US" sz="2000" dirty="0">
              <a:solidFill>
                <a:prstClr val="black"/>
              </a:solidFill>
              <a:ea typeface="+mn-ea"/>
              <a:cs typeface="Arial" pitchFamily="34" charset="0"/>
            </a:endParaRPr>
          </a:p>
          <a:p>
            <a:pPr defTabSz="914400" eaLnBrk="1" fontAlgn="auto" hangingPunct="1">
              <a:spcBef>
                <a:spcPts val="0"/>
              </a:spcBef>
              <a:spcAft>
                <a:spcPts val="0"/>
              </a:spcAft>
              <a:defRPr/>
            </a:pPr>
            <a:r>
              <a:rPr lang="en-US" sz="2000" dirty="0">
                <a:solidFill>
                  <a:prstClr val="black"/>
                </a:solidFill>
                <a:ea typeface="+mn-ea"/>
                <a:cs typeface="Arial" pitchFamily="34" charset="0"/>
              </a:rPr>
              <a:t>405.9.2 Curb or Barrier. A curb or barrier shall be provided that prevents the passage of a 4 inch (100 mm) diameter sphere, where any portion of the sphere is within 4 inches (100 mm) of the finish floor or ground surface. </a:t>
            </a:r>
            <a:br>
              <a:rPr lang="en-US" dirty="0">
                <a:solidFill>
                  <a:prstClr val="black"/>
                </a:solidFill>
                <a:latin typeface="Verdana" pitchFamily="34" charset="0"/>
                <a:ea typeface="+mn-ea"/>
              </a:rPr>
            </a:br>
            <a:r>
              <a:rPr lang="en-US" dirty="0">
                <a:solidFill>
                  <a:prstClr val="black"/>
                </a:solidFill>
                <a:latin typeface="Verdana" pitchFamily="34" charset="0"/>
                <a:ea typeface="+mn-ea"/>
              </a:rPr>
              <a:t> </a:t>
            </a:r>
            <a:endParaRPr lang="en-US" dirty="0">
              <a:solidFill>
                <a:prstClr val="black"/>
              </a:solidFill>
              <a:latin typeface="Calibri"/>
              <a:ea typeface="+mn-ea"/>
            </a:endParaRPr>
          </a:p>
          <a:p>
            <a:pPr defTabSz="914400" eaLnBrk="1" fontAlgn="auto" hangingPunct="1">
              <a:spcBef>
                <a:spcPts val="0"/>
              </a:spcBef>
              <a:spcAft>
                <a:spcPts val="0"/>
              </a:spcAft>
              <a:defRPr/>
            </a:pPr>
            <a:endParaRPr lang="en-US" dirty="0">
              <a:solidFill>
                <a:prstClr val="black"/>
              </a:solidFill>
              <a:latin typeface="Calibri"/>
              <a:ea typeface="+mn-ea"/>
            </a:endParaRPr>
          </a:p>
        </p:txBody>
      </p:sp>
      <p:pic>
        <p:nvPicPr>
          <p:cNvPr id="137223" name="Picture 16" descr="The cross section of a ramp with handrails is shown where the ramp surface extends 12 inches (305 mm) minimum to the outside of the handrai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286000"/>
            <a:ext cx="35814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4" name="Picture 32" descr="An elevation drawing shows a vertical clearance of less than 4 inches (100 mm) between the ramp surface and the bottom edge of a horizontal rai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4057650"/>
            <a:ext cx="30480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265DAB89-7B6C-4DF7-B0E8-10916B55FF6E}" type="slidenum">
              <a:rPr lang="en-US">
                <a:ea typeface="+mn-ea"/>
              </a:rPr>
              <a:pPr defTabSz="914400" eaLnBrk="1" fontAlgn="auto" hangingPunct="1">
                <a:spcBef>
                  <a:spcPts val="0"/>
                </a:spcBef>
                <a:spcAft>
                  <a:spcPts val="0"/>
                </a:spcAft>
                <a:defRPr/>
              </a:pPr>
              <a:t>88</a:t>
            </a:fld>
            <a:endParaRPr lang="en-US">
              <a:ea typeface="+mn-e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itle 1"/>
          <p:cNvSpPr>
            <a:spLocks noGrp="1"/>
          </p:cNvSpPr>
          <p:nvPr>
            <p:ph type="title"/>
          </p:nvPr>
        </p:nvSpPr>
        <p:spPr/>
        <p:txBody>
          <a:bodyPr/>
          <a:lstStyle/>
          <a:p>
            <a:r>
              <a:rPr lang="en-US" altLang="en-US"/>
              <a:t>Sides of Curb Ramps</a:t>
            </a:r>
          </a:p>
        </p:txBody>
      </p:sp>
      <p:sp>
        <p:nvSpPr>
          <p:cNvPr id="139268" name="Content Placeholder 2"/>
          <p:cNvSpPr>
            <a:spLocks noGrp="1"/>
          </p:cNvSpPr>
          <p:nvPr>
            <p:ph idx="1"/>
          </p:nvPr>
        </p:nvSpPr>
        <p:spPr/>
        <p:txBody>
          <a:bodyPr/>
          <a:lstStyle/>
          <a:p>
            <a:pPr marL="0" indent="0">
              <a:buFont typeface="Arial" panose="020B0604020202020204" pitchFamily="34" charset="0"/>
              <a:buNone/>
            </a:pPr>
            <a:r>
              <a:rPr lang="en-US" altLang="en-US"/>
              <a:t>Where provided, curb ramp flares shall not be steeper than 1:10. </a:t>
            </a:r>
          </a:p>
          <a:p>
            <a:pPr marL="0" indent="0">
              <a:buFont typeface="Arial" panose="020B0604020202020204" pitchFamily="34" charset="0"/>
              <a:buNone/>
            </a:pPr>
            <a:r>
              <a:rPr lang="en-US" altLang="en-US"/>
              <a:t>Fared sides should be provided whenever there is a perpendicular path of travel</a:t>
            </a:r>
          </a:p>
        </p:txBody>
      </p:sp>
      <p:pic>
        <p:nvPicPr>
          <p:cNvPr id="139269" name="Picture 2" descr="Diagram of side flares of curb ramp can be 1:10 ma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3733800"/>
            <a:ext cx="79422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C4F35E48-1A95-45B6-8E2E-9D03F029ABD4}" type="slidenum">
              <a:rPr lang="en-US">
                <a:ea typeface="+mn-ea"/>
              </a:rPr>
              <a:pPr defTabSz="914400" eaLnBrk="1" fontAlgn="auto" hangingPunct="1">
                <a:spcBef>
                  <a:spcPts val="0"/>
                </a:spcBef>
                <a:spcAft>
                  <a:spcPts val="0"/>
                </a:spcAft>
                <a:defRPr/>
              </a:pPr>
              <a:t>89</a:t>
            </a:fld>
            <a:endParaRPr lang="en-US">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04800" y="1219200"/>
            <a:ext cx="8229600" cy="4525963"/>
          </a:xfrm>
        </p:spPr>
        <p:txBody>
          <a:bodyPr/>
          <a:lstStyle/>
          <a:p>
            <a:pPr>
              <a:spcAft>
                <a:spcPts val="600"/>
              </a:spcAft>
            </a:pPr>
            <a:r>
              <a:rPr lang="en-US" altLang="en-US">
                <a:cs typeface="Arial" panose="020B0604020202020204" pitchFamily="34" charset="0"/>
              </a:rPr>
              <a:t>Physical Modifications- to be completed by Jan 26, 1995 - 28 CFR 35.150(c)</a:t>
            </a:r>
          </a:p>
          <a:p>
            <a:pPr>
              <a:spcAft>
                <a:spcPts val="600"/>
              </a:spcAft>
            </a:pPr>
            <a:r>
              <a:rPr lang="en-US" altLang="en-US">
                <a:cs typeface="Arial" panose="020B0604020202020204" pitchFamily="34" charset="0"/>
              </a:rPr>
              <a:t>Designation of an official responsible for ADA implementation (better known as an</a:t>
            </a:r>
            <a:br>
              <a:rPr lang="en-US" altLang="en-US">
                <a:cs typeface="Arial" panose="020B0604020202020204" pitchFamily="34" charset="0"/>
              </a:rPr>
            </a:br>
            <a:r>
              <a:rPr lang="en-US" altLang="en-US">
                <a:cs typeface="Arial" panose="020B0604020202020204" pitchFamily="34" charset="0"/>
              </a:rPr>
              <a:t>“ADA Coordinator”) - 28 CFR 35.107(a)</a:t>
            </a:r>
          </a:p>
          <a:p>
            <a:pPr>
              <a:spcAft>
                <a:spcPts val="600"/>
              </a:spcAft>
            </a:pPr>
            <a:r>
              <a:rPr lang="en-US" altLang="en-US">
                <a:cs typeface="Arial" panose="020B0604020202020204" pitchFamily="34" charset="0"/>
              </a:rPr>
              <a:t>Set up a Grievance Procedure (if 50 or more employees) – 28 CFR 35.106</a:t>
            </a:r>
          </a:p>
          <a:p>
            <a:pPr>
              <a:spcAft>
                <a:spcPts val="600"/>
              </a:spcAft>
            </a:pPr>
            <a:r>
              <a:rPr lang="en-US" altLang="en-US">
                <a:cs typeface="Arial" panose="020B0604020202020204" pitchFamily="34" charset="0"/>
              </a:rPr>
              <a:t>Notice to the Public – 28 CFR 35.106</a:t>
            </a:r>
          </a:p>
        </p:txBody>
      </p:sp>
      <p:sp>
        <p:nvSpPr>
          <p:cNvPr id="28674" name="Title 1"/>
          <p:cNvSpPr>
            <a:spLocks noGrp="1"/>
          </p:cNvSpPr>
          <p:nvPr>
            <p:ph type="title"/>
          </p:nvPr>
        </p:nvSpPr>
        <p:spPr/>
        <p:txBody>
          <a:bodyPr/>
          <a:lstStyle/>
          <a:p>
            <a:r>
              <a:rPr lang="en-US" altLang="en-US">
                <a:solidFill>
                  <a:schemeClr val="bg1"/>
                </a:solidFill>
                <a:latin typeface="Arial" panose="020B0604020202020204" pitchFamily="34" charset="0"/>
                <a:cs typeface="Arial" panose="020B0604020202020204" pitchFamily="34" charset="0"/>
              </a:rPr>
              <a:t>Procedural Requirements</a:t>
            </a:r>
          </a:p>
        </p:txBody>
      </p:sp>
      <p:sp>
        <p:nvSpPr>
          <p:cNvPr id="2" name="Slide Number Placeholder 1"/>
          <p:cNvSpPr>
            <a:spLocks noGrp="1"/>
          </p:cNvSpPr>
          <p:nvPr>
            <p:ph type="sldNum" sz="quarter" idx="12"/>
          </p:nvPr>
        </p:nvSpPr>
        <p:spPr/>
        <p:txBody>
          <a:bodyPr/>
          <a:lstStyle/>
          <a:p>
            <a:pPr>
              <a:defRPr/>
            </a:pPr>
            <a:fld id="{97A0C116-745C-470E-A3F6-FDEE83D68A89}" type="slidenum">
              <a:rPr lang="en-US" altLang="en-US" smtClean="0"/>
              <a:pPr>
                <a:defRPr/>
              </a:pPr>
              <a:t>9</a:t>
            </a:fld>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3" name="Picture 6" descr="Examples of Edge Protection and Handrails on ramp, also 36&quot; clear width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8800" y="1371600"/>
            <a:ext cx="44704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808038" y="1371600"/>
            <a:ext cx="33528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ts val="0"/>
              </a:spcBef>
              <a:spcAft>
                <a:spcPts val="0"/>
              </a:spcAft>
              <a:defRPr/>
            </a:pPr>
            <a:r>
              <a:rPr lang="en-US" sz="2200" dirty="0">
                <a:solidFill>
                  <a:prstClr val="black"/>
                </a:solidFill>
                <a:ea typeface="+mn-ea"/>
              </a:rPr>
              <a:t>Top of handrail gripping surfaces shall be mounted between 34 in and 38 in above ramp surfaces.</a:t>
            </a:r>
          </a:p>
          <a:p>
            <a:pPr defTabSz="914400" eaLnBrk="1" fontAlgn="auto" hangingPunct="1">
              <a:spcBef>
                <a:spcPts val="0"/>
              </a:spcBef>
              <a:spcAft>
                <a:spcPts val="0"/>
              </a:spcAft>
              <a:defRPr/>
            </a:pPr>
            <a:endParaRPr lang="en-US" sz="2200" dirty="0">
              <a:solidFill>
                <a:prstClr val="black"/>
              </a:solidFill>
              <a:ea typeface="+mn-ea"/>
            </a:endParaRPr>
          </a:p>
          <a:p>
            <a:pPr defTabSz="914400" eaLnBrk="1" fontAlgn="auto" hangingPunct="1">
              <a:spcBef>
                <a:spcPts val="0"/>
              </a:spcBef>
              <a:spcAft>
                <a:spcPts val="0"/>
              </a:spcAft>
              <a:defRPr/>
            </a:pPr>
            <a:r>
              <a:rPr lang="en-US" sz="2200" dirty="0">
                <a:solidFill>
                  <a:prstClr val="black"/>
                </a:solidFill>
                <a:ea typeface="+mn-ea"/>
              </a:rPr>
              <a:t> Ends of handrails shall be either rounded or returned smoothly to floor, wall, or post.</a:t>
            </a:r>
          </a:p>
          <a:p>
            <a:pPr defTabSz="914400" eaLnBrk="1" fontAlgn="auto" hangingPunct="1">
              <a:spcBef>
                <a:spcPts val="0"/>
              </a:spcBef>
              <a:spcAft>
                <a:spcPts val="0"/>
              </a:spcAft>
              <a:defRPr/>
            </a:pPr>
            <a:endParaRPr lang="en-US" sz="2200" dirty="0">
              <a:solidFill>
                <a:prstClr val="black"/>
              </a:solidFill>
              <a:ea typeface="+mn-ea"/>
            </a:endParaRPr>
          </a:p>
          <a:p>
            <a:pPr defTabSz="914400" eaLnBrk="1" fontAlgn="auto" hangingPunct="1">
              <a:spcBef>
                <a:spcPts val="0"/>
              </a:spcBef>
              <a:spcAft>
                <a:spcPts val="0"/>
              </a:spcAft>
              <a:defRPr/>
            </a:pPr>
            <a:r>
              <a:rPr lang="en-US" sz="2200" dirty="0">
                <a:solidFill>
                  <a:prstClr val="black"/>
                </a:solidFill>
                <a:ea typeface="+mn-ea"/>
              </a:rPr>
              <a:t> Handrails shall not rotate within their fittings</a:t>
            </a:r>
          </a:p>
          <a:p>
            <a:pPr defTabSz="914400" eaLnBrk="1" fontAlgn="auto" hangingPunct="1">
              <a:spcBef>
                <a:spcPct val="50000"/>
              </a:spcBef>
              <a:spcAft>
                <a:spcPts val="0"/>
              </a:spcAft>
              <a:defRPr/>
            </a:pPr>
            <a:endParaRPr lang="en-US" sz="2000" b="1" dirty="0">
              <a:solidFill>
                <a:prstClr val="black"/>
              </a:solidFill>
              <a:ea typeface="+mn-ea"/>
            </a:endParaRPr>
          </a:p>
        </p:txBody>
      </p:sp>
      <p:sp>
        <p:nvSpPr>
          <p:cNvPr id="140291" name="AutoShape 2"/>
          <p:cNvSpPr>
            <a:spLocks noGrp="1" noChangeArrowheads="1"/>
          </p:cNvSpPr>
          <p:nvPr>
            <p:ph type="title"/>
          </p:nvPr>
        </p:nvSpPr>
        <p:spPr/>
        <p:txBody>
          <a:bodyPr/>
          <a:lstStyle/>
          <a:p>
            <a:r>
              <a:rPr lang="en-US" altLang="en-US"/>
              <a:t>Ramp Handrails </a:t>
            </a:r>
          </a:p>
        </p:txBody>
      </p:sp>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22F80C11-4A39-4422-A91D-C3D2465AB10F}" type="slidenum">
              <a:rPr lang="en-US">
                <a:ea typeface="+mn-ea"/>
              </a:rPr>
              <a:pPr defTabSz="914400" eaLnBrk="1" fontAlgn="auto" hangingPunct="1">
                <a:spcBef>
                  <a:spcPts val="0"/>
                </a:spcBef>
                <a:spcAft>
                  <a:spcPts val="0"/>
                </a:spcAft>
                <a:defRPr/>
              </a:pPr>
              <a:t>90</a:t>
            </a:fld>
            <a:endParaRPr lang="en-US">
              <a:ea typeface="+mn-e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itle 1"/>
          <p:cNvSpPr>
            <a:spLocks noGrp="1"/>
          </p:cNvSpPr>
          <p:nvPr>
            <p:ph type="title"/>
          </p:nvPr>
        </p:nvSpPr>
        <p:spPr>
          <a:xfrm>
            <a:off x="457200" y="30163"/>
            <a:ext cx="8229600" cy="1143000"/>
          </a:xfrm>
        </p:spPr>
        <p:txBody>
          <a:bodyPr/>
          <a:lstStyle/>
          <a:p>
            <a:r>
              <a:rPr lang="en-US" altLang="en-US"/>
              <a:t>Element 4- Entrances </a:t>
            </a:r>
            <a:br>
              <a:rPr lang="en-US" altLang="en-US"/>
            </a:br>
            <a:r>
              <a:rPr lang="en-US" altLang="en-US"/>
              <a:t>&amp; Interior Doors</a:t>
            </a:r>
          </a:p>
        </p:txBody>
      </p:sp>
      <p:pic>
        <p:nvPicPr>
          <p:cNvPr id="142340" name="Picture 4" descr="photo of building entrance do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8100" y="1371600"/>
            <a:ext cx="63881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563E8B2A-7351-4592-B552-1511D6DE319A}" type="slidenum">
              <a:rPr lang="en-US">
                <a:ea typeface="+mn-ea"/>
              </a:rPr>
              <a:pPr defTabSz="914400" eaLnBrk="1" fontAlgn="auto" hangingPunct="1">
                <a:spcBef>
                  <a:spcPts val="0"/>
                </a:spcBef>
                <a:spcAft>
                  <a:spcPts val="0"/>
                </a:spcAft>
                <a:defRPr/>
              </a:pPr>
              <a:t>91</a:t>
            </a:fld>
            <a:endParaRPr lang="en-US">
              <a:ea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2" descr="photo showing 32&quot; min opening at door. arrows point to leading edge of door and leading edge of the latch side"/>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1354138"/>
            <a:ext cx="35623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283075" y="1347788"/>
            <a:ext cx="4327525" cy="4017962"/>
          </a:xfrm>
          <a:prstGeom prst="rect">
            <a:avLst/>
          </a:prstGeom>
        </p:spPr>
        <p:txBody>
          <a:bodyPr>
            <a:spAutoFit/>
          </a:bodyPr>
          <a:lstStyle/>
          <a:p>
            <a:pPr defTabSz="914400" eaLnBrk="1" fontAlgn="auto" hangingPunct="1">
              <a:spcBef>
                <a:spcPct val="50000"/>
              </a:spcBef>
              <a:spcAft>
                <a:spcPts val="0"/>
              </a:spcAft>
              <a:buFontTx/>
              <a:buChar char="•"/>
              <a:defRPr/>
            </a:pPr>
            <a:r>
              <a:rPr lang="en-US" sz="3000" dirty="0">
                <a:solidFill>
                  <a:prstClr val="black"/>
                </a:solidFill>
                <a:ea typeface="+mn-ea"/>
                <a:cs typeface="Arial" pitchFamily="34" charset="0"/>
              </a:rPr>
              <a:t>Doors must have a min. of </a:t>
            </a:r>
            <a:r>
              <a:rPr lang="en-US" sz="3000" u="sng" dirty="0">
                <a:solidFill>
                  <a:prstClr val="black"/>
                </a:solidFill>
                <a:ea typeface="+mn-ea"/>
                <a:cs typeface="Arial" pitchFamily="34" charset="0"/>
              </a:rPr>
              <a:t>32 inches</a:t>
            </a:r>
            <a:r>
              <a:rPr lang="en-US" sz="3000" dirty="0">
                <a:solidFill>
                  <a:prstClr val="black"/>
                </a:solidFill>
                <a:ea typeface="+mn-ea"/>
                <a:cs typeface="Arial" pitchFamily="34" charset="0"/>
              </a:rPr>
              <a:t> of width </a:t>
            </a:r>
          </a:p>
          <a:p>
            <a:pPr defTabSz="914400" eaLnBrk="1" fontAlgn="auto" hangingPunct="1">
              <a:spcBef>
                <a:spcPct val="50000"/>
              </a:spcBef>
              <a:spcAft>
                <a:spcPts val="0"/>
              </a:spcAft>
              <a:buFontTx/>
              <a:buChar char="•"/>
              <a:defRPr/>
            </a:pPr>
            <a:r>
              <a:rPr lang="en-US" sz="3000" dirty="0">
                <a:solidFill>
                  <a:prstClr val="black"/>
                </a:solidFill>
                <a:ea typeface="+mn-ea"/>
                <a:cs typeface="Arial" pitchFamily="34" charset="0"/>
              </a:rPr>
              <a:t>Measured from the leading edge of the latch to the leading edge of the door when door is in 90 degree position </a:t>
            </a:r>
          </a:p>
        </p:txBody>
      </p:sp>
      <p:sp>
        <p:nvSpPr>
          <p:cNvPr id="143363" name="Title 1"/>
          <p:cNvSpPr>
            <a:spLocks noGrp="1"/>
          </p:cNvSpPr>
          <p:nvPr>
            <p:ph type="title"/>
          </p:nvPr>
        </p:nvSpPr>
        <p:spPr/>
        <p:txBody>
          <a:bodyPr/>
          <a:lstStyle/>
          <a:p>
            <a:r>
              <a:rPr lang="en-US" altLang="en-US"/>
              <a:t>Entrances-Clear Width</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20CDE93C-EE0C-40FE-B250-77479F798554}" type="slidenum">
              <a:rPr lang="en-US">
                <a:ea typeface="+mn-ea"/>
              </a:rPr>
              <a:pPr defTabSz="914400" eaLnBrk="1" fontAlgn="auto" hangingPunct="1">
                <a:spcBef>
                  <a:spcPts val="0"/>
                </a:spcBef>
                <a:spcAft>
                  <a:spcPts val="0"/>
                </a:spcAft>
                <a:defRPr/>
              </a:pPr>
              <a:t>92</a:t>
            </a:fld>
            <a:endParaRPr lang="en-US">
              <a:ea typeface="+mn-e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itle 1"/>
          <p:cNvSpPr>
            <a:spLocks noGrp="1"/>
          </p:cNvSpPr>
          <p:nvPr>
            <p:ph type="title"/>
          </p:nvPr>
        </p:nvSpPr>
        <p:spPr/>
        <p:txBody>
          <a:bodyPr/>
          <a:lstStyle/>
          <a:p>
            <a:r>
              <a:rPr lang="en-US" altLang="en-US"/>
              <a:t>Thresholds </a:t>
            </a:r>
          </a:p>
        </p:txBody>
      </p:sp>
      <p:sp>
        <p:nvSpPr>
          <p:cNvPr id="5" name="TextBox 4"/>
          <p:cNvSpPr txBox="1"/>
          <p:nvPr/>
        </p:nvSpPr>
        <p:spPr>
          <a:xfrm>
            <a:off x="152400" y="2290763"/>
            <a:ext cx="3276600" cy="1570037"/>
          </a:xfrm>
          <a:prstGeom prst="rect">
            <a:avLst/>
          </a:prstGeom>
          <a:noFill/>
        </p:spPr>
        <p:txBody>
          <a:bodyPr>
            <a:spAutoFit/>
          </a:bodyPr>
          <a:lstStyle/>
          <a:p>
            <a:pPr defTabSz="914400" eaLnBrk="1" fontAlgn="auto" hangingPunct="1">
              <a:spcBef>
                <a:spcPts val="0"/>
              </a:spcBef>
              <a:spcAft>
                <a:spcPts val="0"/>
              </a:spcAft>
              <a:defRPr/>
            </a:pPr>
            <a:r>
              <a:rPr lang="en-US" sz="3200" dirty="0">
                <a:solidFill>
                  <a:prstClr val="black"/>
                </a:solidFill>
                <a:ea typeface="+mn-ea"/>
                <a:cs typeface="Arial" pitchFamily="34" charset="0"/>
              </a:rPr>
              <a:t>Same as </a:t>
            </a:r>
            <a:br>
              <a:rPr lang="en-US" sz="3200" dirty="0">
                <a:solidFill>
                  <a:prstClr val="black"/>
                </a:solidFill>
                <a:ea typeface="+mn-ea"/>
                <a:cs typeface="Arial" pitchFamily="34" charset="0"/>
              </a:rPr>
            </a:br>
            <a:r>
              <a:rPr lang="en-US" sz="3200" dirty="0">
                <a:solidFill>
                  <a:prstClr val="black"/>
                </a:solidFill>
                <a:ea typeface="+mn-ea"/>
                <a:cs typeface="Arial" pitchFamily="34" charset="0"/>
              </a:rPr>
              <a:t>change of level requirements</a:t>
            </a:r>
          </a:p>
        </p:txBody>
      </p:sp>
      <p:pic>
        <p:nvPicPr>
          <p:cNvPr id="144389" name="Picture 4" descr="Photo of wheelchair user crossing door threshold"/>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459163" y="2209800"/>
            <a:ext cx="5303837" cy="3429000"/>
          </a:xfrm>
        </p:spPr>
      </p:pic>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CDCD7C41-38C9-4AA3-8DF5-9DC1B02CF6A3}" type="slidenum">
              <a:rPr lang="en-US">
                <a:ea typeface="+mn-ea"/>
              </a:rPr>
              <a:pPr defTabSz="914400" eaLnBrk="1" fontAlgn="auto" hangingPunct="1">
                <a:spcBef>
                  <a:spcPts val="0"/>
                </a:spcBef>
                <a:spcAft>
                  <a:spcPts val="0"/>
                </a:spcAft>
                <a:defRPr/>
              </a:pPr>
              <a:t>93</a:t>
            </a:fld>
            <a:endParaRPr lang="en-US">
              <a:ea typeface="+mn-e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AutoShape 2"/>
          <p:cNvSpPr>
            <a:spLocks noGrp="1" noChangeArrowheads="1"/>
          </p:cNvSpPr>
          <p:nvPr>
            <p:ph type="title"/>
          </p:nvPr>
        </p:nvSpPr>
        <p:spPr/>
        <p:txBody>
          <a:bodyPr/>
          <a:lstStyle/>
          <a:p>
            <a:r>
              <a:rPr lang="en-US" altLang="en-US"/>
              <a:t>Door Hardware</a:t>
            </a:r>
          </a:p>
        </p:txBody>
      </p:sp>
      <p:sp>
        <p:nvSpPr>
          <p:cNvPr id="145412" name="Rectangle 3"/>
          <p:cNvSpPr>
            <a:spLocks noGrp="1" noChangeArrowheads="1"/>
          </p:cNvSpPr>
          <p:nvPr>
            <p:ph type="body" idx="1"/>
          </p:nvPr>
        </p:nvSpPr>
        <p:spPr>
          <a:xfrm>
            <a:off x="533400" y="1354138"/>
            <a:ext cx="7693025" cy="1528762"/>
          </a:xfrm>
        </p:spPr>
        <p:txBody>
          <a:bodyPr/>
          <a:lstStyle/>
          <a:p>
            <a:pPr marL="0" indent="0">
              <a:buFont typeface="Arial" panose="020B0604020202020204" pitchFamily="34" charset="0"/>
              <a:buNone/>
            </a:pPr>
            <a:r>
              <a:rPr lang="en-US" altLang="en-US" sz="2800"/>
              <a:t>Operable parts of door or gate hardware shall be 34 inches minimum and 48 inches maximum above the finish floor or ground.</a:t>
            </a:r>
          </a:p>
        </p:txBody>
      </p:sp>
      <p:sp>
        <p:nvSpPr>
          <p:cNvPr id="32773" name="Text Box 6"/>
          <p:cNvSpPr txBox="1">
            <a:spLocks noChangeArrowheads="1"/>
          </p:cNvSpPr>
          <p:nvPr/>
        </p:nvSpPr>
        <p:spPr bwMode="auto">
          <a:xfrm>
            <a:off x="533400" y="2882900"/>
            <a:ext cx="4267200" cy="3324225"/>
          </a:xfrm>
          <a:prstGeom prst="rect">
            <a:avLst/>
          </a:prstGeom>
          <a:noFill/>
          <a:ln w="9525">
            <a:noFill/>
            <a:miter lim="800000"/>
            <a:headEnd/>
            <a:tailEnd/>
          </a:ln>
        </p:spPr>
        <p:txBody>
          <a:bodyPr>
            <a:spAutoFit/>
          </a:bodyPr>
          <a:lstStyle/>
          <a:p>
            <a:pPr defTabSz="914400" eaLnBrk="1" fontAlgn="auto" hangingPunct="1">
              <a:spcBef>
                <a:spcPct val="50000"/>
              </a:spcBef>
              <a:spcAft>
                <a:spcPts val="0"/>
              </a:spcAft>
              <a:buSzPct val="175000"/>
              <a:defRPr/>
            </a:pPr>
            <a:r>
              <a:rPr lang="en-US" sz="2800" dirty="0">
                <a:solidFill>
                  <a:prstClr val="black"/>
                </a:solidFill>
                <a:ea typeface="+mn-ea"/>
                <a:cs typeface="Arial" pitchFamily="34" charset="0"/>
              </a:rPr>
              <a:t>Door hardware must be usable without tight grasping or turning of the wrist</a:t>
            </a:r>
            <a:r>
              <a:rPr lang="en-US" sz="2400" dirty="0">
                <a:solidFill>
                  <a:prstClr val="black"/>
                </a:solidFill>
                <a:latin typeface="Calibri"/>
                <a:ea typeface="+mn-ea"/>
              </a:rPr>
              <a:t>.</a:t>
            </a:r>
          </a:p>
          <a:p>
            <a:pPr defTabSz="914400" eaLnBrk="1" fontAlgn="auto" hangingPunct="1">
              <a:spcBef>
                <a:spcPct val="50000"/>
              </a:spcBef>
              <a:spcAft>
                <a:spcPts val="0"/>
              </a:spcAft>
              <a:buSzPct val="175000"/>
              <a:defRPr/>
            </a:pPr>
            <a:r>
              <a:rPr lang="en-US" sz="2800" dirty="0">
                <a:solidFill>
                  <a:prstClr val="black"/>
                </a:solidFill>
                <a:ea typeface="+mn-ea"/>
                <a:cs typeface="Arial" pitchFamily="34" charset="0"/>
              </a:rPr>
              <a:t>Door opening force shall be 5lbf max for interior doors. (Exterior reserved)</a:t>
            </a:r>
          </a:p>
        </p:txBody>
      </p:sp>
      <p:pic>
        <p:nvPicPr>
          <p:cNvPr id="145414" name="Picture 5" descr="Photo of lever handle door hardw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351213"/>
            <a:ext cx="4191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914400" eaLnBrk="1" fontAlgn="auto" hangingPunct="1">
              <a:spcBef>
                <a:spcPts val="0"/>
              </a:spcBef>
              <a:spcAft>
                <a:spcPts val="0"/>
              </a:spcAft>
              <a:defRPr/>
            </a:pPr>
            <a:fld id="{17A10AA0-0F85-470C-90C8-873E47A29D21}" type="slidenum">
              <a:rPr lang="en-US">
                <a:ea typeface="+mn-ea"/>
              </a:rPr>
              <a:pPr defTabSz="914400" eaLnBrk="1" fontAlgn="auto" hangingPunct="1">
                <a:spcBef>
                  <a:spcPts val="0"/>
                </a:spcBef>
                <a:spcAft>
                  <a:spcPts val="0"/>
                </a:spcAft>
                <a:defRPr/>
              </a:pPr>
              <a:t>94</a:t>
            </a:fld>
            <a:endParaRPr lang="en-US">
              <a:ea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2" descr="Photo of an accessible toilet compart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295400"/>
            <a:ext cx="84582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itle 1"/>
          <p:cNvSpPr>
            <a:spLocks noGrp="1"/>
          </p:cNvSpPr>
          <p:nvPr>
            <p:ph type="title"/>
          </p:nvPr>
        </p:nvSpPr>
        <p:spPr/>
        <p:txBody>
          <a:bodyPr/>
          <a:lstStyle/>
          <a:p>
            <a:r>
              <a:rPr lang="en-US" altLang="en-US"/>
              <a:t>Element 5- Restrooms</a:t>
            </a: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defRPr/>
            </a:pPr>
            <a:fld id="{4134F1CE-1487-4241-9610-43BA1B182A4F}" type="slidenum">
              <a:rPr lang="en-US">
                <a:ea typeface="+mn-ea"/>
              </a:rPr>
              <a:pPr defTabSz="914400" eaLnBrk="1" fontAlgn="auto" hangingPunct="1">
                <a:spcBef>
                  <a:spcPts val="0"/>
                </a:spcBef>
                <a:spcAft>
                  <a:spcPts val="0"/>
                </a:spcAft>
                <a:defRPr/>
              </a:pPr>
              <a:t>95</a:t>
            </a:fld>
            <a:endParaRPr lang="en-US">
              <a:ea typeface="+mn-e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itle 1"/>
          <p:cNvSpPr>
            <a:spLocks noGrp="1"/>
          </p:cNvSpPr>
          <p:nvPr>
            <p:ph type="title"/>
          </p:nvPr>
        </p:nvSpPr>
        <p:spPr/>
        <p:txBody>
          <a:bodyPr/>
          <a:lstStyle/>
          <a:p>
            <a:r>
              <a:rPr lang="en-US" altLang="en-US" sz="3600"/>
              <a:t>Wheelchair Compartment Size</a:t>
            </a:r>
          </a:p>
        </p:txBody>
      </p:sp>
      <p:pic>
        <p:nvPicPr>
          <p:cNvPr id="148484" name="Picture 5" descr="Diagram of an accessible toilet compartment 60&quot; min width"/>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3400" y="1600200"/>
            <a:ext cx="3533775" cy="4525963"/>
          </a:xfrm>
        </p:spPr>
      </p:pic>
      <p:sp>
        <p:nvSpPr>
          <p:cNvPr id="5" name="Rectangle 4"/>
          <p:cNvSpPr/>
          <p:nvPr/>
        </p:nvSpPr>
        <p:spPr>
          <a:xfrm>
            <a:off x="4191000" y="1676400"/>
            <a:ext cx="4572000" cy="3970338"/>
          </a:xfrm>
          <a:prstGeom prst="rect">
            <a:avLst/>
          </a:prstGeom>
        </p:spPr>
        <p:txBody>
          <a:bodyPr>
            <a:spAutoFit/>
          </a:bodyPr>
          <a:lstStyle/>
          <a:p>
            <a:pPr defTabSz="914400" eaLnBrk="1" fontAlgn="auto" hangingPunct="1">
              <a:spcBef>
                <a:spcPts val="0"/>
              </a:spcBef>
              <a:spcAft>
                <a:spcPts val="0"/>
              </a:spcAft>
              <a:defRPr/>
            </a:pPr>
            <a:r>
              <a:rPr lang="en-US" sz="2800" dirty="0">
                <a:solidFill>
                  <a:prstClr val="black"/>
                </a:solidFill>
                <a:ea typeface="+mn-ea"/>
                <a:cs typeface="Arial" pitchFamily="34" charset="0"/>
              </a:rPr>
              <a:t>Standard Stall </a:t>
            </a:r>
          </a:p>
          <a:p>
            <a:pPr defTabSz="914400" eaLnBrk="1" fontAlgn="auto" hangingPunct="1">
              <a:spcBef>
                <a:spcPts val="0"/>
              </a:spcBef>
              <a:spcAft>
                <a:spcPts val="0"/>
              </a:spcAft>
              <a:defRPr/>
            </a:pPr>
            <a:r>
              <a:rPr lang="en-US" sz="2800" dirty="0">
                <a:solidFill>
                  <a:prstClr val="black"/>
                </a:solidFill>
                <a:ea typeface="+mn-ea"/>
                <a:cs typeface="Arial" pitchFamily="34" charset="0"/>
              </a:rPr>
              <a:t>60” min. wide</a:t>
            </a:r>
          </a:p>
          <a:p>
            <a:pPr defTabSz="914400" eaLnBrk="1" fontAlgn="auto" hangingPunct="1">
              <a:spcBef>
                <a:spcPts val="0"/>
              </a:spcBef>
              <a:spcAft>
                <a:spcPts val="0"/>
              </a:spcAft>
              <a:defRPr/>
            </a:pPr>
            <a:endParaRPr lang="en-US" sz="2800" dirty="0">
              <a:solidFill>
                <a:prstClr val="black"/>
              </a:solidFill>
              <a:ea typeface="+mn-ea"/>
              <a:cs typeface="Arial" pitchFamily="34" charset="0"/>
            </a:endParaRPr>
          </a:p>
          <a:p>
            <a:pPr defTabSz="914400" eaLnBrk="1" fontAlgn="auto" hangingPunct="1">
              <a:spcBef>
                <a:spcPts val="0"/>
              </a:spcBef>
              <a:spcAft>
                <a:spcPts val="0"/>
              </a:spcAft>
              <a:defRPr/>
            </a:pPr>
            <a:r>
              <a:rPr lang="en-US" sz="2800" dirty="0">
                <a:solidFill>
                  <a:prstClr val="black"/>
                </a:solidFill>
                <a:ea typeface="+mn-ea"/>
                <a:cs typeface="Arial" pitchFamily="34" charset="0"/>
              </a:rPr>
              <a:t>Depth: </a:t>
            </a:r>
          </a:p>
          <a:p>
            <a:pPr defTabSz="914400" eaLnBrk="1" fontAlgn="auto" hangingPunct="1">
              <a:spcBef>
                <a:spcPts val="0"/>
              </a:spcBef>
              <a:spcAft>
                <a:spcPts val="0"/>
              </a:spcAft>
              <a:defRPr/>
            </a:pPr>
            <a:r>
              <a:rPr lang="en-US" sz="2800" dirty="0">
                <a:solidFill>
                  <a:prstClr val="black"/>
                </a:solidFill>
                <a:ea typeface="+mn-ea"/>
                <a:cs typeface="Arial" pitchFamily="34" charset="0"/>
              </a:rPr>
              <a:t>56” min. (wall hung toilet)</a:t>
            </a:r>
          </a:p>
          <a:p>
            <a:pPr defTabSz="914400" eaLnBrk="1" fontAlgn="auto" hangingPunct="1">
              <a:spcBef>
                <a:spcPts val="0"/>
              </a:spcBef>
              <a:spcAft>
                <a:spcPts val="0"/>
              </a:spcAft>
              <a:defRPr/>
            </a:pPr>
            <a:r>
              <a:rPr lang="en-US" sz="2800" dirty="0">
                <a:solidFill>
                  <a:prstClr val="black"/>
                </a:solidFill>
                <a:ea typeface="+mn-ea"/>
                <a:cs typeface="Arial" pitchFamily="34" charset="0"/>
              </a:rPr>
              <a:t>59” min. (floor-mounted or children’s toilet) </a:t>
            </a:r>
          </a:p>
          <a:p>
            <a:pPr defTabSz="914400" eaLnBrk="1" fontAlgn="auto" hangingPunct="1">
              <a:spcBef>
                <a:spcPts val="0"/>
              </a:spcBef>
              <a:spcAft>
                <a:spcPts val="0"/>
              </a:spcAft>
              <a:defRPr/>
            </a:pPr>
            <a:r>
              <a:rPr lang="en-US" sz="2800" dirty="0">
                <a:solidFill>
                  <a:prstClr val="black"/>
                </a:solidFill>
                <a:ea typeface="+mn-ea"/>
                <a:cs typeface="Arial" pitchFamily="34" charset="0"/>
              </a:rPr>
              <a:t>Children’s use dimensions are now addressed</a:t>
            </a:r>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0A99066B-349C-454F-99CA-5C1B4CC6985C}" type="slidenum">
              <a:rPr lang="en-US">
                <a:ea typeface="+mn-ea"/>
              </a:rPr>
              <a:pPr defTabSz="914400" eaLnBrk="1" fontAlgn="auto" hangingPunct="1">
                <a:spcBef>
                  <a:spcPts val="0"/>
                </a:spcBef>
                <a:spcAft>
                  <a:spcPts val="0"/>
                </a:spcAft>
                <a:defRPr/>
              </a:pPr>
              <a:t>96</a:t>
            </a:fld>
            <a:endParaRPr lang="en-US">
              <a:ea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lstStyle/>
          <a:p>
            <a:r>
              <a:rPr lang="en-US" altLang="en-US"/>
              <a:t>Grab Bars-Side Wall</a:t>
            </a:r>
          </a:p>
        </p:txBody>
      </p:sp>
      <p:pic>
        <p:nvPicPr>
          <p:cNvPr id="149508" name="Picture 4" descr="Elevation drawing shows the side wall grab bar to be 42 inches (1065) long minimum, located 12 inches (305 mm) maximum from the rear wall and extending 54 inches (1370 mm) minimum from the rear wa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95400"/>
            <a:ext cx="47244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2" descr="Photo of a side grab bar by a toil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447800"/>
            <a:ext cx="396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10" name="Rectangle 4"/>
          <p:cNvSpPr>
            <a:spLocks noGrp="1" noChangeArrowheads="1"/>
          </p:cNvSpPr>
          <p:nvPr>
            <p:ph idx="1"/>
          </p:nvPr>
        </p:nvSpPr>
        <p:spPr>
          <a:xfrm>
            <a:off x="4038600" y="4267200"/>
            <a:ext cx="5943600" cy="3179763"/>
          </a:xfrm>
        </p:spPr>
        <p:txBody>
          <a:bodyPr/>
          <a:lstStyle/>
          <a:p>
            <a:r>
              <a:rPr lang="en-US" altLang="en-US" sz="2400"/>
              <a:t>33-36 in. high</a:t>
            </a:r>
          </a:p>
          <a:p>
            <a:r>
              <a:rPr lang="en-US" altLang="en-US" sz="2400"/>
              <a:t>42 in. min length</a:t>
            </a:r>
          </a:p>
          <a:p>
            <a:r>
              <a:rPr lang="en-US" altLang="en-US" sz="2400"/>
              <a:t>Must extend to 54in min. </a:t>
            </a:r>
          </a:p>
          <a:p>
            <a:r>
              <a:rPr lang="en-US" altLang="en-US" sz="2400"/>
              <a:t>12 in. max from back wall</a:t>
            </a:r>
          </a:p>
          <a:p>
            <a:pPr>
              <a:buFont typeface="Wingdings" panose="05000000000000000000" pitchFamily="2" charset="2"/>
              <a:buNone/>
            </a:pPr>
            <a:endParaRPr lang="en-US" altLang="en-US" sz="2400" b="1"/>
          </a:p>
          <a:p>
            <a:endParaRPr lang="en-US" altLang="en-US" sz="2400"/>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DE87CD34-628A-41A5-8057-6E3010372161}" type="slidenum">
              <a:rPr lang="en-US">
                <a:ea typeface="+mn-ea"/>
              </a:rPr>
              <a:pPr defTabSz="914400" eaLnBrk="1" fontAlgn="auto" hangingPunct="1">
                <a:spcBef>
                  <a:spcPts val="0"/>
                </a:spcBef>
                <a:spcAft>
                  <a:spcPts val="0"/>
                </a:spcAft>
                <a:defRPr/>
              </a:pPr>
              <a:t>97</a:t>
            </a:fld>
            <a:endParaRPr lang="en-US">
              <a:ea typeface="+mn-e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itle 1"/>
          <p:cNvSpPr>
            <a:spLocks noGrp="1"/>
          </p:cNvSpPr>
          <p:nvPr>
            <p:ph type="title"/>
          </p:nvPr>
        </p:nvSpPr>
        <p:spPr/>
        <p:txBody>
          <a:bodyPr/>
          <a:lstStyle/>
          <a:p>
            <a:r>
              <a:rPr lang="en-US" altLang="en-US"/>
              <a:t>Grab Bars- Rear Wall </a:t>
            </a:r>
          </a:p>
        </p:txBody>
      </p:sp>
      <p:pic>
        <p:nvPicPr>
          <p:cNvPr id="150532" name="Picture 3" descr="Elevation drawing shows the rear wall grab bar to be 36 inches (1065) long minimum, located 12 inches (305 mm) maximum from the side wall and extending 24 inches (1370 mm) minimum to the open s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075" y="1371600"/>
            <a:ext cx="4327525"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3" name="Content Placeholder 3" descr="Photo showing rear grab bar behind a toilet"/>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22788" y="1371600"/>
            <a:ext cx="4300537" cy="2286000"/>
          </a:xfrm>
        </p:spPr>
      </p:pic>
      <p:sp>
        <p:nvSpPr>
          <p:cNvPr id="150534" name="Rectangle 3"/>
          <p:cNvSpPr txBox="1">
            <a:spLocks noChangeArrowheads="1"/>
          </p:cNvSpPr>
          <p:nvPr/>
        </p:nvSpPr>
        <p:spPr bwMode="auto">
          <a:xfrm>
            <a:off x="3429000" y="3825875"/>
            <a:ext cx="5394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dirty="0">
                <a:solidFill>
                  <a:srgbClr val="000000"/>
                </a:solidFill>
                <a:latin typeface="Arial" panose="020B0604020202020204" pitchFamily="34" charset="0"/>
                <a:cs typeface="Arial" panose="020B0604020202020204" pitchFamily="34" charset="0"/>
              </a:rPr>
              <a:t>33-36 in. high</a:t>
            </a:r>
          </a:p>
          <a:p>
            <a:pPr eaLnBrk="1" hangingPunct="1"/>
            <a:r>
              <a:rPr lang="en-US" altLang="en-US" sz="2800" dirty="0">
                <a:solidFill>
                  <a:srgbClr val="000000"/>
                </a:solidFill>
                <a:latin typeface="Arial" panose="020B0604020202020204" pitchFamily="34" charset="0"/>
                <a:cs typeface="Arial" panose="020B0604020202020204" pitchFamily="34" charset="0"/>
              </a:rPr>
              <a:t>36 in. min. length</a:t>
            </a:r>
          </a:p>
          <a:p>
            <a:pPr eaLnBrk="1" hangingPunct="1"/>
            <a:r>
              <a:rPr lang="en-US" altLang="en-US" sz="2800" dirty="0">
                <a:solidFill>
                  <a:srgbClr val="000000"/>
                </a:solidFill>
                <a:latin typeface="Arial" panose="020B0604020202020204" pitchFamily="34" charset="0"/>
                <a:cs typeface="Arial" panose="020B0604020202020204" pitchFamily="34" charset="0"/>
              </a:rPr>
              <a:t>Must cover 12 in. from either </a:t>
            </a:r>
            <a:br>
              <a:rPr lang="en-US" altLang="en-US" sz="2800" dirty="0">
                <a:solidFill>
                  <a:srgbClr val="000000"/>
                </a:solidFill>
                <a:latin typeface="Arial" panose="020B0604020202020204" pitchFamily="34" charset="0"/>
                <a:cs typeface="Arial" panose="020B0604020202020204" pitchFamily="34" charset="0"/>
              </a:rPr>
            </a:br>
            <a:r>
              <a:rPr lang="en-US" altLang="en-US" sz="2800" dirty="0">
                <a:solidFill>
                  <a:srgbClr val="000000"/>
                </a:solidFill>
                <a:latin typeface="Arial" panose="020B0604020202020204" pitchFamily="34" charset="0"/>
                <a:cs typeface="Arial" panose="020B0604020202020204" pitchFamily="34" charset="0"/>
              </a:rPr>
              <a:t>side of the center line of the toilet</a:t>
            </a:r>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13DA8D27-8B7C-4FE3-B086-5AC946956A36}" type="slidenum">
              <a:rPr lang="en-US">
                <a:ea typeface="+mn-ea"/>
              </a:rPr>
              <a:pPr defTabSz="914400" eaLnBrk="1" fontAlgn="auto" hangingPunct="1">
                <a:spcBef>
                  <a:spcPts val="0"/>
                </a:spcBef>
                <a:spcAft>
                  <a:spcPts val="0"/>
                </a:spcAft>
                <a:defRPr/>
              </a:pPr>
              <a:t>98</a:t>
            </a:fld>
            <a:endParaRPr lang="en-US">
              <a:ea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le 1"/>
          <p:cNvSpPr>
            <a:spLocks noGrp="1"/>
          </p:cNvSpPr>
          <p:nvPr>
            <p:ph type="title"/>
          </p:nvPr>
        </p:nvSpPr>
        <p:spPr>
          <a:xfrm>
            <a:off x="-15875" y="76200"/>
            <a:ext cx="9144000" cy="1143000"/>
          </a:xfrm>
        </p:spPr>
        <p:txBody>
          <a:bodyPr/>
          <a:lstStyle/>
          <a:p>
            <a:r>
              <a:rPr lang="en-US" altLang="en-US"/>
              <a:t>Water Closets </a:t>
            </a:r>
          </a:p>
        </p:txBody>
      </p:sp>
      <p:pic>
        <p:nvPicPr>
          <p:cNvPr id="151556" name="Picture 3" descr="Diagram showing centerline of Toilet 16-18 inch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41910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53000" y="1377950"/>
            <a:ext cx="3886200" cy="2062163"/>
          </a:xfrm>
          <a:prstGeom prst="rect">
            <a:avLst/>
          </a:prstGeom>
          <a:noFill/>
        </p:spPr>
        <p:txBody>
          <a:bodyPr>
            <a:spAutoFit/>
          </a:bodyPr>
          <a:lstStyle/>
          <a:p>
            <a:pPr defTabSz="914400" eaLnBrk="1" fontAlgn="auto" hangingPunct="1">
              <a:spcBef>
                <a:spcPts val="0"/>
              </a:spcBef>
              <a:spcAft>
                <a:spcPts val="0"/>
              </a:spcAft>
              <a:defRPr/>
            </a:pPr>
            <a:r>
              <a:rPr lang="en-US" sz="3200" dirty="0">
                <a:solidFill>
                  <a:prstClr val="black"/>
                </a:solidFill>
                <a:ea typeface="+mn-ea"/>
                <a:cs typeface="Arial" pitchFamily="34" charset="0"/>
              </a:rPr>
              <a:t>Centerline of the Toilet should be from 16” to 18” from the side wall</a:t>
            </a:r>
          </a:p>
        </p:txBody>
      </p:sp>
      <p:sp>
        <p:nvSpPr>
          <p:cNvPr id="6" name="TextBox 5"/>
          <p:cNvSpPr txBox="1"/>
          <p:nvPr/>
        </p:nvSpPr>
        <p:spPr>
          <a:xfrm>
            <a:off x="4983163" y="3459163"/>
            <a:ext cx="3886200" cy="1570037"/>
          </a:xfrm>
          <a:prstGeom prst="rect">
            <a:avLst/>
          </a:prstGeom>
          <a:noFill/>
        </p:spPr>
        <p:txBody>
          <a:bodyPr>
            <a:spAutoFit/>
          </a:bodyPr>
          <a:lstStyle/>
          <a:p>
            <a:pPr defTabSz="914400" eaLnBrk="1" fontAlgn="auto" hangingPunct="1">
              <a:spcBef>
                <a:spcPts val="0"/>
              </a:spcBef>
              <a:spcAft>
                <a:spcPts val="0"/>
              </a:spcAft>
              <a:defRPr/>
            </a:pPr>
            <a:r>
              <a:rPr lang="en-US" sz="3200" dirty="0">
                <a:solidFill>
                  <a:prstClr val="black"/>
                </a:solidFill>
                <a:ea typeface="+mn-ea"/>
                <a:cs typeface="Arial" pitchFamily="34" charset="0"/>
              </a:rPr>
              <a:t>Flush Controls shall be on the open side of the toilet</a:t>
            </a:r>
          </a:p>
        </p:txBody>
      </p:sp>
      <p:sp>
        <p:nvSpPr>
          <p:cNvPr id="7" name="TextBox 6"/>
          <p:cNvSpPr txBox="1"/>
          <p:nvPr/>
        </p:nvSpPr>
        <p:spPr>
          <a:xfrm>
            <a:off x="4983163" y="5046663"/>
            <a:ext cx="5791200" cy="1077912"/>
          </a:xfrm>
          <a:prstGeom prst="rect">
            <a:avLst/>
          </a:prstGeom>
          <a:noFill/>
        </p:spPr>
        <p:txBody>
          <a:bodyPr>
            <a:spAutoFit/>
          </a:bodyPr>
          <a:lstStyle/>
          <a:p>
            <a:pPr defTabSz="914400" eaLnBrk="1" fontAlgn="auto" hangingPunct="1">
              <a:spcBef>
                <a:spcPts val="0"/>
              </a:spcBef>
              <a:spcAft>
                <a:spcPts val="0"/>
              </a:spcAft>
              <a:defRPr/>
            </a:pPr>
            <a:r>
              <a:rPr lang="en-US" sz="3200" dirty="0">
                <a:solidFill>
                  <a:prstClr val="black"/>
                </a:solidFill>
                <a:ea typeface="+mn-ea"/>
                <a:cs typeface="Arial" pitchFamily="34" charset="0"/>
              </a:rPr>
              <a:t>Seat Height shall </a:t>
            </a:r>
            <a:br>
              <a:rPr lang="en-US" sz="3200" dirty="0">
                <a:solidFill>
                  <a:prstClr val="black"/>
                </a:solidFill>
                <a:ea typeface="+mn-ea"/>
                <a:cs typeface="Arial" pitchFamily="34" charset="0"/>
              </a:rPr>
            </a:br>
            <a:r>
              <a:rPr lang="en-US" sz="3200" dirty="0">
                <a:solidFill>
                  <a:prstClr val="black"/>
                </a:solidFill>
                <a:ea typeface="+mn-ea"/>
                <a:cs typeface="Arial" pitchFamily="34" charset="0"/>
              </a:rPr>
              <a:t>be 17”- 19”</a:t>
            </a:r>
            <a:endParaRPr lang="en-US" dirty="0">
              <a:solidFill>
                <a:prstClr val="black"/>
              </a:solidFill>
              <a:ea typeface="+mn-ea"/>
              <a:cs typeface="Arial" pitchFamily="34" charset="0"/>
            </a:endParaRPr>
          </a:p>
        </p:txBody>
      </p:sp>
      <p:sp>
        <p:nvSpPr>
          <p:cNvPr id="3" name="Slide Number Placeholder 2"/>
          <p:cNvSpPr>
            <a:spLocks noGrp="1"/>
          </p:cNvSpPr>
          <p:nvPr>
            <p:ph type="sldNum" sz="quarter" idx="12"/>
          </p:nvPr>
        </p:nvSpPr>
        <p:spPr/>
        <p:txBody>
          <a:bodyPr/>
          <a:lstStyle/>
          <a:p>
            <a:pPr defTabSz="914400" eaLnBrk="1" fontAlgn="auto" hangingPunct="1">
              <a:spcBef>
                <a:spcPts val="0"/>
              </a:spcBef>
              <a:spcAft>
                <a:spcPts val="0"/>
              </a:spcAft>
              <a:defRPr/>
            </a:pPr>
            <a:fld id="{877FCB3A-A138-404C-8246-088308227E89}" type="slidenum">
              <a:rPr lang="en-US">
                <a:ea typeface="+mn-ea"/>
              </a:rPr>
              <a:pPr defTabSz="914400" eaLnBrk="1" fontAlgn="auto" hangingPunct="1">
                <a:spcBef>
                  <a:spcPts val="0"/>
                </a:spcBef>
                <a:spcAft>
                  <a:spcPts val="0"/>
                </a:spcAft>
                <a:defRPr/>
              </a:pPr>
              <a:t>99</a:t>
            </a:fld>
            <a:endParaRPr lang="en-US">
              <a:ea typeface="+mn-ea"/>
            </a:endParaRP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D2D2D2"/>
      </a:lt2>
      <a:accent1>
        <a:srgbClr val="FF0000"/>
      </a:accent1>
      <a:accent2>
        <a:srgbClr val="FF0000"/>
      </a:accent2>
      <a:accent3>
        <a:srgbClr val="9C007F"/>
      </a:accent3>
      <a:accent4>
        <a:srgbClr val="68007F"/>
      </a:accent4>
      <a:accent5>
        <a:srgbClr val="005BD3"/>
      </a:accent5>
      <a:accent6>
        <a:srgbClr val="00349E"/>
      </a:accent6>
      <a:hlink>
        <a:srgbClr val="17BBFD"/>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ogo Template Blue">
  <a:themeElements>
    <a:clrScheme name="Custom 2">
      <a:dk1>
        <a:sysClr val="windowText" lastClr="000000"/>
      </a:dk1>
      <a:lt1>
        <a:sysClr val="window" lastClr="FFFFFF"/>
      </a:lt1>
      <a:dk2>
        <a:srgbClr val="666666"/>
      </a:dk2>
      <a:lt2>
        <a:srgbClr val="D2D2D2"/>
      </a:lt2>
      <a:accent1>
        <a:srgbClr val="FF0000"/>
      </a:accent1>
      <a:accent2>
        <a:srgbClr val="FF0000"/>
      </a:accent2>
      <a:accent3>
        <a:srgbClr val="9C007F"/>
      </a:accent3>
      <a:accent4>
        <a:srgbClr val="68007F"/>
      </a:accent4>
      <a:accent5>
        <a:srgbClr val="005BD3"/>
      </a:accent5>
      <a:accent6>
        <a:srgbClr val="00349E"/>
      </a:accent6>
      <a:hlink>
        <a:srgbClr val="17BBFD"/>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ogo Template Blue">
  <a:themeElements>
    <a:clrScheme name="Custom 2">
      <a:dk1>
        <a:sysClr val="windowText" lastClr="000000"/>
      </a:dk1>
      <a:lt1>
        <a:sysClr val="window" lastClr="FFFFFF"/>
      </a:lt1>
      <a:dk2>
        <a:srgbClr val="666666"/>
      </a:dk2>
      <a:lt2>
        <a:srgbClr val="D2D2D2"/>
      </a:lt2>
      <a:accent1>
        <a:srgbClr val="FF0000"/>
      </a:accent1>
      <a:accent2>
        <a:srgbClr val="FF0000"/>
      </a:accent2>
      <a:accent3>
        <a:srgbClr val="9C007F"/>
      </a:accent3>
      <a:accent4>
        <a:srgbClr val="68007F"/>
      </a:accent4>
      <a:accent5>
        <a:srgbClr val="005BD3"/>
      </a:accent5>
      <a:accent6>
        <a:srgbClr val="00349E"/>
      </a:accent6>
      <a:hlink>
        <a:srgbClr val="17BBFD"/>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4494</TotalTime>
  <Words>5229</Words>
  <Application>Microsoft Office PowerPoint</Application>
  <PresentationFormat>On-screen Show (4:3)</PresentationFormat>
  <Paragraphs>744</Paragraphs>
  <Slides>118</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118</vt:i4>
      </vt:variant>
    </vt:vector>
  </HeadingPairs>
  <TitlesOfParts>
    <vt:vector size="128" baseType="lpstr">
      <vt:lpstr>ＭＳ Ｐゴシック</vt:lpstr>
      <vt:lpstr>Arial</vt:lpstr>
      <vt:lpstr>Calibri</vt:lpstr>
      <vt:lpstr>Nyala</vt:lpstr>
      <vt:lpstr>Times New Roman</vt:lpstr>
      <vt:lpstr>Verdana</vt:lpstr>
      <vt:lpstr>Wingdings</vt:lpstr>
      <vt:lpstr>Office Theme</vt:lpstr>
      <vt:lpstr>Logo Template Blue</vt:lpstr>
      <vt:lpstr>1_Logo Template Blue</vt:lpstr>
      <vt:lpstr>Self-Evaluation and Transition Plans</vt:lpstr>
      <vt:lpstr>Self Evaluation</vt:lpstr>
      <vt:lpstr>Title II Overview</vt:lpstr>
      <vt:lpstr>Who is subject to Title II?</vt:lpstr>
      <vt:lpstr>What Activities are Covered?</vt:lpstr>
      <vt:lpstr>How is Title II Enforced?</vt:lpstr>
      <vt:lpstr>What is Program Access?</vt:lpstr>
      <vt:lpstr>Basic Title II Requirements</vt:lpstr>
      <vt:lpstr>Procedural Requirements</vt:lpstr>
      <vt:lpstr>What are Self-Evaluation and Transition Plans</vt:lpstr>
      <vt:lpstr>Determine 50 or more Employees</vt:lpstr>
      <vt:lpstr>50 or more Employees (cont.)</vt:lpstr>
      <vt:lpstr>Establishing the ADA Coordinator Position </vt:lpstr>
      <vt:lpstr>Establishing the ADA Coordinator Position (2)</vt:lpstr>
      <vt:lpstr>Establishing the ADA Coordinator Position (3)</vt:lpstr>
      <vt:lpstr>Grievance Procedure</vt:lpstr>
      <vt:lpstr>Grievance Procedure (2)</vt:lpstr>
      <vt:lpstr>Grievance Procedure (3)</vt:lpstr>
      <vt:lpstr>Why do a Self-Evaluation and Transition Plan Now?</vt:lpstr>
      <vt:lpstr>Why do a Self-Evaluation and Transition Plan Now? (2)</vt:lpstr>
      <vt:lpstr>Revised DOJ Regulations</vt:lpstr>
      <vt:lpstr>Revised DOJ Regulations (2)</vt:lpstr>
      <vt:lpstr>2010 Standards for Accessible Design</vt:lpstr>
      <vt:lpstr>Compliance Dates</vt:lpstr>
      <vt:lpstr>Safe Harbor</vt:lpstr>
      <vt:lpstr>Safe Harbor (2)</vt:lpstr>
      <vt:lpstr>Safe Harbor (3)</vt:lpstr>
      <vt:lpstr>Safe Harbor (4)</vt:lpstr>
      <vt:lpstr>Self Evaluation-look at polices</vt:lpstr>
      <vt:lpstr>What to Evaluate?</vt:lpstr>
      <vt:lpstr>(2)</vt:lpstr>
      <vt:lpstr>(3)</vt:lpstr>
      <vt:lpstr>(4)</vt:lpstr>
      <vt:lpstr>(5)</vt:lpstr>
      <vt:lpstr>(6)</vt:lpstr>
      <vt:lpstr>.</vt:lpstr>
      <vt:lpstr>(7)</vt:lpstr>
      <vt:lpstr>(8 &amp; 9)</vt:lpstr>
      <vt:lpstr>(10)</vt:lpstr>
      <vt:lpstr>(11)</vt:lpstr>
      <vt:lpstr>(12)</vt:lpstr>
      <vt:lpstr>(13)</vt:lpstr>
      <vt:lpstr>Self Evaluation-practices</vt:lpstr>
      <vt:lpstr>ADA Compliance Team</vt:lpstr>
      <vt:lpstr>Program Interviews</vt:lpstr>
      <vt:lpstr> Survey Questions</vt:lpstr>
      <vt:lpstr>Advisory Council</vt:lpstr>
      <vt:lpstr>Advisory Council (2)</vt:lpstr>
      <vt:lpstr>Reasonable Modifications</vt:lpstr>
      <vt:lpstr>ADA Defenses</vt:lpstr>
      <vt:lpstr>Self Evaluation-  Department Survey</vt:lpstr>
      <vt:lpstr>Review of Policies, Practices &amp; Procedures</vt:lpstr>
      <vt:lpstr>Documents</vt:lpstr>
      <vt:lpstr>Self Evaluation- facilities</vt:lpstr>
      <vt:lpstr>Site Surveys</vt:lpstr>
      <vt:lpstr>PREPARING FOR SITE REVIEWS </vt:lpstr>
      <vt:lpstr>Get Organized – The Power of 2</vt:lpstr>
      <vt:lpstr>Choose a Checklist</vt:lpstr>
      <vt:lpstr>Readily Achievable Checklist </vt:lpstr>
      <vt:lpstr>Checklist Priorities </vt:lpstr>
      <vt:lpstr>Make Copies of the Checklist</vt:lpstr>
      <vt:lpstr>Use Free and Effective Online Tools</vt:lpstr>
      <vt:lpstr>Obtain Floor Plans</vt:lpstr>
      <vt:lpstr>Essential Tools </vt:lpstr>
      <vt:lpstr>Other Helpful Tools </vt:lpstr>
      <vt:lpstr>Site Surveys- where to start</vt:lpstr>
      <vt:lpstr>SITE INSPECTION</vt:lpstr>
      <vt:lpstr>SITE INSPECTION (2)</vt:lpstr>
      <vt:lpstr>SITE INSPECTION (3)</vt:lpstr>
      <vt:lpstr>Note Taking </vt:lpstr>
      <vt:lpstr>Notes in the checklist</vt:lpstr>
      <vt:lpstr>Performing Surveys</vt:lpstr>
      <vt:lpstr>Element 1- Parking</vt:lpstr>
      <vt:lpstr>Required Parking Spaces</vt:lpstr>
      <vt:lpstr>Van Parking </vt:lpstr>
      <vt:lpstr>Parking Location </vt:lpstr>
      <vt:lpstr>Parking  Spaces  </vt:lpstr>
      <vt:lpstr>Floor or Ground Surfaces </vt:lpstr>
      <vt:lpstr>Element 2 Accessible Routes</vt:lpstr>
      <vt:lpstr>Site Arrival Points </vt:lpstr>
      <vt:lpstr>Clear Width </vt:lpstr>
      <vt:lpstr>Protruding Objects</vt:lpstr>
      <vt:lpstr>Slope </vt:lpstr>
      <vt:lpstr>Changes in Level </vt:lpstr>
      <vt:lpstr>Element 3- Ramps, Curb Ramps &amp; Handrails</vt:lpstr>
      <vt:lpstr>Slope, Clear Width, Rise</vt:lpstr>
      <vt:lpstr> Landings </vt:lpstr>
      <vt:lpstr>Edge Protection </vt:lpstr>
      <vt:lpstr>Sides of Curb Ramps</vt:lpstr>
      <vt:lpstr>Ramp Handrails </vt:lpstr>
      <vt:lpstr>Element 4- Entrances  &amp; Interior Doors</vt:lpstr>
      <vt:lpstr>Entrances-Clear Width</vt:lpstr>
      <vt:lpstr>Thresholds </vt:lpstr>
      <vt:lpstr>Door Hardware</vt:lpstr>
      <vt:lpstr>Element 5- Restrooms</vt:lpstr>
      <vt:lpstr>Wheelchair Compartment Size</vt:lpstr>
      <vt:lpstr>Grab Bars-Side Wall</vt:lpstr>
      <vt:lpstr>Grab Bars- Rear Wall </vt:lpstr>
      <vt:lpstr>Water Closets </vt:lpstr>
      <vt:lpstr>Ambulatory Compartment </vt:lpstr>
      <vt:lpstr>Dispensers</vt:lpstr>
      <vt:lpstr>Lavatories and Sinks </vt:lpstr>
      <vt:lpstr>Mirrors</vt:lpstr>
      <vt:lpstr>Signage </vt:lpstr>
      <vt:lpstr>Drinking Fountains </vt:lpstr>
      <vt:lpstr>Dining &amp; Work Surfaces</vt:lpstr>
      <vt:lpstr>Storage Facilities</vt:lpstr>
      <vt:lpstr>SURVEY REPORT</vt:lpstr>
      <vt:lpstr>SURVEY REPORT (2)</vt:lpstr>
      <vt:lpstr>Survey Report (3)</vt:lpstr>
      <vt:lpstr>Survey Report (4)</vt:lpstr>
      <vt:lpstr>Transition Plan Approaches</vt:lpstr>
      <vt:lpstr>Developing the Plan</vt:lpstr>
      <vt:lpstr>Prioritization  </vt:lpstr>
      <vt:lpstr>Prioritization Factors</vt:lpstr>
      <vt:lpstr>Just Do It</vt:lpstr>
      <vt:lpstr>Transition Plan Examples </vt:lpstr>
      <vt:lpstr>QUESTIONS</vt:lpstr>
    </vt:vector>
  </TitlesOfParts>
  <Company>DBTAC-Great Plains ADA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a Disability Impairment Substantial Limitation Major Life Activity Disclosure/Medical Examinations</dc:title>
  <dc:creator>Julie Brinkhoff</dc:creator>
  <cp:lastModifiedBy>Shell, Jeminie, GCD</cp:lastModifiedBy>
  <cp:revision>169</cp:revision>
  <dcterms:created xsi:type="dcterms:W3CDTF">2010-03-11T21:34:10Z</dcterms:created>
  <dcterms:modified xsi:type="dcterms:W3CDTF">2025-04-10T22:13:17Z</dcterms:modified>
</cp:coreProperties>
</file>