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  <p:sldMasterId id="2147483651" r:id="rId3"/>
    <p:sldMasterId id="2147483649" r:id="rId4"/>
    <p:sldMasterId id="2147483650" r:id="rId5"/>
  </p:sldMasterIdLst>
  <p:notesMasterIdLst>
    <p:notesMasterId r:id="rId77"/>
  </p:notesMasterIdLst>
  <p:handoutMasterIdLst>
    <p:handoutMasterId r:id="rId78"/>
  </p:handoutMasterIdLst>
  <p:sldIdLst>
    <p:sldId id="463" r:id="rId6"/>
    <p:sldId id="528" r:id="rId7"/>
    <p:sldId id="322" r:id="rId8"/>
    <p:sldId id="467" r:id="rId9"/>
    <p:sldId id="472" r:id="rId10"/>
    <p:sldId id="469" r:id="rId11"/>
    <p:sldId id="529" r:id="rId12"/>
    <p:sldId id="509" r:id="rId13"/>
    <p:sldId id="591" r:id="rId14"/>
    <p:sldId id="468" r:id="rId15"/>
    <p:sldId id="452" r:id="rId16"/>
    <p:sldId id="398" r:id="rId17"/>
    <p:sldId id="390" r:id="rId18"/>
    <p:sldId id="521" r:id="rId19"/>
    <p:sldId id="519" r:id="rId20"/>
    <p:sldId id="522" r:id="rId21"/>
    <p:sldId id="523" r:id="rId22"/>
    <p:sldId id="524" r:id="rId23"/>
    <p:sldId id="387" r:id="rId24"/>
    <p:sldId id="402" r:id="rId25"/>
    <p:sldId id="407" r:id="rId26"/>
    <p:sldId id="364" r:id="rId27"/>
    <p:sldId id="526" r:id="rId28"/>
    <p:sldId id="418" r:id="rId29"/>
    <p:sldId id="428" r:id="rId30"/>
    <p:sldId id="500" r:id="rId31"/>
    <p:sldId id="446" r:id="rId32"/>
    <p:sldId id="414" r:id="rId33"/>
    <p:sldId id="593" r:id="rId34"/>
    <p:sldId id="403" r:id="rId35"/>
    <p:sldId id="454" r:id="rId36"/>
    <p:sldId id="462" r:id="rId37"/>
    <p:sldId id="512" r:id="rId38"/>
    <p:sldId id="419" r:id="rId39"/>
    <p:sldId id="514" r:id="rId40"/>
    <p:sldId id="420" r:id="rId41"/>
    <p:sldId id="421" r:id="rId42"/>
    <p:sldId id="422" r:id="rId43"/>
    <p:sldId id="423" r:id="rId44"/>
    <p:sldId id="636" r:id="rId45"/>
    <p:sldId id="494" r:id="rId46"/>
    <p:sldId id="486" r:id="rId47"/>
    <p:sldId id="493" r:id="rId48"/>
    <p:sldId id="487" r:id="rId49"/>
    <p:sldId id="488" r:id="rId50"/>
    <p:sldId id="616" r:id="rId51"/>
    <p:sldId id="490" r:id="rId52"/>
    <p:sldId id="455" r:id="rId53"/>
    <p:sldId id="654" r:id="rId54"/>
    <p:sldId id="394" r:id="rId55"/>
    <p:sldId id="653" r:id="rId56"/>
    <p:sldId id="746" r:id="rId57"/>
    <p:sldId id="440" r:id="rId58"/>
    <p:sldId id="400" r:id="rId59"/>
    <p:sldId id="496" r:id="rId60"/>
    <p:sldId id="495" r:id="rId61"/>
    <p:sldId id="475" r:id="rId62"/>
    <p:sldId id="484" r:id="rId63"/>
    <p:sldId id="483" r:id="rId64"/>
    <p:sldId id="434" r:id="rId65"/>
    <p:sldId id="505" r:id="rId66"/>
    <p:sldId id="485" r:id="rId67"/>
    <p:sldId id="437" r:id="rId68"/>
    <p:sldId id="458" r:id="rId69"/>
    <p:sldId id="383" r:id="rId70"/>
    <p:sldId id="460" r:id="rId71"/>
    <p:sldId id="461" r:id="rId72"/>
    <p:sldId id="381" r:id="rId73"/>
    <p:sldId id="503" r:id="rId74"/>
    <p:sldId id="396" r:id="rId75"/>
    <p:sldId id="713" r:id="rId76"/>
  </p:sldIdLst>
  <p:sldSz cx="9144000" cy="6858000" type="screen4x3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86" autoAdjust="0"/>
    <p:restoredTop sz="95477" autoAdjust="0"/>
  </p:normalViewPr>
  <p:slideViewPr>
    <p:cSldViewPr>
      <p:cViewPr varScale="1">
        <p:scale>
          <a:sx n="92" d="100"/>
          <a:sy n="92" d="100"/>
        </p:scale>
        <p:origin x="749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6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9864"/>
    </p:cViewPr>
  </p:sorterViewPr>
  <p:notesViewPr>
    <p:cSldViewPr>
      <p:cViewPr varScale="1">
        <p:scale>
          <a:sx n="72" d="100"/>
          <a:sy n="72" d="100"/>
        </p:scale>
        <p:origin x="-2268" y="-114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7013" y="8773324"/>
            <a:ext cx="3011489" cy="46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70" tIns="46234" rIns="92470" bIns="46234" numCol="1" anchor="b" anchorCtr="0" compatLnSpc="1">
            <a:prstTxWarp prst="textNoShape">
              <a:avLst/>
            </a:prstTxWarp>
          </a:bodyPr>
          <a:lstStyle>
            <a:lvl1pPr algn="r" defTabSz="924660">
              <a:defRPr sz="1200"/>
            </a:lvl1pPr>
          </a:lstStyle>
          <a:p>
            <a:fld id="{DE219B6A-798F-4C5D-908F-48943E232F5B}" type="slidenum">
              <a:rPr lang="en-US">
                <a:latin typeface="Calibri" pitchFamily="34" charset="0"/>
              </a:rPr>
              <a:pPr/>
              <a:t>‹#›</a:t>
            </a:fld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7047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1"/>
            <a:ext cx="3011489" cy="46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87" tIns="45444" rIns="90887" bIns="4544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013" y="1"/>
            <a:ext cx="3011489" cy="46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87" tIns="45444" rIns="90887" bIns="4544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09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6813" y="692150"/>
            <a:ext cx="4616450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326" y="4387454"/>
            <a:ext cx="5559429" cy="415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87" tIns="45444" rIns="90887" bIns="454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8773324"/>
            <a:ext cx="3011489" cy="46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87" tIns="45444" rIns="90887" bIns="4544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13" y="8773324"/>
            <a:ext cx="3011489" cy="46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87" tIns="45444" rIns="90887" bIns="4544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325D6C0E-FC72-45D7-9C19-423C8DBFFC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6073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F14E28-B619-4867-B44B-EA08519FAB27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D6C0E-FC72-45D7-9C19-423C8DBFFCCB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D6C0E-FC72-45D7-9C19-423C8DBFFCCB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D6C0E-FC72-45D7-9C19-423C8DBFFCCB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16F27A-76D9-1642-AD52-64F10E127E9A}" type="slidenum">
              <a:rPr lang="en-US"/>
              <a:pPr/>
              <a:t>24</a:t>
            </a:fld>
            <a:endParaRPr lang="en-US" dirty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465" tIns="46232" rIns="92465" bIns="46232"/>
          <a:lstStyle/>
          <a:p>
            <a:pPr eaLnBrk="1" hangingPunct="1"/>
            <a:endParaRPr lang="en-US" b="1" dirty="0">
              <a:latin typeface="Times New Roman" pitchFamily="-65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917969-C5BB-C14A-B126-ACF3EF6BD45A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346" tIns="46672" rIns="93346" bIns="46672"/>
          <a:lstStyle/>
          <a:p>
            <a:pPr eaLnBrk="1" hangingPunct="1"/>
            <a:endParaRPr lang="en-US" dirty="0">
              <a:latin typeface="Times New Roman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988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D6C0E-FC72-45D7-9C19-423C8DBFFCCB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7905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D6C0E-FC72-45D7-9C19-423C8DBFFCCB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 txBox="1">
            <a:spLocks noGrp="1" noChangeArrowheads="1"/>
          </p:cNvSpPr>
          <p:nvPr/>
        </p:nvSpPr>
        <p:spPr bwMode="auto">
          <a:xfrm>
            <a:off x="3938076" y="8774885"/>
            <a:ext cx="3012001" cy="46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73" tIns="46236" rIns="92473" bIns="46236" anchor="b">
            <a:prstTxWarp prst="textNoShape">
              <a:avLst/>
            </a:prstTxWarp>
          </a:bodyPr>
          <a:lstStyle/>
          <a:p>
            <a:pPr algn="r" defTabSz="924886"/>
            <a:fld id="{7425C336-4CDA-0B45-A701-A50045B5E3CD}" type="slidenum">
              <a:rPr lang="en-US" sz="1300">
                <a:latin typeface="Times New Roman" pitchFamily="-65" charset="0"/>
              </a:rPr>
              <a:pPr algn="r" defTabSz="924886"/>
              <a:t>32</a:t>
            </a:fld>
            <a:endParaRPr lang="en-US" sz="1300" dirty="0">
              <a:latin typeface="Times New Roman" pitchFamily="-65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0563"/>
            <a:ext cx="4619625" cy="3465512"/>
          </a:xfrm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6074" y="4385915"/>
            <a:ext cx="5097929" cy="4158372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8B7894-6EA2-43A9-8C0F-DDF6408A0169}" type="slidenum">
              <a:rPr lang="en-US"/>
              <a:pPr/>
              <a:t>40</a:t>
            </a:fld>
            <a:endParaRPr lang="en-US" dirty="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128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D6C0E-FC72-45D7-9C19-423C8DBFFCCB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7C7FDB-7ED6-477A-AC06-A0D876DF873B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D6C0E-FC72-45D7-9C19-423C8DBFFCCB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D6C0E-FC72-45D7-9C19-423C8DBFFCCB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3900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D6C0E-FC72-45D7-9C19-423C8DBFFCCB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3768" indent="-286064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4257" indent="-228851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1960" indent="-228851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9663" indent="-228851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7366" indent="-228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5068" indent="-228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32772" indent="-228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90474" indent="-228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E4E3949C-FEA2-4155-BB64-B8BFBFF03584}" type="slidenum">
              <a:rPr lang="en-US" sz="1200">
                <a:latin typeface="Times New Roman" pitchFamily="18" charset="0"/>
              </a:rPr>
              <a:pPr eaLnBrk="1" hangingPunct="1"/>
              <a:t>57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2160BC-04EC-4AEF-8EA6-7A903939D571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43D5FB-76EB-4111-9A43-3984C72D564D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D6C0E-FC72-45D7-9C19-423C8DBFFCCB}" type="slidenum">
              <a:rPr lang="en-US" smtClean="0"/>
              <a:pPr/>
              <a:t>65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D6C0E-FC72-45D7-9C19-423C8DBFFCCB}" type="slidenum">
              <a:rPr lang="en-US" smtClean="0"/>
              <a:pPr/>
              <a:t>66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D6C0E-FC72-45D7-9C19-423C8DBFFCCB}" type="slidenum">
              <a:rPr lang="en-US" smtClean="0"/>
              <a:pPr/>
              <a:t>67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D6C0E-FC72-45D7-9C19-423C8DBFFCCB}" type="slidenum">
              <a:rPr lang="en-US" smtClean="0"/>
              <a:pPr/>
              <a:t>68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7C7FDB-7ED6-477A-AC06-A0D876DF873B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D6C0E-FC72-45D7-9C19-423C8DBFFCCB}" type="slidenum">
              <a:rPr lang="en-US" smtClean="0"/>
              <a:pPr/>
              <a:t>69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D6C0E-FC72-45D7-9C19-423C8DBFFCCB}" type="slidenum">
              <a:rPr lang="en-US" smtClean="0"/>
              <a:pPr/>
              <a:t>70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D6C0E-FC72-45D7-9C19-423C8DBFFCCB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307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3731" indent="-2860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4202" indent="-22884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1882" indent="-22884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9564" indent="-22884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7244" indent="-2288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4926" indent="-2288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32606" indent="-2288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90287" indent="-2288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351DA3D4-EDCF-4701-B779-3B6C4B1F83C2}" type="slidenum">
              <a:rPr lang="en-US" sz="1200">
                <a:latin typeface="Times New Roman" pitchFamily="18" charset="0"/>
              </a:rPr>
              <a:pPr eaLnBrk="1" hangingPunct="1"/>
              <a:t>6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solidFill>
                <a:srgbClr val="333333"/>
              </a:solidFill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881479-443C-467C-A710-C28A373265B3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9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401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D6C0E-FC72-45D7-9C19-423C8DBFFCCB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99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D6C0E-FC72-45D7-9C19-423C8DBFFCC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970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3731" indent="-2860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4202" indent="-22884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1882" indent="-22884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9564" indent="-22884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7244" indent="-2288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4926" indent="-2288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32606" indent="-2288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90287" indent="-2288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351DA3D4-EDCF-4701-B779-3B6C4B1F83C2}" type="slidenum">
              <a:rPr lang="en-US" sz="1200">
                <a:latin typeface="Times New Roman" pitchFamily="18" charset="0"/>
              </a:rPr>
              <a:pPr eaLnBrk="1" hangingPunct="1"/>
              <a:t>10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solidFill>
                <a:srgbClr val="333333"/>
              </a:solidFill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8B7894-6EA2-43A9-8C0F-DDF6408A0169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07876EDB-41FD-4DDF-A95C-019C9BEBC7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824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07876EDB-41FD-4DDF-A95C-019C9BEBC7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163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CB456-702B-462E-AF62-0B983FD5DC3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319537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07876EDB-41FD-4DDF-A95C-019C9BEBC7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243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9BABA29-EE84-4078-A5E0-30268DA60FA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948B96-9D97-C745-99BA-513AB433EE48}"/>
              </a:ext>
            </a:extLst>
          </p:cNvPr>
          <p:cNvSpPr/>
          <p:nvPr userDrawn="1"/>
        </p:nvSpPr>
        <p:spPr>
          <a:xfrm>
            <a:off x="444500" y="610618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eaLnBrk="0" hangingPunct="0"/>
            <a:r>
              <a:rPr lang="en-US" altLang="en-US" sz="1600" dirty="0">
                <a:solidFill>
                  <a:srgbClr val="1A99A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Body CS)" charset="0"/>
              </a:rPr>
              <a:t> </a:t>
            </a:r>
            <a:r>
              <a:rPr lang="en-US" altLang="en-US" sz="1200" dirty="0">
                <a:solidFill>
                  <a:srgbClr val="1A99A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Body CS)" charset="0"/>
              </a:rPr>
              <a:t>Melissa A Anderson, LLC</a:t>
            </a:r>
            <a:endParaRPr lang="en-US" altLang="en-US" sz="1200" dirty="0">
              <a:solidFill>
                <a:schemeClr val="tx1"/>
              </a:solidFill>
            </a:endParaRPr>
          </a:p>
          <a:p>
            <a:pPr algn="l" eaLnBrk="0" hangingPunct="0"/>
            <a:r>
              <a:rPr lang="en-US" altLang="en-US" sz="1200" dirty="0">
                <a:solidFill>
                  <a:srgbClr val="1A99A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Body CS)" charset="0"/>
              </a:rPr>
              <a:t>    Engineering4Access</a:t>
            </a:r>
            <a:endParaRPr lang="en-US" sz="12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4A67FE-1553-2046-9C0A-B3EDA023BAB0}"/>
              </a:ext>
            </a:extLst>
          </p:cNvPr>
          <p:cNvCxnSpPr>
            <a:cxnSpLocks/>
          </p:cNvCxnSpPr>
          <p:nvPr userDrawn="1"/>
        </p:nvCxnSpPr>
        <p:spPr>
          <a:xfrm>
            <a:off x="444500" y="6400800"/>
            <a:ext cx="17653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721" r:id="rId12"/>
    <p:sldLayoutId id="2147483722" r:id="rId13"/>
    <p:sldLayoutId id="2147483723" r:id="rId14"/>
    <p:sldLayoutId id="2147483709" r:id="rId15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•"/>
        <a:defRPr sz="28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•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•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•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•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•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3399"/>
          </a:solidFill>
          <a:ln w="9525">
            <a:solidFill>
              <a:srgbClr val="0033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0000"/>
        </a:buClr>
        <a:buChar char="•"/>
        <a:defRPr sz="2800">
          <a:solidFill>
            <a:schemeClr val="bg1"/>
          </a:solidFill>
          <a:latin typeface="Calibri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bg1"/>
          </a:solidFill>
          <a:latin typeface="Calibri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•"/>
        <a:defRPr sz="2000">
          <a:solidFill>
            <a:schemeClr val="bg1"/>
          </a:solidFill>
          <a:latin typeface="Calibri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•"/>
        <a:defRPr sz="2000">
          <a:solidFill>
            <a:schemeClr val="bg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•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•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•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219200" cy="12033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 userDrawn="1"/>
        </p:nvSpPr>
        <p:spPr>
          <a:xfrm>
            <a:off x="8153400" y="6324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8D86DBE-1422-412E-AAEB-14F12EA47BE6}" type="slidenum">
              <a:rPr lang="en-US" smtClean="0">
                <a:latin typeface="Calibri" pitchFamily="34" charset="0"/>
                <a:cs typeface="Calibri" pitchFamily="34" charset="0"/>
              </a:rPr>
              <a:pPr algn="r"/>
              <a:t>‹#›</a:t>
            </a:fld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274638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219200" cy="12033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0000"/>
        </a:buClr>
        <a:buChar char="•"/>
        <a:defRPr sz="2800">
          <a:solidFill>
            <a:schemeClr val="bg1"/>
          </a:solidFill>
          <a:latin typeface="Calibri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bg1"/>
          </a:solidFill>
          <a:latin typeface="Calibri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•"/>
        <a:defRPr sz="2000">
          <a:solidFill>
            <a:schemeClr val="bg1"/>
          </a:solidFill>
          <a:latin typeface="Calibri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•"/>
        <a:defRPr sz="2000">
          <a:solidFill>
            <a:schemeClr val="bg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•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•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•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762000"/>
            <a:ext cx="4724400" cy="4665663"/>
          </a:xfrm>
          <a:prstGeom prst="rect">
            <a:avLst/>
          </a:prstGeom>
          <a:noFill/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3200400" y="6019800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u="sng" dirty="0">
                <a:solidFill>
                  <a:srgbClr val="003399"/>
                </a:solidFill>
                <a:latin typeface="Calibri" pitchFamily="34" charset="0"/>
              </a:rPr>
              <a:t>www.access-board.gov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ncaonline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oleObject" Target="../embeddings/oleObject1.bin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cess-board.gov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png"/><Relationship Id="rId4" Type="http://schemas.openxmlformats.org/officeDocument/2006/relationships/hyperlink" Target="mailto:row@access-board.gov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257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3600" b="1" dirty="0"/>
              <a:t>Accessible </a:t>
            </a:r>
          </a:p>
          <a:p>
            <a:pPr algn="ctr">
              <a:buFontTx/>
              <a:buNone/>
            </a:pPr>
            <a:r>
              <a:rPr lang="en-US" sz="3600" b="1" dirty="0"/>
              <a:t>Pedestrian Facilities in the </a:t>
            </a:r>
          </a:p>
          <a:p>
            <a:pPr algn="ctr">
              <a:buFontTx/>
              <a:buNone/>
            </a:pPr>
            <a:r>
              <a:rPr lang="en-US" sz="3600" b="1" dirty="0"/>
              <a:t>Public Right-of-Way</a:t>
            </a:r>
          </a:p>
          <a:p>
            <a:pPr algn="ctr">
              <a:buFontTx/>
              <a:buNone/>
            </a:pPr>
            <a:endParaRPr lang="en-US" sz="3600" b="1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r>
              <a:rPr lang="en-US" sz="2400" b="1" dirty="0"/>
              <a:t>Presented By: Michael Edwards</a:t>
            </a:r>
            <a:br>
              <a:rPr lang="en-US" sz="2400" b="1" dirty="0"/>
            </a:br>
            <a:r>
              <a:rPr lang="en-US" sz="2400" b="1" dirty="0"/>
              <a:t>Great Plains ADA Center</a:t>
            </a:r>
          </a:p>
          <a:p>
            <a:pPr algn="ctr">
              <a:buFontTx/>
              <a:buNone/>
            </a:pPr>
            <a:endParaRPr lang="en-US" sz="2400" b="1" dirty="0"/>
          </a:p>
          <a:p>
            <a:pPr algn="ctr">
              <a:buFontTx/>
              <a:buNone/>
            </a:pPr>
            <a:r>
              <a:rPr lang="en-US" sz="2400" b="1" dirty="0"/>
              <a:t>Slides by</a:t>
            </a:r>
          </a:p>
          <a:p>
            <a:pPr algn="ctr">
              <a:buFontTx/>
              <a:buNone/>
            </a:pPr>
            <a:r>
              <a:rPr lang="en-US" sz="2400" b="1" dirty="0"/>
              <a:t>Melissa Anderson, PE</a:t>
            </a:r>
          </a:p>
          <a:p>
            <a:pPr algn="ctr">
              <a:buFontTx/>
              <a:buNone/>
            </a:pPr>
            <a:r>
              <a:rPr lang="en-US" sz="2400" b="1" dirty="0"/>
              <a:t>Principal, Melissa A Anderson, LLC</a:t>
            </a:r>
          </a:p>
          <a:p>
            <a:pPr algn="ctr">
              <a:buFontTx/>
              <a:buNone/>
            </a:pPr>
            <a:endParaRPr lang="en-US" sz="2400" b="1" dirty="0"/>
          </a:p>
          <a:p>
            <a:pPr algn="ctr">
              <a:buFontTx/>
              <a:buNone/>
            </a:pPr>
            <a:endParaRPr lang="en-US" sz="2400" b="1" dirty="0"/>
          </a:p>
          <a:p>
            <a:pPr algn="ctr">
              <a:buFontTx/>
              <a:buNone/>
            </a:pPr>
            <a:br>
              <a:rPr lang="en-US" sz="3600" dirty="0"/>
            </a:b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27449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04800"/>
            <a:ext cx="8686800" cy="99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b="1" dirty="0"/>
              <a:t>Accessibility Obligations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74653" y="1231392"/>
            <a:ext cx="85344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New construction is required to be accessible</a:t>
            </a:r>
          </a:p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endParaRPr lang="en-US" sz="12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Alterations to existing facilities must be accessible to the maximum extent practicable</a:t>
            </a:r>
          </a:p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endParaRPr lang="en-US" sz="1200" dirty="0">
              <a:latin typeface="Calibri" pitchFamily="34" charset="0"/>
              <a:cs typeface="Calibri" pitchFamily="34" charset="0"/>
            </a:endParaRPr>
          </a:p>
          <a:p>
            <a:pPr marL="3835400" lvl="6" indent="-34290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Existing facilities that have not been altered can not deny access to persons with disabilities</a:t>
            </a:r>
          </a:p>
        </p:txBody>
      </p:sp>
      <p:pic>
        <p:nvPicPr>
          <p:cNvPr id="6" name="Picture 6" descr="Lady with a stroller and dog walking halfway in the street to get around a utility pole on a narrow sidewal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95600"/>
            <a:ext cx="3276600" cy="292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90491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914400"/>
            <a:ext cx="8077200" cy="3429000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Technical Requirements</a:t>
            </a:r>
            <a:br>
              <a:rPr lang="en-US" sz="1600" b="1" dirty="0">
                <a:solidFill>
                  <a:schemeClr val="bg1"/>
                </a:solidFill>
              </a:rPr>
            </a:b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8000" b="1" dirty="0">
                <a:solidFill>
                  <a:schemeClr val="bg1"/>
                </a:solidFill>
              </a:rPr>
              <a:t>Pedestrian Access Route</a:t>
            </a:r>
          </a:p>
        </p:txBody>
      </p:sp>
      <p:sp>
        <p:nvSpPr>
          <p:cNvPr id="6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66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</a:rPr>
              <a:t>Sidewalks - Who needs them?</a:t>
            </a: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305800" y="6387885"/>
            <a:ext cx="838200" cy="457200"/>
          </a:xfrm>
          <a:prstGeom prst="rect">
            <a:avLst/>
          </a:prstGeom>
        </p:spPr>
        <p:txBody>
          <a:bodyPr bIns="82296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3900" y="5029200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If</a:t>
            </a:r>
            <a:r>
              <a:rPr lang="en-US" sz="2400" b="1" dirty="0"/>
              <a:t> </a:t>
            </a:r>
            <a:r>
              <a:rPr lang="en-US" sz="2400" dirty="0"/>
              <a:t>sidewalks are provided, then they are required to be accessible to and usable by a person with a disability. </a:t>
            </a:r>
          </a:p>
        </p:txBody>
      </p:sp>
      <p:pic>
        <p:nvPicPr>
          <p:cNvPr id="4" name="Picture 3" descr="Picture of a bus stop with a bench.  There is no sidewalk to reach the stop and the grass shows a well worn path along the side of the road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743" y="1219200"/>
            <a:ext cx="3657600" cy="2721935"/>
          </a:xfrm>
          <a:prstGeom prst="rect">
            <a:avLst/>
          </a:prstGeom>
        </p:spPr>
      </p:pic>
      <p:pic>
        <p:nvPicPr>
          <p:cNvPr id="7" name="Picture 4" descr="Picture of people in wheelchairs on the shoulder of a busy roa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1676400"/>
            <a:ext cx="2700020" cy="3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5076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067" y="152400"/>
            <a:ext cx="8686800" cy="1163636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Types of Pedestrian Facilities</a:t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Pedestrian Access Routes</a:t>
            </a:r>
          </a:p>
        </p:txBody>
      </p:sp>
      <p:pic>
        <p:nvPicPr>
          <p:cNvPr id="8" name="Picture 2" descr="Picture of a group girls walking along a city sidewalk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47801"/>
            <a:ext cx="3197674" cy="229568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14" descr="Woman w stroller on rural road with shoulder.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6354" y="4169854"/>
            <a:ext cx="3197674" cy="187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435665" y="3822241"/>
            <a:ext cx="2209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91429">
            <a:prstTxWarp prst="textNoShape">
              <a:avLst/>
            </a:prstTxWarp>
          </a:bodyPr>
          <a:lstStyle/>
          <a:p>
            <a:pPr marL="274320" indent="-231775" algn="ctr" eaLnBrk="0" hangingPunct="0">
              <a:spcBef>
                <a:spcPts val="0"/>
              </a:spcBef>
              <a:buClr>
                <a:schemeClr val="bg1"/>
              </a:buClr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Sidewalks</a:t>
            </a:r>
          </a:p>
          <a:p>
            <a:pPr marL="274320" indent="-231775" algn="ctr" eaLnBrk="0" hangingPunct="0">
              <a:spcBef>
                <a:spcPts val="0"/>
              </a:spcBef>
              <a:buClr>
                <a:schemeClr val="bg1"/>
              </a:buClr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(pedestrians only)</a:t>
            </a: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6096000" y="3505200"/>
            <a:ext cx="261233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91429">
            <a:prstTxWarp prst="textNoShape">
              <a:avLst/>
            </a:prstTxWarp>
          </a:bodyPr>
          <a:lstStyle/>
          <a:p>
            <a:pPr marL="231775" indent="-231775" algn="ctr" eaLnBrk="0" hangingPunct="0">
              <a:spcBef>
                <a:spcPts val="0"/>
              </a:spcBef>
              <a:buClr>
                <a:schemeClr val="bg1"/>
              </a:buClr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Shared-use Paths</a:t>
            </a:r>
          </a:p>
          <a:p>
            <a:pPr marL="231775" indent="-231775" algn="ctr" eaLnBrk="0" hangingPunct="0">
              <a:spcBef>
                <a:spcPts val="0"/>
              </a:spcBef>
              <a:buClr>
                <a:schemeClr val="bg1"/>
              </a:buClr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(peds and bikes) 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2048771" y="5649518"/>
            <a:ext cx="20574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91429">
            <a:prstTxWarp prst="textNoShape">
              <a:avLst/>
            </a:prstTxWarp>
          </a:bodyPr>
          <a:lstStyle/>
          <a:p>
            <a:pPr marL="231775" indent="-231775" algn="ctr" eaLnBrk="0" hangingPunct="0">
              <a:spcBef>
                <a:spcPts val="600"/>
              </a:spcBef>
              <a:buClr>
                <a:schemeClr val="bg1"/>
              </a:buClr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Shoulders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Slide Number Placeholder 3"/>
          <p:cNvSpPr txBox="1">
            <a:spLocks/>
          </p:cNvSpPr>
          <p:nvPr/>
        </p:nvSpPr>
        <p:spPr>
          <a:xfrm>
            <a:off x="8001000" y="6248400"/>
            <a:ext cx="838200" cy="457200"/>
          </a:xfrm>
          <a:prstGeom prst="rect">
            <a:avLst/>
          </a:prstGeom>
        </p:spPr>
        <p:txBody>
          <a:bodyPr bIns="82296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3" descr="Picture of a shared use path being used by pedestrians, In-line skater and a bicycle ">
            <a:extLst>
              <a:ext uri="{FF2B5EF4-FFF2-40B4-BE49-F238E27FC236}">
                <a16:creationId xmlns:a16="http://schemas.microsoft.com/office/drawing/2014/main" id="{3319C978-A5F9-7248-AEC7-C8EA27AC3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1342630"/>
            <a:ext cx="3197674" cy="215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963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pPr algn="l"/>
            <a:r>
              <a:rPr lang="en-US" b="1" dirty="0"/>
              <a:t>Pedestrian Access Route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7962900" cy="4525963"/>
          </a:xfrm>
        </p:spPr>
        <p:txBody>
          <a:bodyPr/>
          <a:lstStyle/>
          <a:p>
            <a:r>
              <a:rPr lang="en-US" sz="2800" dirty="0"/>
              <a:t>Contains 48” min pedestrian access route, (36” min accessible route);</a:t>
            </a:r>
          </a:p>
          <a:p>
            <a:r>
              <a:rPr lang="en-US" sz="2800" dirty="0"/>
              <a:t>2% maximum cross slope;</a:t>
            </a:r>
          </a:p>
          <a:p>
            <a:r>
              <a:rPr lang="en-US" sz="2800" dirty="0"/>
              <a:t>Surface is firm, stable and slip resistant;</a:t>
            </a:r>
          </a:p>
          <a:p>
            <a:r>
              <a:rPr lang="en-US" sz="2800" dirty="0"/>
              <a:t>Minimize level changes;</a:t>
            </a:r>
          </a:p>
          <a:p>
            <a:r>
              <a:rPr lang="en-US" sz="2800" dirty="0"/>
              <a:t>No protruding objects within circulation path; </a:t>
            </a:r>
          </a:p>
          <a:p>
            <a:r>
              <a:rPr lang="en-US" sz="2800" dirty="0"/>
              <a:t>Clear floor space at entrances, pedestrian pushbuttons, and other pedestrian features (drinking fountains, telephones, ATMs…) </a:t>
            </a:r>
          </a:p>
          <a:p>
            <a:endParaRPr lang="en-US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001000" y="6248400"/>
            <a:ext cx="838200" cy="457200"/>
          </a:xfrm>
          <a:prstGeom prst="rect">
            <a:avLst/>
          </a:prstGeom>
        </p:spPr>
        <p:txBody>
          <a:bodyPr bIns="82296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276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381000"/>
            <a:ext cx="8229601" cy="838200"/>
          </a:xfrm>
        </p:spPr>
        <p:txBody>
          <a:bodyPr anchor="t"/>
          <a:lstStyle/>
          <a:p>
            <a:r>
              <a:rPr lang="en-US" sz="4000" b="1" dirty="0"/>
              <a:t>Pedestrian Access Route Clear Width</a:t>
            </a:r>
            <a:br>
              <a:rPr lang="en-US" sz="4000" b="1" dirty="0"/>
            </a:br>
            <a:endParaRPr lang="en-US" sz="4000" b="1" dirty="0"/>
          </a:p>
        </p:txBody>
      </p:sp>
      <p:pic>
        <p:nvPicPr>
          <p:cNvPr id="11" name="Picture 10" descr="Photo of wide side walk with 2 brick strips on the edges with an arrow in the middle depicting the four foot requiremen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07408"/>
            <a:ext cx="5014414" cy="30597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" y="4724400"/>
            <a:ext cx="56795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  <a:cs typeface="Calibri" pitchFamily="34" charset="0"/>
              </a:rPr>
              <a:t>4 ft min clear width exclusive of the curb with a 5 ft passing space every 200 ft max</a:t>
            </a:r>
          </a:p>
        </p:txBody>
      </p:sp>
      <p:sp>
        <p:nvSpPr>
          <p:cNvPr id="13" name="TextBox 12" hidden="1"/>
          <p:cNvSpPr txBox="1"/>
          <p:nvPr/>
        </p:nvSpPr>
        <p:spPr>
          <a:xfrm rot="10800000" flipV="1">
            <a:off x="3135086" y="4038600"/>
            <a:ext cx="3657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of wide side walk with 2 brick strips with an arrow in the middle depicting the four foot requirement</a:t>
            </a:r>
          </a:p>
        </p:txBody>
      </p:sp>
      <p:cxnSp>
        <p:nvCxnSpPr>
          <p:cNvPr id="15" name="Straight Arrow Connector 14" descr="Straight Line connector"/>
          <p:cNvCxnSpPr/>
          <p:nvPr/>
        </p:nvCxnSpPr>
        <p:spPr>
          <a:xfrm>
            <a:off x="1905000" y="2590800"/>
            <a:ext cx="1371600" cy="127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headEnd type="arrow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2057400" y="2737304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ft min</a:t>
            </a:r>
          </a:p>
        </p:txBody>
      </p:sp>
      <p:pic>
        <p:nvPicPr>
          <p:cNvPr id="1026" name="Picture 2" descr="Picture of a 4 foot sidewalk with a 5 foot wide passing sp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800"/>
            <a:ext cx="2590800" cy="34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958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458200" cy="609600"/>
          </a:xfrm>
        </p:spPr>
        <p:txBody>
          <a:bodyPr/>
          <a:lstStyle/>
          <a:p>
            <a:pPr algn="l"/>
            <a:r>
              <a:rPr lang="en-US" b="1" dirty="0"/>
              <a:t>Shared Use Path Width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6200" y="4953000"/>
            <a:ext cx="9067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Width determined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by use and not accessibility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3" descr="Picture of a shared use path being used by pedestrians, In-line skater and a bicycle 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7178"/>
            <a:ext cx="5638800" cy="3805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8001000" y="6248400"/>
            <a:ext cx="838200" cy="457200"/>
          </a:xfrm>
          <a:prstGeom prst="rect">
            <a:avLst/>
          </a:prstGeom>
        </p:spPr>
        <p:txBody>
          <a:bodyPr bIns="82296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775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8001000" cy="685800"/>
          </a:xfrm>
        </p:spPr>
        <p:txBody>
          <a:bodyPr/>
          <a:lstStyle/>
          <a:p>
            <a:pPr algn="l"/>
            <a:r>
              <a:rPr lang="en-US" b="1" dirty="0"/>
              <a:t>Clear Width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42807" y="5038240"/>
            <a:ext cx="8763000" cy="109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48” min clear width continues around all obstructions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001000" y="6248400"/>
            <a:ext cx="838200" cy="457200"/>
          </a:xfrm>
          <a:prstGeom prst="rect">
            <a:avLst/>
          </a:prstGeom>
        </p:spPr>
        <p:txBody>
          <a:bodyPr bIns="82296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8" descr="027_JPG"/>
          <p:cNvPicPr>
            <a:picLocks noChangeAspect="1" noChangeArrowheads="1"/>
          </p:cNvPicPr>
          <p:nvPr/>
        </p:nvPicPr>
        <p:blipFill>
          <a:blip r:embed="rId2" cstate="print"/>
          <a:srcRect t="13588" b="9581"/>
          <a:stretch>
            <a:fillRect/>
          </a:stretch>
        </p:blipFill>
        <p:spPr bwMode="auto">
          <a:xfrm>
            <a:off x="5118238" y="381000"/>
            <a:ext cx="3266550" cy="220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" name="Picture 8" descr="Level landing wrapped around pole"/>
          <p:cNvPicPr>
            <a:picLocks noChangeAspect="1" noChangeArrowheads="1"/>
          </p:cNvPicPr>
          <p:nvPr/>
        </p:nvPicPr>
        <p:blipFill>
          <a:blip r:embed="rId3" cstate="print"/>
          <a:srcRect t="3995" b="15466"/>
          <a:stretch>
            <a:fillRect/>
          </a:stretch>
        </p:blipFill>
        <p:spPr bwMode="auto">
          <a:xfrm>
            <a:off x="4495799" y="2590800"/>
            <a:ext cx="4462701" cy="256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sw wrap around tree"/>
          <p:cNvPicPr>
            <a:picLocks noChangeAspect="1" noChangeArrowheads="1"/>
          </p:cNvPicPr>
          <p:nvPr/>
        </p:nvPicPr>
        <p:blipFill>
          <a:blip r:embed="rId4" cstate="print"/>
          <a:srcRect l="4761" t="13127" r="3571" b="14545"/>
          <a:stretch>
            <a:fillRect/>
          </a:stretch>
        </p:blipFill>
        <p:spPr bwMode="auto">
          <a:xfrm>
            <a:off x="838201" y="1728922"/>
            <a:ext cx="4038600" cy="279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4597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" y="4025900"/>
            <a:ext cx="3276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Which one meets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the requirements?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11" descr="wide enough for sw cafe"/>
          <p:cNvPicPr>
            <a:picLocks noChangeAspect="1" noChangeArrowheads="1"/>
          </p:cNvPicPr>
          <p:nvPr/>
        </p:nvPicPr>
        <p:blipFill>
          <a:blip r:embed="rId2" cstate="print"/>
          <a:srcRect t="10001" b="10687"/>
          <a:stretch>
            <a:fillRect/>
          </a:stretch>
        </p:blipFill>
        <p:spPr bwMode="auto">
          <a:xfrm>
            <a:off x="0" y="0"/>
            <a:ext cx="596579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Pole &amp; bike parking not in line"/>
          <p:cNvPicPr>
            <a:picLocks noChangeAspect="1" noChangeArrowheads="1"/>
          </p:cNvPicPr>
          <p:nvPr/>
        </p:nvPicPr>
        <p:blipFill>
          <a:blip r:embed="rId3" cstate="print"/>
          <a:srcRect b="1389"/>
          <a:stretch>
            <a:fillRect/>
          </a:stretch>
        </p:blipFill>
        <p:spPr bwMode="auto">
          <a:xfrm>
            <a:off x="3606084" y="2895600"/>
            <a:ext cx="553791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3"/>
          <p:cNvSpPr txBox="1">
            <a:spLocks/>
          </p:cNvSpPr>
          <p:nvPr/>
        </p:nvSpPr>
        <p:spPr>
          <a:xfrm>
            <a:off x="8001000" y="6248400"/>
            <a:ext cx="838200" cy="457200"/>
          </a:xfrm>
          <a:prstGeom prst="rect">
            <a:avLst/>
          </a:prstGeom>
        </p:spPr>
        <p:txBody>
          <a:bodyPr bIns="82296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480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b="1" dirty="0"/>
              <a:t>Pedestrian Access Route Running Slope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525963"/>
          </a:xfrm>
        </p:spPr>
        <p:txBody>
          <a:bodyPr/>
          <a:lstStyle/>
          <a:p>
            <a:r>
              <a:rPr lang="en-US" sz="2000" b="1" dirty="0"/>
              <a:t>R302.5.1 Within Street or Highway Right-of-Way. Except as provided in R302.5.3, the grade of pedestrian access routes </a:t>
            </a:r>
            <a:r>
              <a:rPr lang="en-US" sz="2000" b="1" u="sng" dirty="0"/>
              <a:t>shall not exceed the general grade established for the adjacent street or highway</a:t>
            </a:r>
            <a:r>
              <a:rPr lang="en-US" sz="2000" b="1" dirty="0"/>
              <a:t>.</a:t>
            </a:r>
            <a:endParaRPr lang="en-US" sz="1000" b="1" dirty="0"/>
          </a:p>
          <a:p>
            <a:pPr marL="0" indent="0">
              <a:buNone/>
            </a:pPr>
            <a:endParaRPr lang="en-US" sz="900" dirty="0"/>
          </a:p>
          <a:p>
            <a:r>
              <a:rPr lang="en-US" sz="2000" b="1" dirty="0"/>
              <a:t>R302.5.2 Not Within Street or Highway Right-of-Way. The grade of pedestrian access routes </a:t>
            </a:r>
            <a:r>
              <a:rPr lang="en-US" sz="2000" b="1" u="sng" dirty="0"/>
              <a:t>shall be 5 percent maximum</a:t>
            </a:r>
            <a:r>
              <a:rPr lang="en-US" sz="2000" b="1" dirty="0"/>
              <a:t>.</a:t>
            </a:r>
            <a:endParaRPr lang="en-US" sz="900" b="1" dirty="0"/>
          </a:p>
          <a:p>
            <a:endParaRPr lang="en-US" sz="900" dirty="0"/>
          </a:p>
          <a:p>
            <a:r>
              <a:rPr lang="en-US" sz="2000" b="1" dirty="0"/>
              <a:t>R302.5.3 Within Pedestrian Street Crossings. The </a:t>
            </a:r>
          </a:p>
          <a:p>
            <a:pPr indent="0">
              <a:buNone/>
            </a:pPr>
            <a:r>
              <a:rPr lang="en-US" sz="2000" b="1" dirty="0"/>
              <a:t>grade of pedestrian access routes </a:t>
            </a:r>
            <a:r>
              <a:rPr lang="en-US" sz="2000" b="1" u="sng" dirty="0"/>
              <a:t>shall be </a:t>
            </a:r>
          </a:p>
          <a:p>
            <a:pPr indent="0">
              <a:buNone/>
            </a:pPr>
            <a:r>
              <a:rPr lang="en-US" sz="2000" b="1" u="sng" dirty="0"/>
              <a:t>5 percent maximum.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5" name="Picture 4" descr="Picture of a sidewalk beside a busy road.  The grade of the sidewalk is the same as the road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417" y="4291106"/>
            <a:ext cx="2883244" cy="1778000"/>
          </a:xfrm>
          <a:prstGeom prst="rect">
            <a:avLst/>
          </a:prstGeom>
        </p:spPr>
      </p:pic>
      <p:sp>
        <p:nvSpPr>
          <p:cNvPr id="8" name="TextBox 7" hidden="1"/>
          <p:cNvSpPr txBox="1"/>
          <p:nvPr/>
        </p:nvSpPr>
        <p:spPr>
          <a:xfrm>
            <a:off x="3429000" y="2895600"/>
            <a:ext cx="160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of steep urban roadway with a curb attached sidewalk</a:t>
            </a:r>
          </a:p>
        </p:txBody>
      </p:sp>
      <p:pic>
        <p:nvPicPr>
          <p:cNvPr id="9" name="Picture 13" descr="Picture of a sidewalk next to a steep road in an rural area"/>
          <p:cNvPicPr>
            <a:picLocks noChangeAspect="1" noChangeArrowheads="1"/>
          </p:cNvPicPr>
          <p:nvPr/>
        </p:nvPicPr>
        <p:blipFill>
          <a:blip r:embed="rId4" cstate="print">
            <a:lum bright="-12000"/>
          </a:blip>
          <a:srcRect l="11667" r="18333"/>
          <a:stretch>
            <a:fillRect/>
          </a:stretch>
        </p:blipFill>
        <p:spPr bwMode="auto">
          <a:xfrm>
            <a:off x="6457122" y="3581400"/>
            <a:ext cx="2295939" cy="251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1261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01E9-8688-3D48-99C5-4675E7AEA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772400" cy="914400"/>
          </a:xfrm>
        </p:spPr>
        <p:txBody>
          <a:bodyPr/>
          <a:lstStyle/>
          <a:p>
            <a:r>
              <a:rPr lang="en-US" b="1" dirty="0"/>
              <a:t>Agenda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F6AE8-7CD6-A541-A794-2701BC544E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1328BFF-BA55-D043-9276-340D97E8DB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461" y="1371600"/>
            <a:ext cx="6210300" cy="4419600"/>
          </a:xfrm>
        </p:spPr>
        <p:txBody>
          <a:bodyPr>
            <a:normAutofit fontScale="62500" lnSpcReduction="20000"/>
          </a:bodyPr>
          <a:lstStyle/>
          <a:p>
            <a:endParaRPr lang="en-US" sz="1600" b="1" dirty="0">
              <a:solidFill>
                <a:schemeClr val="tx1"/>
              </a:solidFill>
            </a:endParaRPr>
          </a:p>
          <a:p>
            <a:endParaRPr lang="en-US" sz="1600" b="1" dirty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4400" b="1" dirty="0">
                <a:solidFill>
                  <a:schemeClr val="tx1"/>
                </a:solidFill>
              </a:rPr>
              <a:t>  Legal Obligations for Accessibility</a:t>
            </a:r>
          </a:p>
          <a:p>
            <a:pPr algn="l">
              <a:buFont typeface="Arial" pitchFamily="34" charset="0"/>
              <a:buChar char="•"/>
            </a:pPr>
            <a:r>
              <a:rPr lang="en-US" sz="4400" b="1" dirty="0">
                <a:solidFill>
                  <a:schemeClr val="tx1"/>
                </a:solidFill>
              </a:rPr>
              <a:t>  Organization of Proposed Rule</a:t>
            </a:r>
          </a:p>
          <a:p>
            <a:pPr algn="l">
              <a:buFont typeface="Arial" pitchFamily="34" charset="0"/>
              <a:buChar char="•"/>
            </a:pPr>
            <a:r>
              <a:rPr lang="en-US" sz="4400" b="1" dirty="0">
                <a:solidFill>
                  <a:schemeClr val="tx1"/>
                </a:solidFill>
              </a:rPr>
              <a:t>  Pedestrian Access Route </a:t>
            </a:r>
          </a:p>
          <a:p>
            <a:pPr algn="l">
              <a:buFont typeface="Arial" pitchFamily="34" charset="0"/>
              <a:buChar char="•"/>
            </a:pPr>
            <a:r>
              <a:rPr lang="en-US" sz="4400" b="1" dirty="0">
                <a:solidFill>
                  <a:schemeClr val="tx1"/>
                </a:solidFill>
              </a:rPr>
              <a:t>  Pedestrian Circulation Area</a:t>
            </a:r>
          </a:p>
          <a:p>
            <a:pPr algn="l">
              <a:buFont typeface="Arial" pitchFamily="34" charset="0"/>
              <a:buChar char="•"/>
            </a:pPr>
            <a:r>
              <a:rPr lang="en-US" sz="4400" b="1" dirty="0">
                <a:solidFill>
                  <a:schemeClr val="tx1"/>
                </a:solidFill>
              </a:rPr>
              <a:t>  Curb Ramps and Blended Transitions</a:t>
            </a:r>
          </a:p>
          <a:p>
            <a:pPr algn="l">
              <a:buFont typeface="Arial" pitchFamily="34" charset="0"/>
              <a:buChar char="•"/>
            </a:pPr>
            <a:r>
              <a:rPr lang="en-US" sz="4400" b="1" dirty="0">
                <a:solidFill>
                  <a:schemeClr val="tx1"/>
                </a:solidFill>
              </a:rPr>
              <a:t>  Pedestrian Crossings</a:t>
            </a:r>
          </a:p>
          <a:p>
            <a:pPr algn="l">
              <a:buFont typeface="Arial" pitchFamily="34" charset="0"/>
              <a:buChar char="•"/>
            </a:pPr>
            <a:r>
              <a:rPr lang="en-US" sz="4400" b="1" dirty="0">
                <a:solidFill>
                  <a:schemeClr val="tx1"/>
                </a:solidFill>
              </a:rPr>
              <a:t>  Transit Stops and Shelters</a:t>
            </a:r>
          </a:p>
          <a:p>
            <a:pPr algn="l">
              <a:buFont typeface="Arial" pitchFamily="34" charset="0"/>
              <a:buChar char="•"/>
            </a:pPr>
            <a:r>
              <a:rPr lang="en-US" sz="4400" b="1" dirty="0"/>
              <a:t>  Parking</a:t>
            </a:r>
            <a:endParaRPr lang="en-US" sz="4400" b="1" dirty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4400" b="1" dirty="0">
                <a:solidFill>
                  <a:schemeClr val="tx1"/>
                </a:solidFill>
              </a:rPr>
              <a:t>  Questions and Answers</a:t>
            </a:r>
          </a:p>
          <a:p>
            <a:pPr algn="l">
              <a:buFont typeface="Arial" pitchFamily="34" charset="0"/>
              <a:buChar char="•"/>
            </a:pPr>
            <a:endParaRPr lang="en-US" sz="4000" b="1" dirty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endParaRPr lang="en-US" sz="4000" b="1" dirty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endParaRPr 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20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68362"/>
          </a:xfrm>
        </p:spPr>
        <p:txBody>
          <a:bodyPr/>
          <a:lstStyle/>
          <a:p>
            <a:r>
              <a:rPr lang="en-US" sz="4000" b="1" dirty="0"/>
              <a:t>Accessible Route Running Slope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53000"/>
          </a:xfrm>
        </p:spPr>
        <p:txBody>
          <a:bodyPr/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What it looks like if the building guidelines are applied</a:t>
            </a:r>
          </a:p>
        </p:txBody>
      </p:sp>
      <p:pic>
        <p:nvPicPr>
          <p:cNvPr id="4" name="Picture 3" descr="Picture of a ramp system with handrails and landings used to access a sidewalk located at a higher elevation away from the street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6" y="1295400"/>
            <a:ext cx="7466667" cy="4038600"/>
          </a:xfrm>
          <a:prstGeom prst="rect">
            <a:avLst/>
          </a:prstGeom>
        </p:spPr>
      </p:pic>
      <p:sp>
        <p:nvSpPr>
          <p:cNvPr id="8" name="TextBox 7" hidden="1"/>
          <p:cNvSpPr txBox="1"/>
          <p:nvPr/>
        </p:nvSpPr>
        <p:spPr>
          <a:xfrm>
            <a:off x="4114800" y="3048000"/>
            <a:ext cx="160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of sidewalk with a switchback ramp on it with handrails</a:t>
            </a:r>
          </a:p>
        </p:txBody>
      </p:sp>
    </p:spTree>
    <p:extLst>
      <p:ext uri="{BB962C8B-B14F-4D97-AF65-F5344CB8AC3E}">
        <p14:creationId xmlns:p14="http://schemas.microsoft.com/office/powerpoint/2010/main" val="479558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pPr eaLnBrk="0" hangingPunct="0"/>
            <a:r>
              <a:rPr lang="en-US" altLang="en-US" b="1" dirty="0"/>
              <a:t>Pedestrian Access Route Cross Slope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75921"/>
            <a:ext cx="4876800" cy="4525963"/>
          </a:xfrm>
        </p:spPr>
        <p:txBody>
          <a:bodyPr/>
          <a:lstStyle/>
          <a:p>
            <a:r>
              <a:rPr lang="en-US" dirty="0"/>
              <a:t>0% best for wheelchair users</a:t>
            </a:r>
          </a:p>
          <a:p>
            <a:r>
              <a:rPr lang="en-US" dirty="0"/>
              <a:t>Some slope needed for drainage</a:t>
            </a:r>
          </a:p>
          <a:p>
            <a:r>
              <a:rPr lang="en-US" dirty="0"/>
              <a:t>Max cross slope 2%</a:t>
            </a:r>
          </a:p>
        </p:txBody>
      </p:sp>
      <p:sp>
        <p:nvSpPr>
          <p:cNvPr id="7" name="TextBox 6" hidden="1"/>
          <p:cNvSpPr txBox="1"/>
          <p:nvPr/>
        </p:nvSpPr>
        <p:spPr>
          <a:xfrm>
            <a:off x="6321597" y="1956137"/>
            <a:ext cx="1676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Graphic showing cross slope of 2% in the middle with steeper cross slope on each side</a:t>
            </a:r>
          </a:p>
        </p:txBody>
      </p:sp>
      <p:pic>
        <p:nvPicPr>
          <p:cNvPr id="13" name="Picture 12" descr="Picture of a sidewalk beside a busy road.  The grade of the sidewalk is the same as the road.">
            <a:extLst>
              <a:ext uri="{FF2B5EF4-FFF2-40B4-BE49-F238E27FC236}">
                <a16:creationId xmlns:a16="http://schemas.microsoft.com/office/drawing/2014/main" id="{04E1FFB6-9434-AA44-86BE-15E9A30C8E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502" y="3893801"/>
            <a:ext cx="3302498" cy="2036540"/>
          </a:xfrm>
          <a:prstGeom prst="rect">
            <a:avLst/>
          </a:prstGeom>
        </p:spPr>
      </p:pic>
      <p:pic>
        <p:nvPicPr>
          <p:cNvPr id="2" name="Picture 1" descr="Drawing of a man in a wheelchair sitting o a surface with 2% cross slope">
            <a:extLst>
              <a:ext uri="{FF2B5EF4-FFF2-40B4-BE49-F238E27FC236}">
                <a16:creationId xmlns:a16="http://schemas.microsoft.com/office/drawing/2014/main" id="{B033A12B-0213-9441-B557-F9A738D5B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384" y="1475921"/>
            <a:ext cx="2151215" cy="213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70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  <a:ln cap="rnd">
            <a:miter lim="800000"/>
          </a:ln>
        </p:spPr>
        <p:txBody>
          <a:bodyPr/>
          <a:lstStyle/>
          <a:p>
            <a:pPr eaLnBrk="0" hangingPunct="0"/>
            <a:r>
              <a:rPr lang="en-US" altLang="en-US" b="1" dirty="0"/>
              <a:t>Pedestrian Access Route Cross Slope</a:t>
            </a:r>
          </a:p>
        </p:txBody>
      </p:sp>
      <p:pic>
        <p:nvPicPr>
          <p:cNvPr id="10" name="Picture 10" descr="Photo of construction worker measuring cross slope with a level before concrete is poure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189215"/>
            <a:ext cx="3429000" cy="3535185"/>
          </a:xfrm>
          <a:prstGeom prst="rect">
            <a:avLst/>
          </a:prstGeom>
          <a:noFill/>
        </p:spPr>
      </p:pic>
      <p:sp>
        <p:nvSpPr>
          <p:cNvPr id="28" name="TextBox 27" hidden="1"/>
          <p:cNvSpPr txBox="1"/>
          <p:nvPr/>
        </p:nvSpPr>
        <p:spPr>
          <a:xfrm>
            <a:off x="2362200" y="1981200"/>
            <a:ext cx="1752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of construction worker measuring cross slope with a level before concrete is poured</a:t>
            </a:r>
          </a:p>
        </p:txBody>
      </p:sp>
      <p:sp>
        <p:nvSpPr>
          <p:cNvPr id="29" name="TextBox 28" hidden="1"/>
          <p:cNvSpPr txBox="1"/>
          <p:nvPr/>
        </p:nvSpPr>
        <p:spPr>
          <a:xfrm>
            <a:off x="6172200" y="2357885"/>
            <a:ext cx="20457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of an existing sidewalk with the middle at a 2% cross slope; with a steeper cross slope near the building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6705600" y="3899837"/>
            <a:ext cx="13971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2%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CDEE71-9F9C-D740-B5C4-BBF6009AC2F9}"/>
              </a:ext>
            </a:extLst>
          </p:cNvPr>
          <p:cNvSpPr txBox="1"/>
          <p:nvPr/>
        </p:nvSpPr>
        <p:spPr>
          <a:xfrm>
            <a:off x="1447800" y="4930121"/>
            <a:ext cx="61136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Cross Slope: 2% maximum</a:t>
            </a:r>
            <a:endParaRPr lang="en-US" sz="2000" dirty="0">
              <a:latin typeface="Calibri" panose="020F0502020204030204" pitchFamily="34" charset="0"/>
            </a:endParaRP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Construction tolerances? 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Design accordingly – 1.5%?</a:t>
            </a:r>
            <a:endParaRPr lang="en-US" sz="2400" dirty="0">
              <a:solidFill>
                <a:srgbClr val="FF0000"/>
              </a:solidFill>
              <a:latin typeface="Calibri" pitchFamily="34" charset="0"/>
            </a:endParaRPr>
          </a:p>
          <a:p>
            <a:endParaRPr lang="en-US" dirty="0"/>
          </a:p>
        </p:txBody>
      </p:sp>
      <p:pic>
        <p:nvPicPr>
          <p:cNvPr id="8" name="Picture 7" descr="Picture of a sidewalk with a steep cross slope near the building and a flatter pedestrian access route near the curb.">
            <a:extLst>
              <a:ext uri="{FF2B5EF4-FFF2-40B4-BE49-F238E27FC236}">
                <a16:creationId xmlns:a16="http://schemas.microsoft.com/office/drawing/2014/main" id="{ECCD38A7-D5F9-804B-BA38-CB166AF8E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120121"/>
            <a:ext cx="3464072" cy="378631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02" y="228600"/>
            <a:ext cx="8229600" cy="609600"/>
          </a:xfrm>
        </p:spPr>
        <p:txBody>
          <a:bodyPr/>
          <a:lstStyle/>
          <a:p>
            <a:pPr algn="l"/>
            <a:r>
              <a:rPr lang="en-US" b="1" dirty="0"/>
              <a:t>Driveways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" y="5410200"/>
            <a:ext cx="8763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lang="en-US" sz="3200" kern="0" dirty="0">
                <a:latin typeface="+mn-lt"/>
              </a:rPr>
              <a:t>Design a continuous usable cross slope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  <p:pic>
        <p:nvPicPr>
          <p:cNvPr id="5" name="Picture 6" descr="Drawing of a driveway standard detail used for construction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212802" y="2819400"/>
            <a:ext cx="653832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 descr="Level area in wide sw with skater"/>
          <p:cNvPicPr>
            <a:picLocks noChangeAspect="1" noChangeArrowheads="1"/>
          </p:cNvPicPr>
          <p:nvPr/>
        </p:nvPicPr>
        <p:blipFill>
          <a:blip r:embed="rId3" cstate="print"/>
          <a:srcRect t="3810" b="16626"/>
          <a:stretch>
            <a:fillRect/>
          </a:stretch>
        </p:blipFill>
        <p:spPr bwMode="auto">
          <a:xfrm>
            <a:off x="3787218" y="0"/>
            <a:ext cx="531436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3"/>
          <p:cNvSpPr txBox="1">
            <a:spLocks/>
          </p:cNvSpPr>
          <p:nvPr/>
        </p:nvSpPr>
        <p:spPr>
          <a:xfrm>
            <a:off x="8001000" y="6248400"/>
            <a:ext cx="838200" cy="457200"/>
          </a:xfrm>
          <a:prstGeom prst="rect">
            <a:avLst/>
          </a:prstGeom>
        </p:spPr>
        <p:txBody>
          <a:bodyPr bIns="82296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0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Pedestrian Access Route Surface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3276600" cy="4525963"/>
          </a:xfrm>
        </p:spPr>
        <p:txBody>
          <a:bodyPr/>
          <a:lstStyle/>
          <a:p>
            <a:r>
              <a:rPr lang="en-US" dirty="0"/>
              <a:t>Surfaces: stable, firm and slip resistant</a:t>
            </a:r>
          </a:p>
        </p:txBody>
      </p:sp>
      <p:pic>
        <p:nvPicPr>
          <p:cNvPr id="5" name="Picture 4" descr="Pictured of a lady and child walking down a wide concrete sidewalk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600200"/>
            <a:ext cx="4569542" cy="4495800"/>
          </a:xfrm>
          <a:prstGeom prst="rect">
            <a:avLst/>
          </a:prstGeom>
        </p:spPr>
      </p:pic>
      <p:sp>
        <p:nvSpPr>
          <p:cNvPr id="7" name="TextBox 6" hidden="1"/>
          <p:cNvSpPr txBox="1"/>
          <p:nvPr/>
        </p:nvSpPr>
        <p:spPr>
          <a:xfrm>
            <a:off x="4953000" y="281940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of sidewalk with grass on each side and large trees</a:t>
            </a:r>
          </a:p>
        </p:txBody>
      </p:sp>
    </p:spTree>
    <p:extLst>
      <p:ext uri="{BB962C8B-B14F-4D97-AF65-F5344CB8AC3E}">
        <p14:creationId xmlns:p14="http://schemas.microsoft.com/office/powerpoint/2010/main" val="387080928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2" descr="Picture of people walking on a smooth brick sidewalk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357" y="1109420"/>
            <a:ext cx="581246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4800600"/>
            <a:ext cx="8229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tabLst/>
              <a:defRPr/>
            </a:pPr>
            <a:r>
              <a:rPr lang="en-US" sz="2800" kern="0" dirty="0">
                <a:latin typeface="+mn-lt"/>
              </a:rPr>
              <a:t>Properly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installed, and well maintained bricks and pavers can work. Beveled edges are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 problem for rollability.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87033" y="141542"/>
            <a:ext cx="25699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Surfaces</a:t>
            </a:r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7772400" y="6172200"/>
            <a:ext cx="838200" cy="457200"/>
          </a:xfrm>
          <a:prstGeom prst="rect">
            <a:avLst/>
          </a:prstGeom>
        </p:spPr>
        <p:txBody>
          <a:bodyPr bIns="82296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 descr="Picture of sidewalk with well worn paver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1981200"/>
            <a:ext cx="3733800" cy="2455562"/>
          </a:xfrm>
          <a:prstGeom prst="rect">
            <a:avLst/>
          </a:prstGeom>
          <a:noFill/>
        </p:spPr>
      </p:pic>
      <p:pic>
        <p:nvPicPr>
          <p:cNvPr id="11" name="Picture 8" descr="Close up picture of well worn paver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3294146"/>
            <a:ext cx="1884123" cy="14130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772843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07330" y="6356351"/>
            <a:ext cx="779470" cy="349250"/>
          </a:xfrm>
          <a:prstGeom prst="rect">
            <a:avLst/>
          </a:prstGeom>
        </p:spPr>
        <p:txBody>
          <a:bodyPr/>
          <a:lstStyle/>
          <a:p>
            <a:fld id="{07876EDB-41FD-4DDF-A95C-019C9BEBC7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128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Surfaces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>Shared Use Paths and Trails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0"/>
            <a:ext cx="8610600" cy="2209800"/>
          </a:xfrm>
        </p:spPr>
        <p:txBody>
          <a:bodyPr>
            <a:normAutofit fontScale="92500" lnSpcReduction="10000"/>
          </a:bodyPr>
          <a:lstStyle/>
          <a:p>
            <a:pPr indent="0">
              <a:buNone/>
            </a:pPr>
            <a:r>
              <a:rPr lang="en-US" sz="2600" b="1" dirty="0">
                <a:solidFill>
                  <a:schemeClr val="tx1"/>
                </a:solidFill>
              </a:rPr>
              <a:t>Loose surface materials: </a:t>
            </a:r>
          </a:p>
          <a:p>
            <a:pPr indent="0"/>
            <a:r>
              <a:rPr lang="en-US" sz="2600" b="1" dirty="0">
                <a:solidFill>
                  <a:schemeClr val="tx1"/>
                </a:solidFill>
              </a:rPr>
              <a:t> Generally need special treatment (e.g., binders, consolidates, compaction, and grid forms)</a:t>
            </a:r>
          </a:p>
          <a:p>
            <a:pPr indent="0"/>
            <a:r>
              <a:rPr lang="en-US" sz="2600" b="1" dirty="0">
                <a:solidFill>
                  <a:schemeClr val="tx1"/>
                </a:solidFill>
              </a:rPr>
              <a:t> Frequent maintenance</a:t>
            </a:r>
            <a:endParaRPr lang="en-US" b="1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 	</a:t>
            </a:r>
            <a:r>
              <a:rPr lang="en-US" sz="28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NCA’s website</a:t>
            </a:r>
            <a:r>
              <a:rPr lang="en-US" sz="2800" dirty="0">
                <a:solidFill>
                  <a:srgbClr val="0070C0"/>
                </a:solidFill>
              </a:rPr>
              <a:t> - </a:t>
            </a:r>
            <a:r>
              <a:rPr lang="en-US" sz="28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http://www.ncaonline.org/</a:t>
            </a:r>
            <a:endParaRPr lang="en-US" sz="2800" dirty="0">
              <a:solidFill>
                <a:srgbClr val="0070C0"/>
              </a:solidFill>
            </a:endParaRPr>
          </a:p>
          <a:p>
            <a:pPr marL="0" lvl="0" indent="0">
              <a:buNone/>
            </a:pPr>
            <a:endParaRPr lang="en-US" b="1" dirty="0"/>
          </a:p>
        </p:txBody>
      </p:sp>
      <p:sp>
        <p:nvSpPr>
          <p:cNvPr id="6" name="TextBox 5" hidden="1"/>
          <p:cNvSpPr txBox="1"/>
          <p:nvPr/>
        </p:nvSpPr>
        <p:spPr>
          <a:xfrm>
            <a:off x="3200400" y="18288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loose gavel surface material</a:t>
            </a:r>
          </a:p>
        </p:txBody>
      </p:sp>
      <p:grpSp>
        <p:nvGrpSpPr>
          <p:cNvPr id="7" name="Group 6" descr="Picture of a new National Trails Surface Study document by the National Center on Accessibility"/>
          <p:cNvGrpSpPr/>
          <p:nvPr/>
        </p:nvGrpSpPr>
        <p:grpSpPr>
          <a:xfrm>
            <a:off x="5333999" y="1549662"/>
            <a:ext cx="2601611" cy="2732966"/>
            <a:chOff x="685800" y="1447800"/>
            <a:chExt cx="4157663" cy="4419600"/>
          </a:xfrm>
        </p:grpSpPr>
        <p:pic>
          <p:nvPicPr>
            <p:cNvPr id="8" name="Picture 19" descr="NCA training course participants inspect the trail surfaces installed at Bradford Woods that are part of the NCA research study.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2743200"/>
              <a:ext cx="4157663" cy="312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18"/>
            <p:cNvSpPr txBox="1">
              <a:spLocks noChangeArrowheads="1"/>
            </p:cNvSpPr>
            <p:nvPr/>
          </p:nvSpPr>
          <p:spPr bwMode="auto">
            <a:xfrm>
              <a:off x="762000" y="2286001"/>
              <a:ext cx="4038600" cy="945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b="1" dirty="0">
                  <a:solidFill>
                    <a:schemeClr val="bg1"/>
                  </a:solidFill>
                </a:rPr>
                <a:t>National Trails Surface Study</a:t>
              </a:r>
              <a:endParaRPr lang="en-US" altLang="en-US" dirty="0">
                <a:solidFill>
                  <a:schemeClr val="bg1"/>
                </a:solidFill>
              </a:endParaRPr>
            </a:p>
          </p:txBody>
        </p:sp>
        <p:pic>
          <p:nvPicPr>
            <p:cNvPr id="10" name="Picture 1" descr="nca_logo2_sm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1447800"/>
              <a:ext cx="1714500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5" descr="Picture of two trails with treated granular material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891" y="1549662"/>
            <a:ext cx="3932238" cy="20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795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Surface Discontinuity</a:t>
            </a:r>
          </a:p>
        </p:txBody>
      </p:sp>
      <p:grpSp>
        <p:nvGrpSpPr>
          <p:cNvPr id="3" name="Group 12" descr="Drawing of 1/4 inch rise in surface"/>
          <p:cNvGrpSpPr>
            <a:grpSpLocks/>
          </p:cNvGrpSpPr>
          <p:nvPr/>
        </p:nvGrpSpPr>
        <p:grpSpPr bwMode="auto">
          <a:xfrm>
            <a:off x="685800" y="1239837"/>
            <a:ext cx="3810000" cy="3179763"/>
            <a:chOff x="0" y="0"/>
            <a:chExt cx="4343400" cy="3408337"/>
          </a:xfrm>
        </p:grpSpPr>
        <p:pic>
          <p:nvPicPr>
            <p:cNvPr id="9" name="Picture 5" descr="RR ADAAG CINL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645" r="48503"/>
            <a:stretch>
              <a:fillRect/>
            </a:stretch>
          </p:blipFill>
          <p:spPr bwMode="auto">
            <a:xfrm>
              <a:off x="0" y="0"/>
              <a:ext cx="4343400" cy="3408337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</p:pic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1044466" y="232538"/>
              <a:ext cx="457200" cy="24003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FFE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2400" dirty="0">
                <a:latin typeface="Times New Roman" pitchFamily="-65" charset="0"/>
              </a:endParaRPr>
            </a:p>
          </p:txBody>
        </p:sp>
      </p:grpSp>
      <p:grpSp>
        <p:nvGrpSpPr>
          <p:cNvPr id="4" name="Group 10" descr="Drawing of tapered 1/2 inch rise in a surface"/>
          <p:cNvGrpSpPr>
            <a:grpSpLocks/>
          </p:cNvGrpSpPr>
          <p:nvPr/>
        </p:nvGrpSpPr>
        <p:grpSpPr bwMode="auto">
          <a:xfrm>
            <a:off x="4800600" y="1295401"/>
            <a:ext cx="4038600" cy="3179764"/>
            <a:chOff x="4914900" y="409903"/>
            <a:chExt cx="4000500" cy="3381587"/>
          </a:xfrm>
        </p:grpSpPr>
        <p:pic>
          <p:nvPicPr>
            <p:cNvPr id="13" name="Picture 3" descr="RR ADAAG CINL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2077" t="10439"/>
            <a:stretch>
              <a:fillRect/>
            </a:stretch>
          </p:blipFill>
          <p:spPr bwMode="auto">
            <a:xfrm>
              <a:off x="4914900" y="409903"/>
              <a:ext cx="4000500" cy="3381587"/>
            </a:xfrm>
            <a:prstGeom prst="rect">
              <a:avLst/>
            </a:prstGeom>
            <a:solidFill>
              <a:srgbClr val="E3E8FF"/>
            </a:solidFill>
            <a:ln w="57150">
              <a:solidFill>
                <a:srgbClr val="FFFFE7"/>
              </a:solidFill>
              <a:miter lim="800000"/>
              <a:headEnd/>
              <a:tailEnd/>
            </a:ln>
          </p:spPr>
        </p:pic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5206564" y="457200"/>
              <a:ext cx="457200" cy="26289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FFE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 sz="2400" dirty="0">
                <a:latin typeface="Times New Roman" pitchFamily="-65" charset="0"/>
              </a:endParaRPr>
            </a:p>
          </p:txBody>
        </p:sp>
      </p:grpSp>
      <p:sp>
        <p:nvSpPr>
          <p:cNvPr id="10" name="Slide Number Placeholder 3"/>
          <p:cNvSpPr txBox="1">
            <a:spLocks/>
          </p:cNvSpPr>
          <p:nvPr/>
        </p:nvSpPr>
        <p:spPr>
          <a:xfrm>
            <a:off x="8001000" y="6248400"/>
            <a:ext cx="838200" cy="457200"/>
          </a:xfrm>
          <a:prstGeom prst="rect">
            <a:avLst/>
          </a:prstGeom>
        </p:spPr>
        <p:txBody>
          <a:bodyPr bIns="82296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Drawing of a surface discontinuity that is vertical from the surface to a height of 1/4 inch then beveled from 1/4 inch to 1/2 inch above the surface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75" y="4724400"/>
            <a:ext cx="3667125" cy="12477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53000" y="4962434"/>
            <a:ext cx="3175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* </a:t>
            </a:r>
            <a:r>
              <a:rPr lang="en-US" sz="2400" b="1" dirty="0"/>
              <a:t>Grade breaks must      be flush – curb ramps!</a:t>
            </a:r>
          </a:p>
        </p:txBody>
      </p:sp>
    </p:spTree>
    <p:extLst>
      <p:ext uri="{BB962C8B-B14F-4D97-AF65-F5344CB8AC3E}">
        <p14:creationId xmlns:p14="http://schemas.microsoft.com/office/powerpoint/2010/main" val="60699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1258" y="152400"/>
            <a:ext cx="8534400" cy="762000"/>
          </a:xfrm>
        </p:spPr>
        <p:txBody>
          <a:bodyPr/>
          <a:lstStyle/>
          <a:p>
            <a:pPr eaLnBrk="0" hangingPunct="0"/>
            <a:r>
              <a:rPr lang="en-US" altLang="en-US" b="1" dirty="0"/>
              <a:t>Pedestrian Access Route Surface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28601" y="5029200"/>
            <a:ext cx="853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tabLst/>
              <a:defRPr/>
            </a:pPr>
            <a:r>
              <a:rPr lang="en-US" sz="3200" kern="0" dirty="0">
                <a:latin typeface="Calibri" pitchFamily="34" charset="0"/>
              </a:rPr>
              <a:t>Horizontal openings no more than ½ inch in the direction of travel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2" name="Picture 7" descr="Photo of wheelchair caster going over a grate that has bars welded on it to make the openings smal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066799"/>
            <a:ext cx="405242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 hidden="1"/>
          <p:cNvSpPr txBox="1"/>
          <p:nvPr/>
        </p:nvSpPr>
        <p:spPr>
          <a:xfrm>
            <a:off x="533400" y="2667000"/>
            <a:ext cx="25469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of wheelchair caster going over a grate that has bars welded on it to make the openings smaller</a:t>
            </a:r>
          </a:p>
        </p:txBody>
      </p:sp>
      <p:pic>
        <p:nvPicPr>
          <p:cNvPr id="10" name="Picture 17" descr="Photo of wheelchair caster stuck in elongated openings of gra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7700" y="1066800"/>
            <a:ext cx="4305301" cy="3514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" name="TextBox 3" hidden="1"/>
          <p:cNvSpPr txBox="1"/>
          <p:nvPr/>
        </p:nvSpPr>
        <p:spPr>
          <a:xfrm>
            <a:off x="5562600" y="25146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of wheelchair caster stuck in elongated openings of grate</a:t>
            </a:r>
          </a:p>
        </p:txBody>
      </p:sp>
    </p:spTree>
    <p:extLst>
      <p:ext uri="{BB962C8B-B14F-4D97-AF65-F5344CB8AC3E}">
        <p14:creationId xmlns:p14="http://schemas.microsoft.com/office/powerpoint/2010/main" val="3958869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E74FB-757F-A74E-B7CE-CC486AE67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Pedestrian Access Routes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0C6DE-70C9-AE4F-976E-40D7F142B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383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Must have access to temporary events and facilities – </a:t>
            </a:r>
          </a:p>
          <a:p>
            <a:pPr lvl="1"/>
            <a:r>
              <a:rPr lang="en-US" dirty="0"/>
              <a:t>Farmers markets</a:t>
            </a:r>
          </a:p>
          <a:p>
            <a:pPr lvl="1"/>
            <a:r>
              <a:rPr lang="en-US" dirty="0"/>
              <a:t>Food trucks, etc.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dirty="0"/>
              <a:t>Maintenance of accessible </a:t>
            </a:r>
          </a:p>
          <a:p>
            <a:pPr marL="0" indent="0">
              <a:buNone/>
            </a:pPr>
            <a:r>
              <a:rPr lang="en-US" dirty="0"/>
              <a:t>facilities - </a:t>
            </a:r>
          </a:p>
          <a:p>
            <a:pPr lvl="1"/>
            <a:r>
              <a:rPr lang="en-US" dirty="0"/>
              <a:t>Construction detours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A29F4E-9905-A84C-87A2-1C79CBCEB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Picture of people on a sidewalk near a construction area with yellow tape wrapped around construction barriers.">
            <a:extLst>
              <a:ext uri="{FF2B5EF4-FFF2-40B4-BE49-F238E27FC236}">
                <a16:creationId xmlns:a16="http://schemas.microsoft.com/office/drawing/2014/main" id="{3AAA4841-EAFB-DD4A-8E1D-1E9C9E137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399" y="4191000"/>
            <a:ext cx="3971365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4600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731838"/>
          </a:xfrm>
        </p:spPr>
        <p:txBody>
          <a:bodyPr/>
          <a:lstStyle/>
          <a:p>
            <a:pPr eaLnBrk="0" hangingPunct="0"/>
            <a:r>
              <a:rPr lang="en-US" altLang="en-US" b="1" dirty="0"/>
              <a:t>Pedestrians with Disabilities</a:t>
            </a:r>
          </a:p>
        </p:txBody>
      </p:sp>
      <p:pic>
        <p:nvPicPr>
          <p:cNvPr id="12" name="Content Placeholder 11" descr="Pictures of persons with different disabilities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295400"/>
            <a:ext cx="6019800" cy="4770378"/>
          </a:xfrm>
          <a:prstGeom prst="rect">
            <a:avLst/>
          </a:prstGeom>
        </p:spPr>
      </p:pic>
      <p:sp>
        <p:nvSpPr>
          <p:cNvPr id="5" name="TextBox 4" hidden="1"/>
          <p:cNvSpPr txBox="1"/>
          <p:nvPr/>
        </p:nvSpPr>
        <p:spPr>
          <a:xfrm>
            <a:off x="4267200" y="3276600"/>
            <a:ext cx="1447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Pictures of persons with different disabilities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771" y="152400"/>
            <a:ext cx="9144000" cy="990600"/>
          </a:xfrm>
        </p:spPr>
        <p:txBody>
          <a:bodyPr/>
          <a:lstStyle/>
          <a:p>
            <a:r>
              <a:rPr lang="en-US" b="1" dirty="0"/>
              <a:t>Alternate Pedestrian Access Route </a:t>
            </a:r>
            <a:br>
              <a:rPr lang="en-US" b="1" dirty="0"/>
            </a:br>
            <a:r>
              <a:rPr lang="en-US" b="1" dirty="0"/>
              <a:t>in Work Zones</a:t>
            </a:r>
          </a:p>
        </p:txBody>
      </p:sp>
      <p:pic>
        <p:nvPicPr>
          <p:cNvPr id="4" name="Picture 11" descr="Image of a pedestrian route with a ramp and delineated with jersey barriers around construction.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1" y="1371600"/>
            <a:ext cx="2908300" cy="3012915"/>
          </a:xfrm>
          <a:prstGeom prst="rect">
            <a:avLst/>
          </a:prstGeom>
          <a:noFill/>
        </p:spPr>
      </p:pic>
      <p:sp>
        <p:nvSpPr>
          <p:cNvPr id="6" name="TextBox 5" hidden="1"/>
          <p:cNvSpPr txBox="1"/>
          <p:nvPr/>
        </p:nvSpPr>
        <p:spPr>
          <a:xfrm>
            <a:off x="1524000" y="29718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of pedestrian routes around construction</a:t>
            </a:r>
          </a:p>
        </p:txBody>
      </p:sp>
      <p:pic>
        <p:nvPicPr>
          <p:cNvPr id="7172" name="Picture 4" descr="Image of cane detectable plastic barriers around construction materials on a sidewalk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0525" y="1371600"/>
            <a:ext cx="4638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 hidden="1"/>
          <p:cNvSpPr txBox="1"/>
          <p:nvPr/>
        </p:nvSpPr>
        <p:spPr>
          <a:xfrm>
            <a:off x="5867400" y="3200400"/>
            <a:ext cx="2362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of cane detectable barrier around construction materials on a sidewalk</a:t>
            </a:r>
          </a:p>
        </p:txBody>
      </p:sp>
      <p:pic>
        <p:nvPicPr>
          <p:cNvPr id="10" name="Content Placeholder 6" descr="swk Temp Ramp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4038600"/>
            <a:ext cx="3838314" cy="1991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</p:pic>
    </p:spTree>
    <p:extLst>
      <p:ext uri="{BB962C8B-B14F-4D97-AF65-F5344CB8AC3E}">
        <p14:creationId xmlns:p14="http://schemas.microsoft.com/office/powerpoint/2010/main" val="1574283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990600"/>
            <a:ext cx="8077200" cy="4191000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Curb Ramps and Blended Transitions </a:t>
            </a:r>
          </a:p>
        </p:txBody>
      </p:sp>
      <p:sp>
        <p:nvSpPr>
          <p:cNvPr id="6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661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6362"/>
            <a:ext cx="8343900" cy="655638"/>
          </a:xfrm>
        </p:spPr>
        <p:txBody>
          <a:bodyPr/>
          <a:lstStyle/>
          <a:p>
            <a:r>
              <a:rPr lang="en-US" b="1" dirty="0"/>
              <a:t>Curb Ramps &amp; Blended Transitions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848600" cy="457199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One ramp for each street crossing</a:t>
            </a:r>
          </a:p>
        </p:txBody>
      </p:sp>
      <p:pic>
        <p:nvPicPr>
          <p:cNvPr id="194562" name="Picture 2" descr="Image of an intersection with diagonal curb ramps showing the preferred straight line of pedestrians and the zigzag route required by using the curb ramps provided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914400"/>
            <a:ext cx="8610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 hidden="1"/>
          <p:cNvSpPr txBox="1"/>
          <p:nvPr/>
        </p:nvSpPr>
        <p:spPr>
          <a:xfrm>
            <a:off x="2057400" y="1600200"/>
            <a:ext cx="434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of an intersection with diagonal curb ramps showing the preferred straight line of pedestrians and the zigzag route required by using the curb ramps provided</a:t>
            </a:r>
          </a:p>
        </p:txBody>
      </p:sp>
      <p:sp>
        <p:nvSpPr>
          <p:cNvPr id="707587" name="Line 3" descr="A line showing the straight path used by someone who is able to step off the curb to cross the street."/>
          <p:cNvSpPr>
            <a:spLocks noChangeShapeType="1"/>
          </p:cNvSpPr>
          <p:nvPr/>
        </p:nvSpPr>
        <p:spPr bwMode="auto">
          <a:xfrm>
            <a:off x="5105400" y="1905000"/>
            <a:ext cx="1752600" cy="3581400"/>
          </a:xfrm>
          <a:prstGeom prst="line">
            <a:avLst/>
          </a:prstGeom>
          <a:noFill/>
          <a:ln w="53975">
            <a:solidFill>
              <a:srgbClr val="8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7589" name="Lin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2819400"/>
            <a:ext cx="152400" cy="381000"/>
          </a:xfrm>
          <a:prstGeom prst="line">
            <a:avLst/>
          </a:prstGeom>
          <a:noFill/>
          <a:ln w="5397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7590" name="Lin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1000" y="2514600"/>
            <a:ext cx="990600" cy="228600"/>
          </a:xfrm>
          <a:prstGeom prst="line">
            <a:avLst/>
          </a:prstGeom>
          <a:noFill/>
          <a:ln w="5397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7591" name="Lin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2743200"/>
            <a:ext cx="1219200" cy="76200"/>
          </a:xfrm>
          <a:prstGeom prst="line">
            <a:avLst/>
          </a:prstGeom>
          <a:noFill/>
          <a:ln w="5397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7592" name="Lin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71800" y="3200400"/>
            <a:ext cx="2590800" cy="76200"/>
          </a:xfrm>
          <a:prstGeom prst="line">
            <a:avLst/>
          </a:prstGeom>
          <a:noFill/>
          <a:ln w="5397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7593" name="Lin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3276600"/>
            <a:ext cx="3200400" cy="609600"/>
          </a:xfrm>
          <a:prstGeom prst="line">
            <a:avLst/>
          </a:prstGeom>
          <a:noFill/>
          <a:ln w="5397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7594" name="Line 10" descr="Series of lines showing the path of a person who must use two diagonal curb ramps to cross the street."/>
          <p:cNvSpPr>
            <a:spLocks noChangeShapeType="1"/>
          </p:cNvSpPr>
          <p:nvPr/>
        </p:nvSpPr>
        <p:spPr bwMode="auto">
          <a:xfrm>
            <a:off x="5029200" y="1981200"/>
            <a:ext cx="152400" cy="533400"/>
          </a:xfrm>
          <a:prstGeom prst="line">
            <a:avLst/>
          </a:prstGeom>
          <a:noFill/>
          <a:ln w="5397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7595" name="Lin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3886200"/>
            <a:ext cx="838200" cy="1676400"/>
          </a:xfrm>
          <a:prstGeom prst="line">
            <a:avLst/>
          </a:prstGeom>
          <a:noFill/>
          <a:ln w="5397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5264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0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0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0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0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0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70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0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707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587" grpId="0" animBg="1"/>
      <p:bldP spid="707589" grpId="0" animBg="1"/>
      <p:bldP spid="707590" grpId="0" animBg="1"/>
      <p:bldP spid="707591" grpId="0" animBg="1"/>
      <p:bldP spid="707592" grpId="0" animBg="1"/>
      <p:bldP spid="707593" grpId="0" animBg="1"/>
      <p:bldP spid="707594" grpId="0" animBg="1"/>
      <p:bldP spid="70759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62000" y="5334000"/>
            <a:ext cx="8229600" cy="609600"/>
          </a:xfrm>
        </p:spPr>
        <p:txBody>
          <a:bodyPr/>
          <a:lstStyle/>
          <a:p>
            <a:r>
              <a:rPr lang="en-US" dirty="0"/>
              <a:t>The ‘cookie cutter’ curb ramp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077200" cy="762000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000000"/>
                </a:solidFill>
              </a:rPr>
              <a:t>Anatomy of a Curb Ramp</a:t>
            </a:r>
          </a:p>
        </p:txBody>
      </p:sp>
      <p:grpSp>
        <p:nvGrpSpPr>
          <p:cNvPr id="3" name="Group 2" descr="Drawing of a curb ramp showing the basic components including approach, turning space, ramp, flares and gutter"/>
          <p:cNvGrpSpPr/>
          <p:nvPr/>
        </p:nvGrpSpPr>
        <p:grpSpPr>
          <a:xfrm>
            <a:off x="457200" y="914400"/>
            <a:ext cx="4953000" cy="3276600"/>
            <a:chOff x="381000" y="762000"/>
            <a:chExt cx="7772400" cy="4511869"/>
          </a:xfrm>
        </p:grpSpPr>
        <p:pic>
          <p:nvPicPr>
            <p:cNvPr id="6" name="Picture 1028" descr="RR CR COMP"/>
            <p:cNvPicPr>
              <a:picLocks noChangeAspect="1" noChangeArrowheads="1"/>
            </p:cNvPicPr>
            <p:nvPr/>
          </p:nvPicPr>
          <p:blipFill>
            <a:blip r:embed="rId2" cstate="print"/>
            <a:srcRect t="2992" b="1247"/>
            <a:stretch>
              <a:fillRect/>
            </a:stretch>
          </p:blipFill>
          <p:spPr bwMode="auto">
            <a:xfrm>
              <a:off x="381000" y="762000"/>
              <a:ext cx="7772400" cy="451186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3657600" y="1128040"/>
              <a:ext cx="1219199" cy="6734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Turning Space</a:t>
              </a:r>
              <a:endParaRPr lang="en-US" sz="11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953000" y="1669322"/>
            <a:ext cx="4038600" cy="3570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Running slope - 8% max*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Cross slope - 2% max*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Counter slope - 13% max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Flare slope - 10% max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Turning space*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Perpendicular grade breaks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Flush transitions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1037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458200" cy="762000"/>
          </a:xfrm>
        </p:spPr>
        <p:txBody>
          <a:bodyPr>
            <a:normAutofit/>
          </a:bodyPr>
          <a:lstStyle/>
          <a:p>
            <a:r>
              <a:rPr lang="en-US" b="1" dirty="0"/>
              <a:t>Perpendicular Curb Ramps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42900" y="5571163"/>
            <a:ext cx="8458200" cy="59247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Ramp slope perpendicular to the curb or street crossing</a:t>
            </a:r>
          </a:p>
        </p:txBody>
      </p:sp>
      <p:pic>
        <p:nvPicPr>
          <p:cNvPr id="10" name="Picture 9" descr="Graphic of two perpendicular curb ramps at a corner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360" y="2167077"/>
            <a:ext cx="2895599" cy="2761636"/>
          </a:xfrm>
          <a:prstGeom prst="rect">
            <a:avLst/>
          </a:prstGeom>
        </p:spPr>
      </p:pic>
      <p:sp>
        <p:nvSpPr>
          <p:cNvPr id="3" name="TextBox 2" hidden="1"/>
          <p:cNvSpPr txBox="1"/>
          <p:nvPr/>
        </p:nvSpPr>
        <p:spPr>
          <a:xfrm>
            <a:off x="1752600" y="28956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Graphic of 2 perpendicular curb ramps at a corner</a:t>
            </a:r>
          </a:p>
        </p:txBody>
      </p:sp>
      <p:sp>
        <p:nvSpPr>
          <p:cNvPr id="2" name="TextBox 1" hidden="1"/>
          <p:cNvSpPr txBox="1"/>
          <p:nvPr/>
        </p:nvSpPr>
        <p:spPr>
          <a:xfrm>
            <a:off x="6629400" y="220980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of perpendicular curb ramp</a:t>
            </a:r>
          </a:p>
        </p:txBody>
      </p:sp>
      <p:pic>
        <p:nvPicPr>
          <p:cNvPr id="11" name="Picture 23" descr="Graphic of 2 perpendicular curb ramps at a cor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r="2856"/>
          <a:stretch>
            <a:fillRect/>
          </a:stretch>
        </p:blipFill>
        <p:spPr bwMode="auto">
          <a:xfrm>
            <a:off x="3357273" y="1071255"/>
            <a:ext cx="2658054" cy="235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6" descr="Image of perpendicular curb ramp"/>
          <p:cNvPicPr>
            <a:picLocks noChangeAspect="1" noChangeArrowheads="1"/>
          </p:cNvPicPr>
          <p:nvPr/>
        </p:nvPicPr>
        <p:blipFill>
          <a:blip r:embed="rId4" cstate="email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3200400"/>
            <a:ext cx="2474040" cy="1743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66751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5105400"/>
            <a:ext cx="91440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Turning space is required at the top of curb ramps for changing direction (4’ x 4’ min, 4’x 5’ if constrained)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33400" y="0"/>
            <a:ext cx="7696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Perpendicular Curb Ramps</a:t>
            </a:r>
          </a:p>
        </p:txBody>
      </p:sp>
      <p:pic>
        <p:nvPicPr>
          <p:cNvPr id="6" name="Picture 8" descr="Picture of a man using a wheelchair struggling to get up a curb ramp with cross slope &amp; wings too steep and no turning space at the top"/>
          <p:cNvPicPr>
            <a:picLocks noChangeAspect="1" noChangeArrowheads="1"/>
          </p:cNvPicPr>
          <p:nvPr/>
        </p:nvPicPr>
        <p:blipFill>
          <a:blip r:embed="rId2" cstate="print"/>
          <a:srcRect t="12067" r="6250" b="10321"/>
          <a:stretch>
            <a:fillRect/>
          </a:stretch>
        </p:blipFill>
        <p:spPr bwMode="auto">
          <a:xfrm>
            <a:off x="990600" y="838200"/>
            <a:ext cx="6705600" cy="402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0136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9272" y="38100"/>
            <a:ext cx="8153400" cy="762000"/>
          </a:xfrm>
        </p:spPr>
        <p:txBody>
          <a:bodyPr>
            <a:normAutofit/>
          </a:bodyPr>
          <a:lstStyle/>
          <a:p>
            <a:r>
              <a:rPr lang="en-US" b="1" dirty="0"/>
              <a:t>Parallel Curb Ramps 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9272" y="5638800"/>
            <a:ext cx="8804728" cy="457200"/>
          </a:xfrm>
        </p:spPr>
        <p:txBody>
          <a:bodyPr anchor="b"/>
          <a:lstStyle/>
          <a:p>
            <a:pPr marL="0" indent="0">
              <a:buNone/>
            </a:pPr>
            <a:r>
              <a:rPr lang="en-US" dirty="0"/>
              <a:t>Ramp slope  parallel to the curb or street crossing </a:t>
            </a:r>
          </a:p>
        </p:txBody>
      </p:sp>
      <p:pic>
        <p:nvPicPr>
          <p:cNvPr id="4" name="Picture 3" descr="Graphic of parallel curb ramp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214" y="1130300"/>
            <a:ext cx="7643586" cy="2547862"/>
          </a:xfrm>
          <a:prstGeom prst="rect">
            <a:avLst/>
          </a:prstGeom>
        </p:spPr>
      </p:pic>
      <p:sp>
        <p:nvSpPr>
          <p:cNvPr id="2" name="TextBox 1" hidden="1"/>
          <p:cNvSpPr txBox="1"/>
          <p:nvPr/>
        </p:nvSpPr>
        <p:spPr>
          <a:xfrm>
            <a:off x="2514600" y="44577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Graphic of parallel curb ramp</a:t>
            </a:r>
          </a:p>
        </p:txBody>
      </p:sp>
      <p:pic>
        <p:nvPicPr>
          <p:cNvPr id="7" name="Picture 28" descr="Image of parallel curb ra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1779" y="3200400"/>
            <a:ext cx="2919186" cy="2085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 hidden="1"/>
          <p:cNvSpPr txBox="1"/>
          <p:nvPr/>
        </p:nvSpPr>
        <p:spPr>
          <a:xfrm>
            <a:off x="6858000" y="182880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of parallel curb ramp</a:t>
            </a:r>
          </a:p>
        </p:txBody>
      </p:sp>
    </p:spTree>
    <p:extLst>
      <p:ext uri="{BB962C8B-B14F-4D97-AF65-F5344CB8AC3E}">
        <p14:creationId xmlns:p14="http://schemas.microsoft.com/office/powerpoint/2010/main" val="11073601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458200" cy="838200"/>
          </a:xfrm>
        </p:spPr>
        <p:txBody>
          <a:bodyPr>
            <a:normAutofit/>
          </a:bodyPr>
          <a:lstStyle/>
          <a:p>
            <a:r>
              <a:rPr lang="en-US" b="1" dirty="0"/>
              <a:t>Blended Transitions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46194" y="5410200"/>
            <a:ext cx="73152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Blended Transition (depressed corner)</a:t>
            </a:r>
          </a:p>
        </p:txBody>
      </p:sp>
      <p:sp>
        <p:nvSpPr>
          <p:cNvPr id="2" name="TextBox 1" hidden="1"/>
          <p:cNvSpPr txBox="1"/>
          <p:nvPr/>
        </p:nvSpPr>
        <p:spPr>
          <a:xfrm>
            <a:off x="1066800" y="28956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Graphic of a blended transition</a:t>
            </a:r>
          </a:p>
        </p:txBody>
      </p:sp>
      <p:sp>
        <p:nvSpPr>
          <p:cNvPr id="3" name="TextBox 2" hidden="1"/>
          <p:cNvSpPr txBox="1"/>
          <p:nvPr/>
        </p:nvSpPr>
        <p:spPr>
          <a:xfrm>
            <a:off x="5791200" y="25146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of blended transition a depressed corner</a:t>
            </a:r>
          </a:p>
        </p:txBody>
      </p:sp>
      <p:pic>
        <p:nvPicPr>
          <p:cNvPr id="3080" name="Picture 8" descr="Drawing of a blended transition with a pedestrian access route continuing around the corner at the t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84837"/>
            <a:ext cx="4267200" cy="3498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rawing of a depressed corner, or blended transition, with parallel ramps from each direction on a corner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200" y="1676400"/>
            <a:ext cx="3768372" cy="3407083"/>
          </a:xfrm>
          <a:prstGeom prst="rect">
            <a:avLst/>
          </a:prstGeom>
        </p:spPr>
      </p:pic>
      <p:grpSp>
        <p:nvGrpSpPr>
          <p:cNvPr id="20" name="Group 19" descr="Text note with arrows pointing to the path of the sidewalk around the corner.  It states 2% cross slope to travel around the corner.">
            <a:extLst>
              <a:ext uri="{FF2B5EF4-FFF2-40B4-BE49-F238E27FC236}">
                <a16:creationId xmlns:a16="http://schemas.microsoft.com/office/drawing/2014/main" id="{9DEE121C-7EDA-D144-9397-E0A43E1F3286}"/>
              </a:ext>
            </a:extLst>
          </p:cNvPr>
          <p:cNvGrpSpPr/>
          <p:nvPr/>
        </p:nvGrpSpPr>
        <p:grpSpPr>
          <a:xfrm>
            <a:off x="2488262" y="1584837"/>
            <a:ext cx="3209208" cy="1749323"/>
            <a:chOff x="2488262" y="1584837"/>
            <a:chExt cx="3209208" cy="174932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7A2499-F565-BB40-A726-DCBAAE9074B6}"/>
                </a:ext>
              </a:extLst>
            </p:cNvPr>
            <p:cNvSpPr txBox="1"/>
            <p:nvPr/>
          </p:nvSpPr>
          <p:spPr>
            <a:xfrm>
              <a:off x="2545976" y="1584837"/>
              <a:ext cx="1828800" cy="952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2% cross slope to travel around the corner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0F6C9D6-CBA7-8641-ADCD-9C91EE99A44E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 flipH="1">
              <a:off x="2488262" y="2537012"/>
              <a:ext cx="972114" cy="7971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E53B544-5BE1-0A41-B793-A605767C561D}"/>
                </a:ext>
              </a:extLst>
            </p:cNvPr>
            <p:cNvCxnSpPr>
              <a:cxnSpLocks/>
            </p:cNvCxnSpPr>
            <p:nvPr/>
          </p:nvCxnSpPr>
          <p:spPr>
            <a:xfrm>
              <a:off x="3451767" y="2531888"/>
              <a:ext cx="2245703" cy="59936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894832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534400" cy="762000"/>
          </a:xfrm>
        </p:spPr>
        <p:txBody>
          <a:bodyPr>
            <a:normAutofit fontScale="90000"/>
          </a:bodyPr>
          <a:lstStyle/>
          <a:p>
            <a:r>
              <a:rPr lang="en-US" sz="4889" b="1" dirty="0"/>
              <a:t>Blended</a:t>
            </a:r>
            <a:r>
              <a:rPr lang="en-US" b="1" dirty="0"/>
              <a:t> Transitions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219200" y="5579229"/>
            <a:ext cx="6934200" cy="685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Blended Transition (raised crossing)</a:t>
            </a:r>
          </a:p>
        </p:txBody>
      </p:sp>
      <p:pic>
        <p:nvPicPr>
          <p:cNvPr id="6" name="Picture 7" descr="Graphic of a blended transit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5334000" cy="4741029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3" name="TextBox 2" hidden="1"/>
          <p:cNvSpPr txBox="1"/>
          <p:nvPr/>
        </p:nvSpPr>
        <p:spPr>
          <a:xfrm>
            <a:off x="838200" y="3276600"/>
            <a:ext cx="2013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Graphic of a blended transition</a:t>
            </a:r>
          </a:p>
        </p:txBody>
      </p:sp>
      <p:pic>
        <p:nvPicPr>
          <p:cNvPr id="8" name="Picture 8" descr="Image of a blended transition a raised crossing"/>
          <p:cNvPicPr>
            <a:picLocks noChangeAspect="1" noChangeArrowheads="1"/>
          </p:cNvPicPr>
          <p:nvPr/>
        </p:nvPicPr>
        <p:blipFill>
          <a:blip r:embed="rId3" cstate="email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838200"/>
            <a:ext cx="34290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 hidden="1"/>
          <p:cNvSpPr txBox="1"/>
          <p:nvPr/>
        </p:nvSpPr>
        <p:spPr>
          <a:xfrm>
            <a:off x="6705600" y="2514600"/>
            <a:ext cx="1768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of a blended transition a raised crossing</a:t>
            </a:r>
          </a:p>
        </p:txBody>
      </p:sp>
    </p:spTree>
    <p:extLst>
      <p:ext uri="{BB962C8B-B14F-4D97-AF65-F5344CB8AC3E}">
        <p14:creationId xmlns:p14="http://schemas.microsoft.com/office/powerpoint/2010/main" val="26170989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39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458200" cy="609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Combination Curb Ramps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819400" y="5486400"/>
            <a:ext cx="5257800" cy="533400"/>
          </a:xfrm>
        </p:spPr>
        <p:txBody>
          <a:bodyPr anchor="b"/>
          <a:lstStyle/>
          <a:p>
            <a:pPr marL="0" indent="0">
              <a:buNone/>
            </a:pPr>
            <a:r>
              <a:rPr lang="en-US" dirty="0"/>
              <a:t>Combination ramp</a:t>
            </a:r>
          </a:p>
        </p:txBody>
      </p:sp>
      <p:pic>
        <p:nvPicPr>
          <p:cNvPr id="9" name="Picture 21" descr="Graphic of a combination curb ra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4392931" cy="4343400"/>
          </a:xfrm>
          <a:prstGeom prst="rect">
            <a:avLst/>
          </a:prstGeom>
          <a:noFill/>
        </p:spPr>
      </p:pic>
      <p:sp>
        <p:nvSpPr>
          <p:cNvPr id="2" name="TextBox 1" hidden="1"/>
          <p:cNvSpPr txBox="1"/>
          <p:nvPr/>
        </p:nvSpPr>
        <p:spPr>
          <a:xfrm>
            <a:off x="1396365" y="231517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Graphic of a combination curb ramp</a:t>
            </a:r>
          </a:p>
        </p:txBody>
      </p:sp>
      <p:pic>
        <p:nvPicPr>
          <p:cNvPr id="7" name="Picture 9" descr="Image of a combination curb ra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2931" y="1066800"/>
            <a:ext cx="4598669" cy="3276600"/>
          </a:xfrm>
          <a:prstGeom prst="rect">
            <a:avLst/>
          </a:prstGeom>
          <a:noFill/>
        </p:spPr>
      </p:pic>
      <p:sp>
        <p:nvSpPr>
          <p:cNvPr id="4" name="TextBox 3" hidden="1"/>
          <p:cNvSpPr txBox="1"/>
          <p:nvPr/>
        </p:nvSpPr>
        <p:spPr>
          <a:xfrm>
            <a:off x="6553200" y="28194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of a combination curb ramp</a:t>
            </a:r>
          </a:p>
        </p:txBody>
      </p:sp>
    </p:spTree>
    <p:extLst>
      <p:ext uri="{BB962C8B-B14F-4D97-AF65-F5344CB8AC3E}">
        <p14:creationId xmlns:p14="http://schemas.microsoft.com/office/powerpoint/2010/main" val="3515446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90" y="1096972"/>
            <a:ext cx="8077200" cy="5075228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>
                <a:cs typeface="Times New Roman" pitchFamily="18" charset="0"/>
              </a:rPr>
              <a:t>1973 Rehabilitation Act, Section 504</a:t>
            </a:r>
          </a:p>
          <a:p>
            <a:pPr marL="0" indent="0">
              <a:buNone/>
            </a:pPr>
            <a:r>
              <a:rPr lang="en-US" dirty="0">
                <a:cs typeface="Times New Roman" pitchFamily="18" charset="0"/>
              </a:rPr>
              <a:t>	- </a:t>
            </a:r>
            <a:r>
              <a:rPr lang="en-US" sz="2400" dirty="0">
                <a:cs typeface="Times New Roman" pitchFamily="18" charset="0"/>
              </a:rPr>
              <a:t>Prohibits discrimination based on disabilities</a:t>
            </a:r>
          </a:p>
          <a:p>
            <a:pPr marL="0" indent="0">
              <a:buNone/>
            </a:pPr>
            <a:r>
              <a:rPr lang="en-US" sz="2400" dirty="0">
                <a:cs typeface="Times New Roman" pitchFamily="18" charset="0"/>
              </a:rPr>
              <a:t>	- Applies to programs and activities receiving 	  	  Federal funds</a:t>
            </a:r>
          </a:p>
          <a:p>
            <a:pPr marL="0" indent="0">
              <a:buNone/>
            </a:pPr>
            <a:endParaRPr lang="en-US" sz="1200" dirty="0"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>
                <a:cs typeface="Times New Roman" pitchFamily="18" charset="0"/>
              </a:rPr>
              <a:t>1990 Americans with Disabilities Act</a:t>
            </a:r>
          </a:p>
          <a:p>
            <a:pPr marL="457200" lvl="1" indent="0">
              <a:buNone/>
            </a:pPr>
            <a:r>
              <a:rPr lang="en-US" dirty="0">
                <a:cs typeface="Times New Roman" pitchFamily="18" charset="0"/>
              </a:rPr>
              <a:t>	- </a:t>
            </a:r>
            <a:r>
              <a:rPr lang="en-US" sz="2400" dirty="0">
                <a:cs typeface="Times New Roman" pitchFamily="18" charset="0"/>
              </a:rPr>
              <a:t>Civil Rights Law</a:t>
            </a:r>
          </a:p>
          <a:p>
            <a:pPr marL="457200" lvl="1" indent="0">
              <a:buNone/>
            </a:pPr>
            <a:r>
              <a:rPr lang="en-US" sz="2400" dirty="0">
                <a:cs typeface="Times New Roman" pitchFamily="18" charset="0"/>
              </a:rPr>
              <a:t>	- Prohibits discrimination in the provision </a:t>
            </a:r>
          </a:p>
          <a:p>
            <a:pPr marL="457200" lvl="1" indent="0">
              <a:buNone/>
            </a:pPr>
            <a:r>
              <a:rPr lang="en-US" sz="2400" dirty="0">
                <a:cs typeface="Times New Roman" pitchFamily="18" charset="0"/>
              </a:rPr>
              <a:t> 	   of facilities, services, and programs</a:t>
            </a:r>
          </a:p>
          <a:p>
            <a:pPr marL="0" indent="0">
              <a:buNone/>
            </a:pPr>
            <a:r>
              <a:rPr lang="en-US" sz="2400" dirty="0">
                <a:cs typeface="Times New Roman" pitchFamily="18" charset="0"/>
              </a:rPr>
              <a:t>	- Title II applies to State and Local       	 	 	  Governments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b="1" dirty="0"/>
              <a:t>Discrimination is Illegal</a:t>
            </a:r>
          </a:p>
        </p:txBody>
      </p:sp>
      <p:pic>
        <p:nvPicPr>
          <p:cNvPr id="6" name="Picture 2" descr="Man using a wheelchair and a lady taking a wal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792" y="4191000"/>
            <a:ext cx="2355461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86595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85800" y="555959"/>
            <a:ext cx="80168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altLang="en-US" sz="4000" b="1" dirty="0">
                <a:latin typeface="+mj-lt"/>
              </a:rPr>
              <a:t>Counter </a:t>
            </a:r>
          </a:p>
          <a:p>
            <a:pPr eaLnBrk="0" hangingPunct="0"/>
            <a:r>
              <a:rPr lang="en-US" altLang="en-US" sz="4000" b="1" dirty="0">
                <a:latin typeface="+mj-lt"/>
              </a:rPr>
              <a:t>Slope</a:t>
            </a:r>
          </a:p>
        </p:txBody>
      </p:sp>
      <p:pic>
        <p:nvPicPr>
          <p:cNvPr id="5" name="Picture 7" descr="Drawing of a man in a wheelchair and the gutter has been flattend as a transition between the curb ramp and the crosswalk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895600"/>
            <a:ext cx="5257800" cy="273316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7" name="Object 8" descr="Drawing of a man in a wheelchair tipping backwards because the curb ramp slope and the slope of the crosswalk are both steep."/>
          <p:cNvGraphicFramePr>
            <a:graphicFrameLocks noChangeAspect="1"/>
          </p:cNvGraphicFramePr>
          <p:nvPr/>
        </p:nvGraphicFramePr>
        <p:xfrm>
          <a:off x="3505200" y="863197"/>
          <a:ext cx="5466328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9009531" imgH="5400635" progId="">
                  <p:embed/>
                </p:oleObj>
              </mc:Choice>
              <mc:Fallback>
                <p:oleObj name="Image" r:id="rId4" imgW="9009531" imgH="5400635" progId="">
                  <p:embed/>
                  <p:pic>
                    <p:nvPicPr>
                      <p:cNvPr id="7" name="Object 8" descr="Drawing of a man in a wheelchair tipping backwards because the curb ramp slope and the slope of the crosswalk are both steep.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863197"/>
                        <a:ext cx="5466328" cy="3276600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3"/>
          <p:cNvSpPr txBox="1">
            <a:spLocks/>
          </p:cNvSpPr>
          <p:nvPr/>
        </p:nvSpPr>
        <p:spPr>
          <a:xfrm>
            <a:off x="8001000" y="6248400"/>
            <a:ext cx="838200" cy="457200"/>
          </a:xfrm>
          <a:prstGeom prst="rect">
            <a:avLst/>
          </a:prstGeom>
        </p:spPr>
        <p:txBody>
          <a:bodyPr bIns="82296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40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86399" y="4653448"/>
            <a:ext cx="3505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2400" dirty="0"/>
              <a:t>Counter slope 5% max.</a:t>
            </a:r>
          </a:p>
        </p:txBody>
      </p:sp>
    </p:spTree>
    <p:extLst>
      <p:ext uri="{BB962C8B-B14F-4D97-AF65-F5344CB8AC3E}">
        <p14:creationId xmlns:p14="http://schemas.microsoft.com/office/powerpoint/2010/main" val="38749397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752600"/>
            <a:ext cx="8077200" cy="2590800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Detectable Warning Devices</a:t>
            </a:r>
          </a:p>
        </p:txBody>
      </p:sp>
      <p:sp>
        <p:nvSpPr>
          <p:cNvPr id="6" name="Slide Number Placeholder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232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001000" cy="685800"/>
          </a:xfrm>
        </p:spPr>
        <p:txBody>
          <a:bodyPr/>
          <a:lstStyle/>
          <a:p>
            <a:r>
              <a:rPr lang="en-US" b="1" dirty="0"/>
              <a:t>Detectable Warning Devices </a:t>
            </a:r>
          </a:p>
        </p:txBody>
      </p:sp>
      <p:pic>
        <p:nvPicPr>
          <p:cNvPr id="9222" name="Picture 6" descr="Image of blended transition with detectable warnings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1" y="2209800"/>
            <a:ext cx="33528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 hidden="1"/>
          <p:cNvSpPr txBox="1"/>
          <p:nvPr/>
        </p:nvSpPr>
        <p:spPr>
          <a:xfrm>
            <a:off x="609600" y="32004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of blended transition with detectable warnings</a:t>
            </a:r>
          </a:p>
        </p:txBody>
      </p:sp>
      <p:sp>
        <p:nvSpPr>
          <p:cNvPr id="7" name="TextBox 6" hidden="1"/>
          <p:cNvSpPr txBox="1"/>
          <p:nvPr/>
        </p:nvSpPr>
        <p:spPr>
          <a:xfrm>
            <a:off x="4876800" y="236220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of curb ramps with detectable warnings</a:t>
            </a:r>
          </a:p>
        </p:txBody>
      </p:sp>
      <p:pic>
        <p:nvPicPr>
          <p:cNvPr id="9220" name="Picture 4" descr="Image of curb ramp with detectable warning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4038600"/>
            <a:ext cx="4800600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 hidden="1"/>
          <p:cNvSpPr txBox="1"/>
          <p:nvPr/>
        </p:nvSpPr>
        <p:spPr>
          <a:xfrm>
            <a:off x="5105400" y="4572000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of curb ramp with detectable warnings</a:t>
            </a:r>
          </a:p>
        </p:txBody>
      </p:sp>
      <p:pic>
        <p:nvPicPr>
          <p:cNvPr id="11" name="Picture 2" descr="Image of two perpendicular curb ramps with dectectable warnings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447800"/>
            <a:ext cx="4450466" cy="228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77711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628" y="1600200"/>
            <a:ext cx="8632371" cy="11430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800" kern="1200" dirty="0">
                <a:cs typeface="Calibri" pitchFamily="34" charset="0"/>
              </a:rPr>
              <a:t> Provide warning to the visually impaired that they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2800" kern="1200" dirty="0">
                <a:cs typeface="Calibri" pitchFamily="34" charset="0"/>
              </a:rPr>
              <a:t>      are about to enter a hazardous area.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US" b="1" dirty="0"/>
              <a:t>Detectable Warning Devices</a:t>
            </a:r>
            <a:br>
              <a:rPr lang="en-US" b="1" dirty="0"/>
            </a:br>
            <a:r>
              <a:rPr lang="en-US" b="1" dirty="0"/>
              <a:t>(FHWA Memo)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742" y="2514599"/>
            <a:ext cx="6623957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Required at all street crossings, transit boarding platforms - driveways??</a:t>
            </a:r>
          </a:p>
          <a:p>
            <a:pPr marL="457200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Raised domes with in-line or </a:t>
            </a:r>
          </a:p>
          <a:p>
            <a:pPr>
              <a:buClr>
                <a:srgbClr val="FF0000"/>
              </a:buClr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      radial arrangement </a:t>
            </a:r>
          </a:p>
          <a:p>
            <a:pPr marL="457200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24” min. and </a:t>
            </a:r>
            <a:r>
              <a:rPr lang="en-US" sz="2800" u="sng" dirty="0">
                <a:latin typeface="Calibri" pitchFamily="34" charset="0"/>
                <a:cs typeface="Calibri" pitchFamily="34" charset="0"/>
              </a:rPr>
              <a:t>full width </a:t>
            </a:r>
          </a:p>
          <a:p>
            <a:pPr>
              <a:buClr>
                <a:srgbClr val="FF0000"/>
              </a:buClr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      of curb ramp</a:t>
            </a:r>
          </a:p>
          <a:p>
            <a:pPr marL="457200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Contrasting in color</a:t>
            </a:r>
          </a:p>
          <a:p>
            <a:endParaRPr lang="en-US" dirty="0"/>
          </a:p>
        </p:txBody>
      </p:sp>
      <p:pic>
        <p:nvPicPr>
          <p:cNvPr id="7" name="Picture 2" descr="Picture of bright yellow detectable warning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995623"/>
            <a:ext cx="3276600" cy="186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3098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44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 anchor="t"/>
          <a:lstStyle/>
          <a:p>
            <a:r>
              <a:rPr lang="en-US" b="1" dirty="0"/>
              <a:t>Detectable Warning Devices</a:t>
            </a:r>
            <a:br>
              <a:rPr lang="en-US" b="1" dirty="0"/>
            </a:b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457200" y="5257800"/>
            <a:ext cx="8229600" cy="868363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Detectable warning depth and width?  Contrast with surrounding surface required</a:t>
            </a:r>
          </a:p>
        </p:txBody>
      </p:sp>
      <p:pic>
        <p:nvPicPr>
          <p:cNvPr id="19" name="Picture 18" descr="Several image of curb ramps with detectable warnings 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773" y="1371600"/>
            <a:ext cx="8454454" cy="3855571"/>
          </a:xfrm>
          <a:prstGeom prst="rect">
            <a:avLst/>
          </a:prstGeom>
        </p:spPr>
      </p:pic>
      <p:sp>
        <p:nvSpPr>
          <p:cNvPr id="28673" name="Rectangle 1" hidden="1"/>
          <p:cNvSpPr>
            <a:spLocks noChangeArrowheads="1"/>
          </p:cNvSpPr>
          <p:nvPr/>
        </p:nvSpPr>
        <p:spPr bwMode="auto">
          <a:xfrm>
            <a:off x="2590800" y="3048000"/>
            <a:ext cx="32766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Five images showing detectable warning placements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1016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45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 anchor="t"/>
          <a:lstStyle/>
          <a:p>
            <a:r>
              <a:rPr lang="en-US" b="1" dirty="0"/>
              <a:t>Detectable Warning Devices</a:t>
            </a:r>
            <a:endParaRPr lang="en-US" dirty="0"/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944563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Due to their distinctive design, truncated domes are detectable by cane and underfoot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31" name="Picture 30" descr="Diagram detailing the specific dimensions of a truncated dom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1" y="1371601"/>
            <a:ext cx="4038600" cy="3733800"/>
          </a:xfrm>
          <a:prstGeom prst="rect">
            <a:avLst/>
          </a:prstGeom>
        </p:spPr>
      </p:pic>
      <p:sp>
        <p:nvSpPr>
          <p:cNvPr id="27649" name="Rectangle 1" hidden="1"/>
          <p:cNvSpPr>
            <a:spLocks noChangeArrowheads="1"/>
          </p:cNvSpPr>
          <p:nvPr/>
        </p:nvSpPr>
        <p:spPr bwMode="auto">
          <a:xfrm>
            <a:off x="457200" y="2895600"/>
            <a:ext cx="3352800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Figure R305.1.2 Dome Spacing: Truncated domes in plan view with a center-to-center spacing of 41 mm (1.6 in) min and 61 mm (2.4 in) max, and a base-to-base spacing of 17 mm (0.65 in) min, measured between the most adjacent domes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31" descr="Diagram detailing the specifications and locations of the truncated domes that make up a detectable warning panel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1371600"/>
            <a:ext cx="4187568" cy="3846258"/>
          </a:xfrm>
          <a:prstGeom prst="rect">
            <a:avLst/>
          </a:prstGeom>
        </p:spPr>
      </p:pic>
      <p:sp>
        <p:nvSpPr>
          <p:cNvPr id="27650" name="Rectangle 2" hidden="1"/>
          <p:cNvSpPr>
            <a:spLocks noChangeArrowheads="1"/>
          </p:cNvSpPr>
          <p:nvPr/>
        </p:nvSpPr>
        <p:spPr bwMode="auto">
          <a:xfrm>
            <a:off x="4953000" y="3048000"/>
            <a:ext cx="2971800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Figure R305.1.1 Dome Size:  Truncated dome in elevation shown  with a base diameter of 23 mm (0.9 in) min to 36 mm (1.4 in) max, a top diameter 50% to 65% of the base diameter, and a height of 5 mm (0.2 in)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0419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643971" y="1379219"/>
            <a:ext cx="2895600" cy="204978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DW placement on parallel curb ramp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57200" y="0"/>
            <a:ext cx="853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Detectable</a:t>
            </a:r>
            <a:r>
              <a:rPr kumimoji="0" lang="en-US" sz="4000" b="1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Warning Location</a:t>
            </a:r>
            <a:endParaRPr kumimoji="0" lang="en-US" sz="4000" b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" name="Group 16" descr="Drawing of detectable warnings onthe landing between two parallel curb ramps."/>
          <p:cNvGrpSpPr>
            <a:grpSpLocks/>
          </p:cNvGrpSpPr>
          <p:nvPr/>
        </p:nvGrpSpPr>
        <p:grpSpPr bwMode="auto">
          <a:xfrm>
            <a:off x="609600" y="800100"/>
            <a:ext cx="4987925" cy="4457700"/>
            <a:chOff x="2" y="504"/>
            <a:chExt cx="3526" cy="3153"/>
          </a:xfrm>
        </p:grpSpPr>
        <p:grpSp>
          <p:nvGrpSpPr>
            <p:cNvPr id="6" name="Group 25"/>
            <p:cNvGrpSpPr>
              <a:grpSpLocks/>
            </p:cNvGrpSpPr>
            <p:nvPr/>
          </p:nvGrpSpPr>
          <p:grpSpPr bwMode="auto">
            <a:xfrm>
              <a:off x="2" y="504"/>
              <a:ext cx="3526" cy="1872"/>
              <a:chOff x="146" y="1008"/>
              <a:chExt cx="5470" cy="2880"/>
            </a:xfrm>
          </p:grpSpPr>
          <p:pic>
            <p:nvPicPr>
              <p:cNvPr id="16" name="Picture 3" descr="xo2-5h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6" y="1008"/>
                <a:ext cx="5470" cy="2880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</p:pic>
          <p:grpSp>
            <p:nvGrpSpPr>
              <p:cNvPr id="7" name="Group 19"/>
              <p:cNvGrpSpPr>
                <a:grpSpLocks/>
              </p:cNvGrpSpPr>
              <p:nvPr/>
            </p:nvGrpSpPr>
            <p:grpSpPr bwMode="auto">
              <a:xfrm>
                <a:off x="3868" y="3298"/>
                <a:ext cx="1261" cy="497"/>
                <a:chOff x="4008" y="3080"/>
                <a:chExt cx="1041" cy="411"/>
              </a:xfrm>
            </p:grpSpPr>
            <p:sp>
              <p:nvSpPr>
                <p:cNvPr id="18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4298" y="3119"/>
                  <a:ext cx="751" cy="37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 dirty="0"/>
                    <a:t>24”</a:t>
                  </a:r>
                </a:p>
              </p:txBody>
            </p:sp>
            <p:sp>
              <p:nvSpPr>
                <p:cNvPr id="19" name="Rectangle 7"/>
                <p:cNvSpPr>
                  <a:spLocks noChangeArrowheads="1"/>
                </p:cNvSpPr>
                <p:nvPr/>
              </p:nvSpPr>
              <p:spPr bwMode="auto">
                <a:xfrm>
                  <a:off x="4008" y="3080"/>
                  <a:ext cx="252" cy="37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15" name="Text Box 23"/>
            <p:cNvSpPr txBox="1">
              <a:spLocks noChangeArrowheads="1"/>
            </p:cNvSpPr>
            <p:nvPr/>
          </p:nvSpPr>
          <p:spPr bwMode="auto">
            <a:xfrm>
              <a:off x="290" y="2712"/>
              <a:ext cx="1680" cy="9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/>
                <a:t>Place at back of curb on landing</a:t>
              </a:r>
            </a:p>
          </p:txBody>
        </p:sp>
      </p:grpSp>
      <p:sp>
        <p:nvSpPr>
          <p:cNvPr id="17" name="Slide Number Placeholder 3"/>
          <p:cNvSpPr txBox="1">
            <a:spLocks/>
          </p:cNvSpPr>
          <p:nvPr/>
        </p:nvSpPr>
        <p:spPr>
          <a:xfrm>
            <a:off x="8001000" y="6248400"/>
            <a:ext cx="838200" cy="457200"/>
          </a:xfrm>
          <a:prstGeom prst="rect">
            <a:avLst/>
          </a:prstGeom>
        </p:spPr>
        <p:txBody>
          <a:bodyPr bIns="82296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46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Picture of a parallel curb ramp with yellow detectable warnings behind the curb across the opening.">
            <a:extLst>
              <a:ext uri="{FF2B5EF4-FFF2-40B4-BE49-F238E27FC236}">
                <a16:creationId xmlns:a16="http://schemas.microsoft.com/office/drawing/2014/main" id="{2434F06E-251A-4E48-AE47-42C6C79F2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827" y="3429000"/>
            <a:ext cx="5080243" cy="264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196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47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82000" cy="685800"/>
          </a:xfrm>
        </p:spPr>
        <p:txBody>
          <a:bodyPr/>
          <a:lstStyle/>
          <a:p>
            <a:r>
              <a:rPr lang="en-US" b="1" dirty="0"/>
              <a:t>Detectable Warning Location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5410200"/>
            <a:ext cx="8458200" cy="563563"/>
          </a:xfrm>
        </p:spPr>
        <p:txBody>
          <a:bodyPr/>
          <a:lstStyle/>
          <a:p>
            <a:pPr>
              <a:buNone/>
            </a:pPr>
            <a:r>
              <a:rPr lang="en-US" dirty="0"/>
              <a:t>Pedestrian refuge islands</a:t>
            </a:r>
          </a:p>
        </p:txBody>
      </p:sp>
      <p:pic>
        <p:nvPicPr>
          <p:cNvPr id="6" name="Picture 7" descr="A photo of a pedestrian refuge island with detectable warning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355" y="838200"/>
            <a:ext cx="7857845" cy="4360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 hidden="1"/>
          <p:cNvSpPr txBox="1"/>
          <p:nvPr/>
        </p:nvSpPr>
        <p:spPr>
          <a:xfrm>
            <a:off x="3429000" y="29718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photo of a pedestrian refuge island with detectable warnings</a:t>
            </a:r>
          </a:p>
        </p:txBody>
      </p:sp>
    </p:spTree>
    <p:extLst>
      <p:ext uri="{BB962C8B-B14F-4D97-AF65-F5344CB8AC3E}">
        <p14:creationId xmlns:p14="http://schemas.microsoft.com/office/powerpoint/2010/main" val="20170165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752600"/>
            <a:ext cx="8077200" cy="2590800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Pedestrian Crossings</a:t>
            </a:r>
          </a:p>
        </p:txBody>
      </p:sp>
      <p:sp>
        <p:nvSpPr>
          <p:cNvPr id="6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661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Street Crossings</a:t>
            </a:r>
          </a:p>
        </p:txBody>
      </p:sp>
      <p:sp>
        <p:nvSpPr>
          <p:cNvPr id="7" name="Slide Number Placeholder 6"/>
          <p:cNvSpPr txBox="1">
            <a:spLocks noChangeArrowheads="1"/>
          </p:cNvSpPr>
          <p:nvPr/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49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erial picture of the same intersection showing a four-lane road with tow outer roads and a crosswalk with pedestrian signals"/>
          <p:cNvPicPr/>
          <p:nvPr/>
        </p:nvPicPr>
        <p:blipFill>
          <a:blip r:embed="rId2"/>
          <a:stretch>
            <a:fillRect/>
          </a:stretch>
        </p:blipFill>
        <p:spPr>
          <a:xfrm>
            <a:off x="4241546" y="1189037"/>
            <a:ext cx="3581400" cy="2362200"/>
          </a:xfrm>
          <a:prstGeom prst="rect">
            <a:avLst/>
          </a:prstGeom>
        </p:spPr>
      </p:pic>
      <p:pic>
        <p:nvPicPr>
          <p:cNvPr id="6" name="Picture 4" descr="Picture of an elderly woman waiting to cross a wide stre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066800"/>
            <a:ext cx="2514600" cy="310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Content Placeholder 9" descr="Picture of a multi-lane roundabout with an arrow showing two lanes on the exit leg">
            <a:extLst>
              <a:ext uri="{FF2B5EF4-FFF2-40B4-BE49-F238E27FC236}">
                <a16:creationId xmlns:a16="http://schemas.microsoft.com/office/drawing/2014/main" id="{42E47FEE-F79D-5D47-859C-CD7A7E92771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293779" y="3956367"/>
            <a:ext cx="3581400" cy="20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 descr="Image of a pedestrian using a walker crossing a street">
            <a:extLst>
              <a:ext uri="{FF2B5EF4-FFF2-40B4-BE49-F238E27FC236}">
                <a16:creationId xmlns:a16="http://schemas.microsoft.com/office/drawing/2014/main" id="{A8C025F0-5072-A44C-A935-C1CBCEA74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76196" y="3459163"/>
            <a:ext cx="2916008" cy="271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689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990600"/>
            <a:ext cx="85344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Established in 1973 as an independent Federal agency</a:t>
            </a:r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Tasked with developing design criteria and providing technical assistance to ensure access</a:t>
            </a:r>
          </a:p>
          <a:p>
            <a:pPr marL="800100" lvl="1" indent="-342900">
              <a:buClr>
                <a:srgbClr val="FF0000"/>
              </a:buClr>
              <a:buFont typeface="Calibri" pitchFamily="34" charset="0"/>
              <a:buChar char="–"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Built environment – buildings, sites and infrastructure</a:t>
            </a:r>
          </a:p>
          <a:p>
            <a:pPr marL="800100" lvl="1" indent="-342900">
              <a:buClr>
                <a:srgbClr val="FF0000"/>
              </a:buClr>
              <a:buFont typeface="Calibri" pitchFamily="34" charset="0"/>
              <a:buChar char="–"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Transportation vehicles</a:t>
            </a:r>
          </a:p>
          <a:p>
            <a:pPr marL="800100" lvl="1" indent="-342900">
              <a:buClr>
                <a:srgbClr val="FF0000"/>
              </a:buClr>
              <a:buFont typeface="Calibri" pitchFamily="34" charset="0"/>
              <a:buChar char="–"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Telecommunication and information technology</a:t>
            </a:r>
          </a:p>
          <a:p>
            <a:pPr marL="285750" indent="-285750">
              <a:buClr>
                <a:srgbClr val="FF0000"/>
              </a:buClr>
              <a:buFont typeface="Calibri" pitchFamily="34" charset="0"/>
              <a:buChar char="–"/>
            </a:pPr>
            <a:endParaRPr lang="en-US" sz="12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Adoption and enforcement responsibilities belong to other </a:t>
            </a:r>
          </a:p>
          <a:p>
            <a:pPr>
              <a:buClr>
                <a:srgbClr val="FF0000"/>
              </a:buClr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     agencies</a:t>
            </a:r>
          </a:p>
          <a:p>
            <a:pPr marL="800100" lvl="1" indent="-342900">
              <a:buClr>
                <a:srgbClr val="FF0000"/>
              </a:buClr>
              <a:buFont typeface="Calibri" pitchFamily="34" charset="0"/>
              <a:buChar char="–"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Department of Justice</a:t>
            </a:r>
          </a:p>
          <a:p>
            <a:pPr marL="800100" lvl="1" indent="-342900">
              <a:buClr>
                <a:srgbClr val="FF0000"/>
              </a:buClr>
              <a:buFont typeface="Calibri" pitchFamily="34" charset="0"/>
              <a:buChar char="–"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Department of Transportation</a:t>
            </a:r>
          </a:p>
          <a:p>
            <a:pPr marL="800100" lvl="1" indent="-342900">
              <a:buClr>
                <a:srgbClr val="FF0000"/>
              </a:buClr>
              <a:buFont typeface="Calibri" pitchFamily="34" charset="0"/>
              <a:buChar char="–"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and others</a:t>
            </a:r>
          </a:p>
          <a:p>
            <a:endParaRPr lang="en-US" sz="12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The Access Board </a:t>
            </a:r>
            <a:r>
              <a:rPr lang="en-US" sz="2200" u="sng" dirty="0">
                <a:latin typeface="Calibri" pitchFamily="34" charset="0"/>
                <a:cs typeface="Calibri" pitchFamily="34" charset="0"/>
              </a:rPr>
              <a:t>is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responsible for enforcing                          the Architectural Barriers Act in facilities built	</a:t>
            </a:r>
          </a:p>
          <a:p>
            <a:pPr>
              <a:buClr>
                <a:srgbClr val="FF0000"/>
              </a:buClr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     with Federal funds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76200" y="152399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4400" b="1" dirty="0">
                <a:latin typeface="Calibri" pitchFamily="34" charset="0"/>
                <a:cs typeface="Calibri" pitchFamily="34" charset="0"/>
              </a:rPr>
              <a:t>United States Access Board</a:t>
            </a:r>
          </a:p>
        </p:txBody>
      </p:sp>
      <p:pic>
        <p:nvPicPr>
          <p:cNvPr id="6149" name="Picture 5" descr="Picture of man on crutche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2395341"/>
            <a:ext cx="990600" cy="289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Picture of two people crossing the street, one of them using a white ca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4214875"/>
            <a:ext cx="1519079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305800" y="5900213"/>
            <a:ext cx="452278" cy="5836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5374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50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r>
              <a:rPr lang="en-US" b="1" dirty="0"/>
              <a:t>Pedestrian Street Crossings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4876800"/>
            <a:ext cx="8001000" cy="1143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0" hangingPunct="0"/>
            <a:r>
              <a:rPr lang="en-US" altLang="en-US" dirty="0">
                <a:latin typeface="Calibri" pitchFamily="34" charset="0"/>
              </a:rPr>
              <a:t>Continuation of PAR</a:t>
            </a:r>
          </a:p>
          <a:p>
            <a:pPr eaLnBrk="0" hangingPunct="0"/>
            <a:r>
              <a:rPr lang="en-US" altLang="en-US" dirty="0">
                <a:latin typeface="Calibri" pitchFamily="34" charset="0"/>
              </a:rPr>
              <a:t>Walking speed – 3.5 ft/sec</a:t>
            </a:r>
          </a:p>
          <a:p>
            <a:pPr eaLnBrk="0" hangingPunct="0"/>
            <a:endParaRPr lang="en-US" altLang="en-US" b="1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</p:txBody>
      </p:sp>
      <p:pic>
        <p:nvPicPr>
          <p:cNvPr id="11266" name="Picture 2" descr="Image of several able bodied people crowded onto the curb ramp waiting to cros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4979166" cy="357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 hidden="1"/>
          <p:cNvSpPr txBox="1"/>
          <p:nvPr/>
        </p:nvSpPr>
        <p:spPr>
          <a:xfrm>
            <a:off x="2209800" y="2362200"/>
            <a:ext cx="1981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of several able bodied people crowded onto the curb ramp waiting to cross</a:t>
            </a:r>
          </a:p>
        </p:txBody>
      </p:sp>
      <p:pic>
        <p:nvPicPr>
          <p:cNvPr id="11267" name="Picture 3" descr="Image of a pedestrian using a walker crossing a street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55735" y="1143000"/>
            <a:ext cx="3835865" cy="357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 hidden="1"/>
          <p:cNvSpPr txBox="1"/>
          <p:nvPr/>
        </p:nvSpPr>
        <p:spPr>
          <a:xfrm>
            <a:off x="6349767" y="2209800"/>
            <a:ext cx="1447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of a pedestrian using a walker crossing a street</a:t>
            </a:r>
          </a:p>
        </p:txBody>
      </p:sp>
    </p:spTree>
    <p:extLst>
      <p:ext uri="{BB962C8B-B14F-4D97-AF65-F5344CB8AC3E}">
        <p14:creationId xmlns:p14="http://schemas.microsoft.com/office/powerpoint/2010/main" val="8003925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6019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Street Crossings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763000" cy="510540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5% max running slope, or street crown </a:t>
            </a:r>
            <a:r>
              <a:rPr lang="en-US" sz="2800" dirty="0">
                <a:solidFill>
                  <a:srgbClr val="FF0000"/>
                </a:solidFill>
              </a:rPr>
              <a:t>(PROWAG only)</a:t>
            </a:r>
            <a:r>
              <a:rPr lang="en-US" sz="2800" dirty="0">
                <a:solidFill>
                  <a:schemeClr val="tx1"/>
                </a:solidFill>
              </a:rPr>
              <a:t>; </a:t>
            </a:r>
          </a:p>
          <a:p>
            <a:r>
              <a:rPr lang="en-US" sz="2800" dirty="0">
                <a:solidFill>
                  <a:schemeClr val="tx1"/>
                </a:solidFill>
              </a:rPr>
              <a:t>2% max cross slope on curb ramps and crosswalks, exception for some intersections;</a:t>
            </a:r>
          </a:p>
          <a:p>
            <a:r>
              <a:rPr lang="en-US" sz="2800" dirty="0">
                <a:solidFill>
                  <a:schemeClr val="tx1"/>
                </a:solidFill>
              </a:rPr>
              <a:t>Pedestrian walk indicators with non-visual information provided (Accessible Pedestrian Signal);</a:t>
            </a:r>
          </a:p>
          <a:p>
            <a:r>
              <a:rPr lang="en-US" sz="2800" dirty="0">
                <a:solidFill>
                  <a:schemeClr val="tx1"/>
                </a:solidFill>
              </a:rPr>
              <a:t>Adequate crossing time (3.5 fps);</a:t>
            </a:r>
          </a:p>
          <a:p>
            <a:r>
              <a:rPr lang="en-US" sz="2800" dirty="0">
                <a:solidFill>
                  <a:schemeClr val="tx1"/>
                </a:solidFill>
              </a:rPr>
              <a:t>Multi-lane roundabouts need some type of pedestrian demand signalization.</a:t>
            </a:r>
          </a:p>
        </p:txBody>
      </p:sp>
      <p:sp>
        <p:nvSpPr>
          <p:cNvPr id="4" name="Slide Number Placeholder 6"/>
          <p:cNvSpPr txBox="1">
            <a:spLocks noChangeArrowheads="1"/>
          </p:cNvSpPr>
          <p:nvPr/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51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828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CA4ED92-65C6-F24E-B676-8D104C848468}"/>
              </a:ext>
            </a:extLst>
          </p:cNvPr>
          <p:cNvSpPr/>
          <p:nvPr/>
        </p:nvSpPr>
        <p:spPr>
          <a:xfrm>
            <a:off x="457200" y="152400"/>
            <a:ext cx="8229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libri" pitchFamily="34" charset="0"/>
                <a:ea typeface="+mj-ea"/>
                <a:cs typeface="+mj-cs"/>
              </a:rPr>
              <a:t>Crosswalks</a:t>
            </a:r>
          </a:p>
        </p:txBody>
      </p:sp>
      <p:pic>
        <p:nvPicPr>
          <p:cNvPr id="8" name="Picture 7" descr="Picture of a metal barrier and a sign reading Crosswalk Closed">
            <a:extLst>
              <a:ext uri="{FF2B5EF4-FFF2-40B4-BE49-F238E27FC236}">
                <a16:creationId xmlns:a16="http://schemas.microsoft.com/office/drawing/2014/main" id="{370653F1-FE93-3A4A-8120-3D907C8757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5" t="10425" r="6025" b="18729"/>
          <a:stretch/>
        </p:blipFill>
        <p:spPr>
          <a:xfrm>
            <a:off x="5869699" y="819820"/>
            <a:ext cx="2260488" cy="26784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26531C-5066-474D-80AD-B84E87D4C169}"/>
              </a:ext>
            </a:extLst>
          </p:cNvPr>
          <p:cNvSpPr txBox="1"/>
          <p:nvPr/>
        </p:nvSpPr>
        <p:spPr>
          <a:xfrm>
            <a:off x="6400800" y="4211658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MUTCD provides definition of a crosswalk</a:t>
            </a:r>
          </a:p>
        </p:txBody>
      </p:sp>
      <p:pic>
        <p:nvPicPr>
          <p:cNvPr id="3" name="Picture 2" descr="Aerial picture of crosswalks at T-intersections">
            <a:extLst>
              <a:ext uri="{FF2B5EF4-FFF2-40B4-BE49-F238E27FC236}">
                <a16:creationId xmlns:a16="http://schemas.microsoft.com/office/drawing/2014/main" id="{706116D2-1310-3647-9734-AC7B3E4E5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49" y="1308145"/>
            <a:ext cx="5518150" cy="424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983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53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924800" cy="849385"/>
          </a:xfrm>
        </p:spPr>
        <p:txBody>
          <a:bodyPr/>
          <a:lstStyle/>
          <a:p>
            <a:r>
              <a:rPr lang="en-US" b="1" dirty="0"/>
              <a:t>Pedestrian Crosswalks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4800600"/>
            <a:ext cx="8534400" cy="1371600"/>
          </a:xfrm>
        </p:spPr>
        <p:txBody>
          <a:bodyPr/>
          <a:lstStyle/>
          <a:p>
            <a:r>
              <a:rPr lang="en-US" sz="2800" kern="1200" dirty="0">
                <a:latin typeface="Arial" charset="0"/>
              </a:rPr>
              <a:t>The guidelines do not tell you when to mark</a:t>
            </a:r>
          </a:p>
          <a:p>
            <a:r>
              <a:rPr lang="en-US" sz="2800" kern="1200" dirty="0">
                <a:latin typeface="Arial" charset="0"/>
              </a:rPr>
              <a:t>Or how to mark (look at MUTCD part 3)</a:t>
            </a:r>
          </a:p>
        </p:txBody>
      </p:sp>
      <p:pic>
        <p:nvPicPr>
          <p:cNvPr id="7" name="Picture 6" descr="Image of a marked crossin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953000" y="1447800"/>
            <a:ext cx="3924300" cy="3041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" name="TextBox 9" hidden="1"/>
          <p:cNvSpPr txBox="1"/>
          <p:nvPr/>
        </p:nvSpPr>
        <p:spPr>
          <a:xfrm>
            <a:off x="2286000" y="35052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of a marked crossing</a:t>
            </a:r>
          </a:p>
        </p:txBody>
      </p:sp>
      <p:pic>
        <p:nvPicPr>
          <p:cNvPr id="8" name="Picture 2" descr="Image of a marked cross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1651000"/>
            <a:ext cx="4648200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 hidden="1"/>
          <p:cNvSpPr txBox="1"/>
          <p:nvPr/>
        </p:nvSpPr>
        <p:spPr>
          <a:xfrm>
            <a:off x="5410200" y="32004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of a marked crossing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6" y="10886"/>
            <a:ext cx="9144000" cy="884238"/>
          </a:xfrm>
        </p:spPr>
        <p:txBody>
          <a:bodyPr/>
          <a:lstStyle/>
          <a:p>
            <a:r>
              <a:rPr lang="en-US" b="1" dirty="0"/>
              <a:t>Pedestrian Crosswalk Cross Slopes</a:t>
            </a:r>
          </a:p>
        </p:txBody>
      </p:sp>
      <p:pic>
        <p:nvPicPr>
          <p:cNvPr id="10242" name="Picture 2" descr="Image of steep street that has been leveled off at the intersection 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990600"/>
            <a:ext cx="4419600" cy="310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 hidden="1"/>
          <p:cNvSpPr txBox="1"/>
          <p:nvPr/>
        </p:nvSpPr>
        <p:spPr>
          <a:xfrm>
            <a:off x="3657600" y="24384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of steep street that has been leveled off at the intersection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1" y="4157008"/>
            <a:ext cx="815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Maximum crosswalk cross slope</a:t>
            </a:r>
          </a:p>
          <a:p>
            <a:pPr marL="342900" indent="-34290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dirty="0"/>
              <a:t>2% is a general requirement for pedestrian access routes</a:t>
            </a:r>
          </a:p>
          <a:p>
            <a:pPr marL="342900" indent="-34290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dirty="0"/>
              <a:t>5% is allowed in a street crossing without stop or yield vehicle control – free flow </a:t>
            </a:r>
            <a:r>
              <a:rPr lang="en-US" sz="2400" dirty="0">
                <a:solidFill>
                  <a:srgbClr val="FF0000"/>
                </a:solidFill>
              </a:rPr>
              <a:t>(PROWAG only)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04171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 descr="Picture of a multi-lane roundabout with an arrow showing two lanes on the exit leg">
            <a:extLst>
              <a:ext uri="{FF2B5EF4-FFF2-40B4-BE49-F238E27FC236}">
                <a16:creationId xmlns:a16="http://schemas.microsoft.com/office/drawing/2014/main" id="{7BF99613-01D8-A346-85B5-C255D1AB2E0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86530" y="1415380"/>
            <a:ext cx="4448523" cy="260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55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Rectangle 5"/>
          <p:cNvSpPr>
            <a:spLocks/>
          </p:cNvSpPr>
          <p:nvPr/>
        </p:nvSpPr>
        <p:spPr bwMode="auto">
          <a:xfrm>
            <a:off x="381000" y="0"/>
            <a:ext cx="8458200" cy="1272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8896" tIns="50798" rIns="88896" bIns="50798">
            <a:spAutoFit/>
          </a:bodyPr>
          <a:lstStyle/>
          <a:p>
            <a:pPr algn="ctr" defTabSz="914145"/>
            <a:r>
              <a:rPr lang="en-US" sz="3800" b="1" dirty="0"/>
              <a:t>Pedestrian Crosswalks at Roundabouts</a:t>
            </a:r>
            <a:endParaRPr lang="en-US" sz="3800" dirty="0">
              <a:latin typeface="Calibri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1000" y="4419600"/>
            <a:ext cx="8534400" cy="2011363"/>
          </a:xfrm>
        </p:spPr>
        <p:txBody>
          <a:bodyPr/>
          <a:lstStyle/>
          <a:p>
            <a:r>
              <a:rPr lang="en-US" sz="2400" dirty="0"/>
              <a:t>Pedestrian crossing easily located for way finding at all roundabouts – separation from circulatory lanes</a:t>
            </a:r>
          </a:p>
          <a:p>
            <a:r>
              <a:rPr lang="en-US" sz="2400" dirty="0"/>
              <a:t>Where pedestrian crossings are multi-lane; pedestrian-activated signals shall be provided</a:t>
            </a:r>
          </a:p>
        </p:txBody>
      </p:sp>
      <p:pic>
        <p:nvPicPr>
          <p:cNvPr id="9" name="Picture 4" descr="Separated sidewalk at roundabout with a pedestrian sig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556" y="1316174"/>
            <a:ext cx="2922444" cy="241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5" name="Rectangle 1" hidden="1"/>
          <p:cNvSpPr>
            <a:spLocks noChangeArrowheads="1"/>
          </p:cNvSpPr>
          <p:nvPr/>
        </p:nvSpPr>
        <p:spPr bwMode="auto">
          <a:xfrm>
            <a:off x="2971800" y="2514600"/>
            <a:ext cx="2667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Image of separated sidewalk at roundabout with a pedestrian signal and image of fence around circulatory roadway at roundabout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138242-E32B-024C-B64F-2B23B4D45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237819"/>
            <a:ext cx="609600" cy="382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56398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752600"/>
            <a:ext cx="8077200" cy="3276600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Accessible Pedestrian Signals</a:t>
            </a:r>
            <a:br>
              <a:rPr lang="en-US" sz="8000" b="1" dirty="0">
                <a:solidFill>
                  <a:schemeClr val="bg1"/>
                </a:solidFill>
              </a:rPr>
            </a:br>
            <a:r>
              <a:rPr lang="en-US" sz="8000" b="1" dirty="0">
                <a:solidFill>
                  <a:schemeClr val="bg1"/>
                </a:solidFill>
              </a:rPr>
              <a:t>(APS)</a:t>
            </a:r>
          </a:p>
        </p:txBody>
      </p:sp>
      <p:sp>
        <p:nvSpPr>
          <p:cNvPr id="6" name="Slide Number Placeholder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56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3925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" descr="Picture of a pedestrian push button located on a pole several feet from the sidewalk across a dirt pa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71990"/>
            <a:ext cx="436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102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9248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b="1" dirty="0"/>
              <a:t>Accessible Pedestrian Signals </a:t>
            </a:r>
            <a:r>
              <a:rPr lang="en-US" sz="4800" b="1" dirty="0"/>
              <a:t>– </a:t>
            </a:r>
            <a:r>
              <a:rPr lang="en-US" sz="3200" b="1" dirty="0"/>
              <a:t>www.apsguide.org</a:t>
            </a:r>
          </a:p>
        </p:txBody>
      </p:sp>
      <p:pic>
        <p:nvPicPr>
          <p:cNvPr id="22532" name="Picture 5" descr="Picture of an accessible pedestrian pushbutt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9" y="2133600"/>
            <a:ext cx="2667000" cy="359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05800" y="624840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E1ECB456-702B-462E-AF62-0B983FD5DC3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4604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3400" y="1066800"/>
            <a:ext cx="6858000" cy="479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FFFFFF"/>
              </a:buClr>
            </a:pPr>
            <a:r>
              <a:rPr lang="en-US" sz="3200" b="1" kern="0" dirty="0">
                <a:latin typeface="Calibri" pitchFamily="34" charset="0"/>
                <a:cs typeface="Times New Roman" pitchFamily="18" charset="0"/>
              </a:rPr>
              <a:t>Button</a:t>
            </a:r>
          </a:p>
          <a:p>
            <a:pPr lvl="0">
              <a:spcBef>
                <a:spcPct val="20000"/>
              </a:spcBef>
              <a:buClr>
                <a:srgbClr val="FFFFFF"/>
              </a:buClr>
            </a:pPr>
            <a:r>
              <a:rPr lang="en-US" sz="2800" kern="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-</a:t>
            </a:r>
            <a:r>
              <a:rPr lang="en-US" sz="2800" b="1" kern="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800" kern="0" dirty="0">
                <a:latin typeface="Calibri" pitchFamily="34" charset="0"/>
                <a:cs typeface="Times New Roman" pitchFamily="18" charset="0"/>
              </a:rPr>
              <a:t>Face of button parallel to crosswalk</a:t>
            </a:r>
          </a:p>
          <a:p>
            <a:pPr lvl="0">
              <a:spcBef>
                <a:spcPct val="20000"/>
              </a:spcBef>
              <a:buClr>
                <a:srgbClr val="FFFFFF"/>
              </a:buClr>
            </a:pPr>
            <a:r>
              <a:rPr lang="en-US" sz="2800" kern="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-  </a:t>
            </a:r>
            <a:r>
              <a:rPr lang="en-US" sz="2800" kern="0" dirty="0">
                <a:latin typeface="Calibri" pitchFamily="34" charset="0"/>
                <a:cs typeface="Times New Roman" pitchFamily="18" charset="0"/>
              </a:rPr>
              <a:t>Mounted at 42” (48” max used to  be 54”) </a:t>
            </a:r>
          </a:p>
          <a:p>
            <a:pPr lvl="0">
              <a:spcBef>
                <a:spcPct val="20000"/>
              </a:spcBef>
              <a:buClr>
                <a:srgbClr val="FFFFFF"/>
              </a:buClr>
            </a:pPr>
            <a:r>
              <a:rPr lang="en-US" sz="2800" kern="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-  </a:t>
            </a:r>
            <a:r>
              <a:rPr lang="en-US" sz="2800" kern="0" dirty="0">
                <a:latin typeface="Calibri" pitchFamily="34" charset="0"/>
                <a:cs typeface="Times New Roman" pitchFamily="18" charset="0"/>
              </a:rPr>
              <a:t>Max. 5 lbs pressure needed to activate </a:t>
            </a:r>
          </a:p>
          <a:p>
            <a:pPr lvl="0">
              <a:spcBef>
                <a:spcPct val="20000"/>
              </a:spcBef>
              <a:buClr>
                <a:srgbClr val="FFFFFF"/>
              </a:buClr>
            </a:pPr>
            <a:r>
              <a:rPr lang="en-US" sz="3200" b="1" kern="0" dirty="0">
                <a:latin typeface="Calibri" pitchFamily="34" charset="0"/>
                <a:cs typeface="Times New Roman" pitchFamily="18" charset="0"/>
              </a:rPr>
              <a:t>Sign </a:t>
            </a:r>
          </a:p>
          <a:p>
            <a:pPr lvl="0">
              <a:spcBef>
                <a:spcPct val="20000"/>
              </a:spcBef>
              <a:buClr>
                <a:srgbClr val="FFFFFF"/>
              </a:buClr>
            </a:pPr>
            <a:r>
              <a:rPr lang="en-US" sz="2800" kern="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-</a:t>
            </a:r>
            <a:r>
              <a:rPr lang="en-US" sz="2800" kern="0" dirty="0">
                <a:latin typeface="Calibri" pitchFamily="34" charset="0"/>
                <a:cs typeface="Times New Roman" pitchFamily="18" charset="0"/>
              </a:rPr>
              <a:t>  Adjacent to button – explains </a:t>
            </a:r>
          </a:p>
          <a:p>
            <a:pPr marL="457200" lvl="0" indent="-457200">
              <a:spcBef>
                <a:spcPct val="20000"/>
              </a:spcBef>
              <a:buClr>
                <a:srgbClr val="FFFFFF"/>
              </a:buClr>
              <a:buFontTx/>
              <a:buChar char="-"/>
            </a:pPr>
            <a:r>
              <a:rPr lang="en-US" sz="2800" kern="0" dirty="0">
                <a:latin typeface="Calibri" pitchFamily="34" charset="0"/>
                <a:cs typeface="Times New Roman" pitchFamily="18" charset="0"/>
              </a:rPr>
              <a:t>purpose and use</a:t>
            </a:r>
          </a:p>
          <a:p>
            <a:pPr lvl="0">
              <a:spcBef>
                <a:spcPct val="20000"/>
              </a:spcBef>
              <a:buClr>
                <a:srgbClr val="FFFFFF"/>
              </a:buClr>
            </a:pPr>
            <a:r>
              <a:rPr lang="en-US" sz="2800" kern="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-</a:t>
            </a:r>
            <a:r>
              <a:rPr lang="en-US" sz="2800" kern="0" dirty="0">
                <a:latin typeface="Calibri" pitchFamily="34" charset="0"/>
                <a:cs typeface="Times New Roman" pitchFamily="18" charset="0"/>
              </a:rPr>
              <a:t>  Must clearly indicate crosswalk </a:t>
            </a:r>
          </a:p>
          <a:p>
            <a:pPr marL="457200" lvl="0" indent="-457200">
              <a:spcBef>
                <a:spcPct val="20000"/>
              </a:spcBef>
              <a:buClr>
                <a:srgbClr val="FFFFFF"/>
              </a:buClr>
              <a:buFontTx/>
              <a:buChar char="-"/>
            </a:pPr>
            <a:r>
              <a:rPr lang="en-US" sz="2800" kern="0" dirty="0">
                <a:latin typeface="Calibri" pitchFamily="34" charset="0"/>
                <a:cs typeface="Times New Roman" pitchFamily="18" charset="0"/>
              </a:rPr>
              <a:t>direction</a:t>
            </a:r>
          </a:p>
        </p:txBody>
      </p:sp>
      <p:pic>
        <p:nvPicPr>
          <p:cNvPr id="6" name="Picture 4" descr="Picture of an accessible pedestrian push but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3160573"/>
            <a:ext cx="2209800" cy="299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2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9248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b="1" dirty="0"/>
              <a:t>Accessible Pedestrian Signals</a:t>
            </a:r>
          </a:p>
        </p:txBody>
      </p:sp>
      <p:sp>
        <p:nvSpPr>
          <p:cNvPr id="2" name="Rectangle 1"/>
          <p:cNvSpPr/>
          <p:nvPr/>
        </p:nvSpPr>
        <p:spPr>
          <a:xfrm>
            <a:off x="8325049" y="6292846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E1ECB456-702B-462E-AF62-0B983FD5DC3B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Calibri" pitchFamily="34" charset="0"/>
              </a:rPr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9229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04800" y="304800"/>
            <a:ext cx="8610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b="1" dirty="0"/>
              <a:t>Pedestrian Push Button Location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04800" y="1482724"/>
            <a:ext cx="4267200" cy="438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>
                <a:schemeClr val="bg1"/>
              </a:buClr>
              <a:buNone/>
            </a:pP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US" sz="2800" dirty="0">
                <a:cs typeface="Times New Roman" pitchFamily="18" charset="0"/>
              </a:rPr>
              <a:t> Accessible route to ramp </a:t>
            </a:r>
          </a:p>
          <a:p>
            <a:pPr>
              <a:buClr>
                <a:schemeClr val="bg1"/>
              </a:buClr>
              <a:buFontTx/>
              <a:buChar char="-"/>
            </a:pPr>
            <a:r>
              <a:rPr lang="en-US" sz="2800" dirty="0">
                <a:cs typeface="Times New Roman" pitchFamily="18" charset="0"/>
              </a:rPr>
              <a:t>and crossing</a:t>
            </a:r>
          </a:p>
          <a:p>
            <a:pPr marL="228600" indent="-228600">
              <a:buClr>
                <a:schemeClr val="bg1"/>
              </a:buClr>
              <a:buNone/>
            </a:pP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US" sz="2800" dirty="0">
                <a:cs typeface="Times New Roman" pitchFamily="18" charset="0"/>
              </a:rPr>
              <a:t>Reachable (10 in) from a clear space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US" sz="2800" dirty="0">
                <a:cs typeface="Times New Roman" pitchFamily="18" charset="0"/>
              </a:rPr>
              <a:t> 5 ft from the crosswalk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US" sz="2800" dirty="0">
                <a:cs typeface="Times New Roman" pitchFamily="18" charset="0"/>
              </a:rPr>
              <a:t>1.5-6 ft from edge of curb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US" sz="2800" dirty="0">
                <a:cs typeface="Times New Roman" pitchFamily="18" charset="0"/>
              </a:rPr>
              <a:t>   or pavement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US" sz="2800" dirty="0">
                <a:cs typeface="Times New Roman" pitchFamily="18" charset="0"/>
              </a:rPr>
              <a:t>See MUTCD Guidance Fig.     4E-4</a:t>
            </a:r>
          </a:p>
        </p:txBody>
      </p:sp>
      <p:pic>
        <p:nvPicPr>
          <p:cNvPr id="5" name="Picture 6" descr="Diagram from the MUTCD of the proper location of pedestrian push butt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2" y="1549400"/>
            <a:ext cx="4598988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05800" y="624840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E1ECB456-702B-462E-AF62-0B983FD5DC3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498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04800"/>
            <a:ext cx="8686800" cy="99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b="1" dirty="0"/>
              <a:t>Standards vs. Guidelines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89893" y="1143000"/>
            <a:ext cx="853440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3200" dirty="0">
                <a:latin typeface="Calibri" pitchFamily="34" charset="0"/>
                <a:cs typeface="Calibri" pitchFamily="34" charset="0"/>
              </a:rPr>
              <a:t>Guidelines are developed by the Access Board but must be adopted by another responsible agency to become enforceable standards.</a:t>
            </a:r>
          </a:p>
          <a:p>
            <a:pPr>
              <a:buClr>
                <a:srgbClr val="FF0000"/>
              </a:buClr>
            </a:pPr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3200" dirty="0">
                <a:latin typeface="Calibri" pitchFamily="34" charset="0"/>
                <a:cs typeface="Calibri" pitchFamily="34" charset="0"/>
              </a:rPr>
              <a:t>Current enforceable standard is ADAAG or 2010 ADA Standards</a:t>
            </a:r>
          </a:p>
          <a:p>
            <a:pPr marL="457200" indent="-457200">
              <a:buClr>
                <a:srgbClr val="FF0000"/>
              </a:buClr>
              <a:buFont typeface="Arial" pitchFamily="34" charset="0"/>
              <a:buChar char="•"/>
            </a:pPr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3200" dirty="0">
                <a:latin typeface="Calibri" pitchFamily="34" charset="0"/>
                <a:cs typeface="Calibri" pitchFamily="34" charset="0"/>
              </a:rPr>
              <a:t>FHWA Memo 1/23/06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PROWAG – “recommended best practices, and can be         considered the state of the practice that could be followed for      areas not fully addressed by the present ADAAG standards”</a:t>
            </a: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290893" y="6030686"/>
            <a:ext cx="533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477919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 txBox="1">
            <a:spLocks noChangeArrowheads="1"/>
          </p:cNvSpPr>
          <p:nvPr/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                      </a:t>
            </a:r>
            <a:fld id="{E1ECB456-702B-462E-AF62-0B983FD5DC3B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291" name="Content Placeholder 3"/>
          <p:cNvSpPr>
            <a:spLocks noGrp="1"/>
          </p:cNvSpPr>
          <p:nvPr>
            <p:ph sz="half" idx="1"/>
          </p:nvPr>
        </p:nvSpPr>
        <p:spPr>
          <a:xfrm>
            <a:off x="228600" y="5029200"/>
            <a:ext cx="8572500" cy="1143000"/>
          </a:xfrm>
        </p:spPr>
        <p:txBody>
          <a:bodyPr/>
          <a:lstStyle/>
          <a:p>
            <a:r>
              <a:rPr lang="en-US" dirty="0"/>
              <a:t>Find the pushbutton.  Now line up to cross.  </a:t>
            </a:r>
          </a:p>
          <a:p>
            <a:r>
              <a:rPr lang="en-US" dirty="0"/>
              <a:t>Missed your chance? Do it again</a:t>
            </a:r>
          </a:p>
        </p:txBody>
      </p:sp>
      <p:pic>
        <p:nvPicPr>
          <p:cNvPr id="12292" name="Picture 2" descr="A wide sidewalk with the pedestrian pushbutton as far from the crossing as would be possibl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990600"/>
            <a:ext cx="8686800" cy="3962400"/>
          </a:xfrm>
          <a:noFill/>
        </p:spPr>
      </p:pic>
      <p:sp>
        <p:nvSpPr>
          <p:cNvPr id="7" name="Lin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714500" y="2324100"/>
            <a:ext cx="4914900" cy="571500"/>
          </a:xfrm>
          <a:prstGeom prst="line">
            <a:avLst/>
          </a:prstGeom>
          <a:noFill/>
          <a:ln w="57150">
            <a:solidFill>
              <a:srgbClr val="FFFF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8" name="Oval 4" descr="Circle drawn around the pedestrian pushbutton located about 20 feet from the curb ramp and behind a bike rack."/>
          <p:cNvSpPr>
            <a:spLocks noChangeArrowheads="1"/>
          </p:cNvSpPr>
          <p:nvPr/>
        </p:nvSpPr>
        <p:spPr bwMode="auto">
          <a:xfrm>
            <a:off x="1143000" y="1752600"/>
            <a:ext cx="685800" cy="685800"/>
          </a:xfrm>
          <a:prstGeom prst="ellipse">
            <a:avLst/>
          </a:prstGeom>
          <a:noFill/>
          <a:ln w="635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Verdana" pitchFamily="34" charset="0"/>
            </a:endParaRPr>
          </a:p>
        </p:txBody>
      </p:sp>
      <p:sp>
        <p:nvSpPr>
          <p:cNvPr id="9" name="Lin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29100" y="2438400"/>
            <a:ext cx="1028700" cy="800100"/>
          </a:xfrm>
          <a:prstGeom prst="line">
            <a:avLst/>
          </a:prstGeom>
          <a:noFill/>
          <a:ln w="57150">
            <a:solidFill>
              <a:srgbClr val="FFFF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0" name="Lin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43100" y="2438400"/>
            <a:ext cx="2286000" cy="685800"/>
          </a:xfrm>
          <a:prstGeom prst="line">
            <a:avLst/>
          </a:prstGeom>
          <a:noFill/>
          <a:ln w="57150">
            <a:solidFill>
              <a:srgbClr val="FFFF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" name="Lin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1714500" y="2209800"/>
            <a:ext cx="4914900" cy="228600"/>
          </a:xfrm>
          <a:prstGeom prst="line">
            <a:avLst/>
          </a:prstGeom>
          <a:noFill/>
          <a:ln w="57150">
            <a:solidFill>
              <a:srgbClr val="FFFF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924800" cy="762000"/>
          </a:xfrm>
        </p:spPr>
        <p:txBody>
          <a:bodyPr/>
          <a:lstStyle/>
          <a:p>
            <a:r>
              <a:rPr lang="en-US" b="1" dirty="0"/>
              <a:t>Pedestrian Push Button Location</a:t>
            </a:r>
          </a:p>
        </p:txBody>
      </p:sp>
      <p:sp>
        <p:nvSpPr>
          <p:cNvPr id="14" name="TextBox 13" hidden="1"/>
          <p:cNvSpPr txBox="1"/>
          <p:nvPr/>
        </p:nvSpPr>
        <p:spPr>
          <a:xfrm>
            <a:off x="3276600" y="2971800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wide sidewalk with the pedestrian pushbutton as far from the crossing as would be possible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title"/>
          </p:nvPr>
        </p:nvSpPr>
        <p:spPr>
          <a:xfrm>
            <a:off x="-228600" y="181215"/>
            <a:ext cx="8229600" cy="1143000"/>
          </a:xfrm>
        </p:spPr>
        <p:txBody>
          <a:bodyPr/>
          <a:lstStyle/>
          <a:p>
            <a:r>
              <a:rPr lang="en-US" sz="4000" b="1" dirty="0"/>
              <a:t>Accessible Pedestrian Signals</a:t>
            </a:r>
            <a:br>
              <a:rPr lang="en-US" sz="4000" b="1" dirty="0"/>
            </a:br>
            <a:r>
              <a:rPr lang="en-US" sz="4000" b="1" dirty="0"/>
              <a:t>Reach Ranges from Clear Space</a:t>
            </a:r>
          </a:p>
        </p:txBody>
      </p:sp>
      <p:pic>
        <p:nvPicPr>
          <p:cNvPr id="55301" name="Picture 5" descr="Picture  showing the side reach range for a person seated in a wheelchai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81" y="752715"/>
            <a:ext cx="3721319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imensions showing a maximum of 10 inches between the clear space for a wheelchair and the edge of a point they are trying to re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017" y="5475514"/>
            <a:ext cx="225287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82000" y="623751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E1ECB456-702B-462E-AF62-0B983FD5DC3B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Calibri" pitchFamily="34" charset="0"/>
              </a:rPr>
              <a:pPr/>
              <a:t>61</a:t>
            </a:fld>
            <a:endParaRPr lang="en-US" dirty="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FC294440-34E7-2148-BA03-ED80DDA11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562012"/>
            <a:ext cx="4876800" cy="425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buClr>
                <a:srgbClr val="C00000"/>
              </a:buClr>
            </a:pPr>
            <a:r>
              <a:rPr lang="en-US" sz="2400" b="1" dirty="0"/>
              <a:t>Vertical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Max. Reach – 48”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Min. Reach – 15”</a:t>
            </a:r>
          </a:p>
          <a:p>
            <a:pPr>
              <a:buClr>
                <a:srgbClr val="C00000"/>
              </a:buClr>
            </a:pPr>
            <a:r>
              <a:rPr lang="en-US" sz="2400" dirty="0"/>
              <a:t>	(forward &amp; side)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Clr>
                <a:srgbClr val="C00000"/>
              </a:buClr>
            </a:pPr>
            <a:r>
              <a:rPr lang="en-US" sz="2400" b="1" dirty="0"/>
              <a:t>Horizontal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Side reach within 10”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Forward reach – no obstruction or space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46257258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1447800"/>
            <a:ext cx="7772400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  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Accessible Features 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MUTCD 4E.08-4E.13</a:t>
            </a:r>
            <a:endParaRPr lang="en-US" sz="32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Clr>
                <a:schemeClr val="bg1"/>
              </a:buClr>
            </a:pPr>
            <a:endParaRPr lang="en-US" sz="1100" b="1" dirty="0">
              <a:latin typeface="Calibri" pitchFamily="34" charset="0"/>
              <a:cs typeface="Calibri" pitchFamily="34" charset="0"/>
            </a:endParaRPr>
          </a:p>
          <a:p>
            <a:pPr>
              <a:buClr>
                <a:schemeClr val="bg1"/>
              </a:buClr>
            </a:pPr>
            <a:r>
              <a:rPr lang="en-US" sz="2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-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 Locator tone </a:t>
            </a:r>
          </a:p>
          <a:p>
            <a:pPr>
              <a:buClr>
                <a:schemeClr val="bg1"/>
              </a:buClr>
            </a:pPr>
            <a:r>
              <a:rPr lang="en-US" sz="2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-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 10 ft. separation, or speech indication</a:t>
            </a:r>
          </a:p>
          <a:p>
            <a:pPr>
              <a:buClr>
                <a:schemeClr val="bg1"/>
              </a:buClr>
            </a:pPr>
            <a:r>
              <a:rPr lang="en-US" sz="2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-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 Speech walk criteria MUTCD 4E.11</a:t>
            </a:r>
          </a:p>
          <a:p>
            <a:pPr>
              <a:buClr>
                <a:schemeClr val="bg1"/>
              </a:buClr>
            </a:pPr>
            <a:r>
              <a:rPr lang="en-US" sz="2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-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 Volume adjusts for ambient noise</a:t>
            </a:r>
          </a:p>
          <a:p>
            <a:pPr>
              <a:buClr>
                <a:schemeClr val="bg1"/>
              </a:buClr>
            </a:pPr>
            <a:r>
              <a:rPr lang="en-US" sz="2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-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 Extended Press Features</a:t>
            </a:r>
          </a:p>
          <a:p>
            <a:pPr>
              <a:buClr>
                <a:schemeClr val="bg1"/>
              </a:buClr>
            </a:pPr>
            <a:r>
              <a:rPr lang="en-US" sz="2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-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 Tactile arrow indicates direction</a:t>
            </a:r>
          </a:p>
          <a:p>
            <a:pPr marL="0" indent="0" eaLnBrk="1" hangingPunct="1">
              <a:buClr>
                <a:schemeClr val="bg1"/>
              </a:buClr>
              <a:buFontTx/>
              <a:buChar char="•"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9248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b="1" dirty="0"/>
              <a:t>Accessible Pedestrian Signals</a:t>
            </a:r>
          </a:p>
        </p:txBody>
      </p:sp>
      <p:pic>
        <p:nvPicPr>
          <p:cNvPr id="5" name="Picture 10" descr="New big button able to hit with a fis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2971800"/>
            <a:ext cx="1447800" cy="3300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8401248" y="640080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E1ECB456-702B-462E-AF62-0B983FD5DC3B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Calibri" pitchFamily="34" charset="0"/>
              </a:rPr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589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63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 b="1" dirty="0"/>
              <a:t>Accessible Pedestrian Signals</a:t>
            </a:r>
          </a:p>
        </p:txBody>
      </p:sp>
      <p:pic>
        <p:nvPicPr>
          <p:cNvPr id="33794" name="Picture 16" descr="Example of large pedestrian push button with tactile arrow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2438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2" descr="Example of large pedestrian push button with tactile arro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1295400"/>
            <a:ext cx="2209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 descr=" Pedestrian with guide dog using A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1295400"/>
            <a:ext cx="3208337" cy="45720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</p:spPr>
      </p:pic>
      <p:sp>
        <p:nvSpPr>
          <p:cNvPr id="15361" name="Rectangle 1" hidden="1"/>
          <p:cNvSpPr>
            <a:spLocks noChangeArrowheads="1"/>
          </p:cNvSpPr>
          <p:nvPr/>
        </p:nvSpPr>
        <p:spPr bwMode="auto">
          <a:xfrm>
            <a:off x="2743200" y="3429000"/>
            <a:ext cx="33528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Three images of pedestrian push button,2  examples of large pedestrian push button with tactile arrow; and one pedestrian with guide dog using APS;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752600"/>
            <a:ext cx="8077200" cy="2590800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On-Street Parking</a:t>
            </a:r>
          </a:p>
        </p:txBody>
      </p:sp>
      <p:sp>
        <p:nvSpPr>
          <p:cNvPr id="6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64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661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65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 anchor="t"/>
          <a:lstStyle/>
          <a:p>
            <a:r>
              <a:rPr lang="en-US" b="1" dirty="0"/>
              <a:t>On-Street Parking Scoping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81600" y="1312606"/>
            <a:ext cx="3505200" cy="4038600"/>
          </a:xfrm>
        </p:spPr>
        <p:txBody>
          <a:bodyPr/>
          <a:lstStyle/>
          <a:p>
            <a:r>
              <a:rPr lang="en-US" sz="2800" dirty="0"/>
              <a:t>Number of accessible spaces is based upon total on a </a:t>
            </a:r>
            <a:r>
              <a:rPr lang="en-US" sz="2800" u="sng" dirty="0"/>
              <a:t>block perimeter </a:t>
            </a:r>
          </a:p>
          <a:p>
            <a:r>
              <a:rPr lang="en-US" sz="2800" dirty="0"/>
              <a:t>Scoping Section R214</a:t>
            </a:r>
          </a:p>
          <a:p>
            <a:r>
              <a:rPr lang="en-US" sz="2800" dirty="0"/>
              <a:t>No van parking required</a:t>
            </a:r>
          </a:p>
        </p:txBody>
      </p:sp>
      <p:sp>
        <p:nvSpPr>
          <p:cNvPr id="39938" name="Rectangle 2" hidden="1"/>
          <p:cNvSpPr>
            <a:spLocks noChangeArrowheads="1"/>
          </p:cNvSpPr>
          <p:nvPr/>
        </p:nvSpPr>
        <p:spPr bwMode="auto">
          <a:xfrm>
            <a:off x="762000" y="2971800"/>
            <a:ext cx="3429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Image of On-Street parking Permits Zone showing several blocks in downtown Tampa FL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1" descr="Image of a grid street layout with the block perimeter highlighted by a red 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4191000" cy="422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66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b="1" dirty="0"/>
              <a:t>On-Street Parking in a Wide ROW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4800600"/>
            <a:ext cx="8229600" cy="12954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Where the width of the adjacent sidewalk or available right-of-way exceeds 14 ft. an access aisle is required</a:t>
            </a:r>
          </a:p>
        </p:txBody>
      </p:sp>
      <p:pic>
        <p:nvPicPr>
          <p:cNvPr id="10" name="Picture 9" descr="Diagram of a car parked at curbline and leaving an access aisle in a recessed part of the sidewalk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524000"/>
            <a:ext cx="4190999" cy="2971800"/>
          </a:xfrm>
          <a:prstGeom prst="rect">
            <a:avLst/>
          </a:prstGeom>
        </p:spPr>
      </p:pic>
      <p:sp>
        <p:nvSpPr>
          <p:cNvPr id="37889" name="Rectangle 1" hidden="1"/>
          <p:cNvSpPr>
            <a:spLocks noChangeArrowheads="1"/>
          </p:cNvSpPr>
          <p:nvPr/>
        </p:nvSpPr>
        <p:spPr bwMode="auto">
          <a:xfrm>
            <a:off x="381000" y="2895600"/>
            <a:ext cx="4114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 1.5 m (5 ft) wide min access aisle running the full length of parallel parking space and located beyond the face of curb at sidewalk at least 4.3 m (14 ft) wide; aisle served by curb ramp at one end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Picture of a truck parked within the recessed curbline leaving an access aisle in the parking lane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524000"/>
            <a:ext cx="4191000" cy="2971800"/>
          </a:xfrm>
          <a:prstGeom prst="rect">
            <a:avLst/>
          </a:prstGeom>
        </p:spPr>
      </p:pic>
      <p:sp>
        <p:nvSpPr>
          <p:cNvPr id="37890" name="Rectangle 2" hidden="1"/>
          <p:cNvSpPr>
            <a:spLocks noChangeArrowheads="1"/>
          </p:cNvSpPr>
          <p:nvPr/>
        </p:nvSpPr>
        <p:spPr bwMode="auto">
          <a:xfrm>
            <a:off x="5257800" y="2819400"/>
            <a:ext cx="2667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Image of parallel parking with access aisle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4987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67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/>
          <a:lstStyle/>
          <a:p>
            <a:r>
              <a:rPr lang="en-US" b="1" dirty="0"/>
              <a:t>On-Street Parking in a Narrow ROW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55626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Narrow sidewalks – an access aisle is not required </a:t>
            </a:r>
          </a:p>
        </p:txBody>
      </p:sp>
      <p:pic>
        <p:nvPicPr>
          <p:cNvPr id="2050" name="Picture 2" descr="A photo of on-street parking.  Several &quot;accessible&quot; spaces include the wheelchair symbol on the payment.  Signs are also provided. &#10;In this case, the on-street spaces are located on a narrow sidewalk but not closest to the corner crosswalk.   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3067050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A figure showing on street parking where there are narrow sidewalks.  The space is located at the end of the block closest to the curb ramp at the crossing.  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1295400"/>
            <a:ext cx="4724400" cy="4114800"/>
          </a:xfrm>
          <a:prstGeom prst="rect">
            <a:avLst/>
          </a:prstGeom>
        </p:spPr>
      </p:pic>
      <p:sp>
        <p:nvSpPr>
          <p:cNvPr id="8" name="TextBox 7" hidden="1"/>
          <p:cNvSpPr txBox="1"/>
          <p:nvPr/>
        </p:nvSpPr>
        <p:spPr>
          <a:xfrm>
            <a:off x="1447800" y="1752600"/>
            <a:ext cx="3657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photo of on-street parking.  Several "accessible" spaces include the wheelchair symbol on the payment.  Signs are also provided. </a:t>
            </a:r>
          </a:p>
          <a:p>
            <a:r>
              <a:rPr lang="en-US" dirty="0"/>
              <a:t>In this case, the on-street spaces are located on a narrow sidewalk but not closest to the corner crosswalk. A figure showing on street parking where there are narrow sidewalks.  The space is located at the end of the block closest to the curb ramp at the crossing.  l</a:t>
            </a:r>
          </a:p>
        </p:txBody>
      </p:sp>
    </p:spTree>
    <p:extLst>
      <p:ext uri="{BB962C8B-B14F-4D97-AF65-F5344CB8AC3E}">
        <p14:creationId xmlns:p14="http://schemas.microsoft.com/office/powerpoint/2010/main" val="25740760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 anchor="t"/>
          <a:lstStyle/>
          <a:p>
            <a:r>
              <a:rPr lang="en-US" b="1" dirty="0"/>
              <a:t>On-Street Parking</a:t>
            </a:r>
            <a:br>
              <a:rPr lang="en-US" dirty="0"/>
            </a:b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5486400"/>
            <a:ext cx="8229600" cy="639763"/>
          </a:xfrm>
        </p:spPr>
        <p:txBody>
          <a:bodyPr/>
          <a:lstStyle/>
          <a:p>
            <a:pPr algn="ctr">
              <a:buNone/>
            </a:pPr>
            <a:r>
              <a:rPr lang="en-US" dirty="0"/>
              <a:t>Angled (or perpendicular) on-street parking</a:t>
            </a:r>
          </a:p>
          <a:p>
            <a:endParaRPr lang="en-US" dirty="0"/>
          </a:p>
        </p:txBody>
      </p:sp>
      <p:pic>
        <p:nvPicPr>
          <p:cNvPr id="10" name="Picture 9" descr="Picture of cars parked in accessible parking spaces and an access aisle in angled parki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295400"/>
            <a:ext cx="4114800" cy="4057650"/>
          </a:xfrm>
          <a:prstGeom prst="rect">
            <a:avLst/>
          </a:prstGeom>
        </p:spPr>
      </p:pic>
      <p:sp>
        <p:nvSpPr>
          <p:cNvPr id="33793" name="Rectangle 1" hidden="1"/>
          <p:cNvSpPr>
            <a:spLocks noChangeArrowheads="1"/>
          </p:cNvSpPr>
          <p:nvPr/>
        </p:nvSpPr>
        <p:spPr bwMode="auto">
          <a:xfrm>
            <a:off x="838200" y="2895600"/>
            <a:ext cx="28956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Image of angled parking with an access aisle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794" name="Rectangle 2" hidden="1"/>
          <p:cNvSpPr>
            <a:spLocks noChangeArrowheads="1"/>
          </p:cNvSpPr>
          <p:nvPr/>
        </p:nvSpPr>
        <p:spPr bwMode="auto">
          <a:xfrm>
            <a:off x="5257800" y="3276600"/>
            <a:ext cx="2286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Graphic of accessible angled parking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Graphic of angled parking with an 8 foot shared access aisle and a curb ramp providing access to the sidewalk.  A van and a car are parked in the spaces.  It is Figure R309.3 form the proposed PROWAG." title="Parking">
            <a:extLst>
              <a:ext uri="{FF2B5EF4-FFF2-40B4-BE49-F238E27FC236}">
                <a16:creationId xmlns:a16="http://schemas.microsoft.com/office/drawing/2014/main" id="{1D29CB3D-6219-B947-BD7C-C2DBC44DB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22" y="1295400"/>
            <a:ext cx="4738240" cy="405765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69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458200" cy="1591707"/>
          </a:xfrm>
        </p:spPr>
        <p:txBody>
          <a:bodyPr/>
          <a:lstStyle/>
          <a:p>
            <a:r>
              <a:rPr lang="en-US" b="1" dirty="0"/>
              <a:t>On-Street Parking</a:t>
            </a:r>
            <a:br>
              <a:rPr lang="en-US" b="1" dirty="0"/>
            </a:br>
            <a:r>
              <a:rPr lang="en-US" b="1" dirty="0"/>
              <a:t>Displays and Information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81600" y="1905000"/>
            <a:ext cx="3581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Information must be visible from a point 3.3 ft. max above the center of the clear space</a:t>
            </a: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Meet operable parts requirements</a:t>
            </a: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Located at the head or foot of space</a:t>
            </a:r>
          </a:p>
        </p:txBody>
      </p:sp>
      <p:pic>
        <p:nvPicPr>
          <p:cNvPr id="2050" name="Picture 2" descr="A photo of on-street parking.  Several &quot;accessible&quot; spaces include the wheelchair symbol on the payment.  Signs are also provided and parking meters. 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744107"/>
            <a:ext cx="4343400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 hidden="1"/>
          <p:cNvSpPr txBox="1"/>
          <p:nvPr/>
        </p:nvSpPr>
        <p:spPr>
          <a:xfrm>
            <a:off x="1447800" y="1752600"/>
            <a:ext cx="3657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photo of on-street parking.  Several "accessible" spaces include the wheelchair symbol on the payment.  Signs are also provided. </a:t>
            </a:r>
          </a:p>
          <a:p>
            <a:r>
              <a:rPr lang="en-US" dirty="0"/>
              <a:t>In this case, the on-street spaces are located on a narrow sidewalk but not closest to the corner crosswalk. A figure showing on street parking where there are narrow sidewalks.  The space is located at the end of the block closest to the curb ramp at the crossing.  l</a:t>
            </a:r>
          </a:p>
        </p:txBody>
      </p:sp>
    </p:spTree>
    <p:extLst>
      <p:ext uri="{BB962C8B-B14F-4D97-AF65-F5344CB8AC3E}">
        <p14:creationId xmlns:p14="http://schemas.microsoft.com/office/powerpoint/2010/main" val="4039487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-35169" y="58614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/>
              <a:t>Rulemaking Update</a:t>
            </a:r>
          </a:p>
        </p:txBody>
      </p:sp>
      <p:sp>
        <p:nvSpPr>
          <p:cNvPr id="6" name="Content Placeholder 7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2819399"/>
          </a:xfrm>
        </p:spPr>
        <p:txBody>
          <a:bodyPr>
            <a:no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Final Rule Draft approval by the Access Board</a:t>
            </a:r>
          </a:p>
          <a:p>
            <a:pPr lvl="0"/>
            <a:r>
              <a:rPr lang="en-US" sz="28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Review by the Office of Management and Budget </a:t>
            </a:r>
          </a:p>
          <a:p>
            <a:pPr lvl="0"/>
            <a:r>
              <a:rPr lang="en-US" sz="2800" dirty="0">
                <a:solidFill>
                  <a:prstClr val="black"/>
                </a:solidFill>
                <a:ea typeface="Times New Roman" pitchFamily="18" charset="0"/>
                <a:cs typeface="Arial" charset="0"/>
              </a:rPr>
              <a:t>Publication in the Federal Register</a:t>
            </a:r>
            <a:endParaRPr lang="en-US" sz="28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lvl="0"/>
            <a:r>
              <a:rPr lang="en-US" sz="28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Adoption </a:t>
            </a:r>
            <a:r>
              <a:rPr lang="en-US" sz="2800" dirty="0">
                <a:solidFill>
                  <a:prstClr val="black"/>
                </a:solidFill>
                <a:ea typeface="Times New Roman" pitchFamily="18" charset="0"/>
                <a:cs typeface="Arial" charset="0"/>
              </a:rPr>
              <a:t>by t</a:t>
            </a:r>
            <a:r>
              <a:rPr lang="en-US" sz="2800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he Department of Justice and Department of Transportation</a:t>
            </a:r>
          </a:p>
          <a:p>
            <a:pPr marL="0" indent="0" algn="ctr">
              <a:buNone/>
            </a:pPr>
            <a:endParaRPr lang="en-US" sz="5400" b="1" dirty="0">
              <a:latin typeface="Calibri" pitchFamily="34" charset="0"/>
              <a:ea typeface="Times New Roman" pitchFamily="18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07876EDB-41FD-4DDF-A95C-019C9BEBC7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 hidden="1"/>
          <p:cNvSpPr txBox="1"/>
          <p:nvPr/>
        </p:nvSpPr>
        <p:spPr>
          <a:xfrm>
            <a:off x="1143000" y="236220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Graphic image of a rocker switch </a:t>
            </a:r>
          </a:p>
        </p:txBody>
      </p:sp>
      <p:sp>
        <p:nvSpPr>
          <p:cNvPr id="4" name="TextBox 3" hidden="1"/>
          <p:cNvSpPr txBox="1"/>
          <p:nvPr/>
        </p:nvSpPr>
        <p:spPr>
          <a:xfrm>
            <a:off x="4495800" y="2362200"/>
            <a:ext cx="1981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Graphic image showing high and low unobstructed reach range (48 inches above finished floor or ground maximum and 15 inches above finished floor or ground minimum)</a:t>
            </a:r>
          </a:p>
        </p:txBody>
      </p:sp>
      <p:pic>
        <p:nvPicPr>
          <p:cNvPr id="12" name="Picture 11" descr="Picture of the Access Board members durring a meeting. 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4070729"/>
            <a:ext cx="4657725" cy="228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335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70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088" y="0"/>
            <a:ext cx="9153088" cy="685800"/>
          </a:xfrm>
        </p:spPr>
        <p:txBody>
          <a:bodyPr/>
          <a:lstStyle/>
          <a:p>
            <a:r>
              <a:rPr lang="en-US" b="1" dirty="0"/>
              <a:t>Documents Available Online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610600" cy="5257800"/>
          </a:xfrm>
        </p:spPr>
        <p:txBody>
          <a:bodyPr>
            <a:normAutofit/>
          </a:bodyPr>
          <a:lstStyle/>
          <a:p>
            <a:r>
              <a:rPr lang="en-US" dirty="0"/>
              <a:t>www.access-board.gov </a:t>
            </a:r>
          </a:p>
          <a:p>
            <a:r>
              <a:rPr lang="en-US" dirty="0"/>
              <a:t>SNPRM for Proposed Guidelines for Public Rights-of-Way</a:t>
            </a:r>
          </a:p>
          <a:p>
            <a:r>
              <a:rPr lang="en-US" dirty="0"/>
              <a:t>Accessible Public Rights-of-Way: Planning and Designing for Alterations</a:t>
            </a:r>
          </a:p>
          <a:p>
            <a:r>
              <a:rPr lang="en-US" dirty="0"/>
              <a:t>Accessible Sidewalks (DVD, or download)</a:t>
            </a:r>
          </a:p>
          <a:p>
            <a:r>
              <a:rPr lang="en-US" dirty="0"/>
              <a:t>Detectable Warnings Update</a:t>
            </a:r>
          </a:p>
          <a:p>
            <a:r>
              <a:rPr lang="en-US" dirty="0"/>
              <a:t>Manufacturers of Detectable Warning Products</a:t>
            </a:r>
          </a:p>
          <a:p>
            <a:r>
              <a:rPr lang="en-US" dirty="0"/>
              <a:t>As well as many research reports</a:t>
            </a:r>
          </a:p>
        </p:txBody>
      </p:sp>
    </p:spTree>
    <p:extLst>
      <p:ext uri="{BB962C8B-B14F-4D97-AF65-F5344CB8AC3E}">
        <p14:creationId xmlns:p14="http://schemas.microsoft.com/office/powerpoint/2010/main" val="35388686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" y="685800"/>
            <a:ext cx="4876800" cy="5181600"/>
          </a:xfrm>
        </p:spPr>
        <p:txBody>
          <a:bodyPr/>
          <a:lstStyle/>
          <a:p>
            <a:r>
              <a:rPr lang="en-US" sz="4800" b="1" dirty="0">
                <a:solidFill>
                  <a:schemeClr val="tx1"/>
                </a:solidFill>
              </a:rPr>
              <a:t>Questions?</a:t>
            </a:r>
            <a:br>
              <a:rPr lang="en-US" sz="4800" b="1" dirty="0">
                <a:solidFill>
                  <a:schemeClr val="tx1"/>
                </a:solidFill>
              </a:rPr>
            </a:br>
            <a:br>
              <a:rPr lang="en-US" sz="2400" b="1" dirty="0"/>
            </a:br>
            <a:r>
              <a:rPr lang="en-US" sz="2400" b="1" dirty="0"/>
              <a:t>Access Board</a:t>
            </a:r>
            <a:br>
              <a:rPr lang="en-US" sz="2400" b="1" dirty="0"/>
            </a:br>
            <a:r>
              <a:rPr lang="en-US" sz="2400" b="1" dirty="0">
                <a:hlinkClick r:id="rId3"/>
              </a:rPr>
              <a:t>www.access-board.gov</a:t>
            </a:r>
            <a:br>
              <a:rPr lang="en-US" sz="2400" b="1" dirty="0"/>
            </a:br>
            <a:r>
              <a:rPr lang="en-US" sz="2400" b="1" dirty="0"/>
              <a:t>Email – </a:t>
            </a:r>
            <a:r>
              <a:rPr lang="en-US" sz="2400" b="1" dirty="0">
                <a:hlinkClick r:id="rId4"/>
              </a:rPr>
              <a:t>row@access-board.gov</a:t>
            </a:r>
            <a:br>
              <a:rPr lang="en-US" sz="2400" b="1" dirty="0"/>
            </a:br>
            <a:r>
              <a:rPr lang="en-US" sz="2400" b="1" dirty="0"/>
              <a:t>Technical Assistance – 800-872-2253</a:t>
            </a:r>
            <a:br>
              <a:rPr lang="en-US" sz="1600" b="1" dirty="0"/>
            </a:br>
            <a:br>
              <a:rPr lang="en-US" sz="4800" b="1" dirty="0">
                <a:solidFill>
                  <a:schemeClr val="tx1"/>
                </a:solidFill>
              </a:rPr>
            </a:br>
            <a:r>
              <a:rPr lang="en-US" sz="2000" b="1" dirty="0"/>
              <a:t>Southwest ADA Center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800-949-4232</a:t>
            </a:r>
            <a:br>
              <a:rPr lang="en-US" sz="1800" b="1">
                <a:solidFill>
                  <a:schemeClr val="tx1"/>
                </a:solidFill>
              </a:rPr>
            </a:br>
            <a:r>
              <a:rPr lang="en-US" sz="1800" b="1"/>
              <a:t>www.southwestada.org</a:t>
            </a:r>
            <a:br>
              <a:rPr lang="en-US" sz="4800" b="1" dirty="0">
                <a:solidFill>
                  <a:schemeClr val="tx1"/>
                </a:solidFill>
              </a:rPr>
            </a:br>
            <a:br>
              <a:rPr lang="en-US" sz="4800" b="1" dirty="0"/>
            </a:br>
            <a:r>
              <a:rPr lang="en-US" sz="2000" b="1" dirty="0">
                <a:solidFill>
                  <a:schemeClr val="tx1"/>
                </a:solidFill>
              </a:rPr>
              <a:t>Melissa Anderson, PE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Anderson@Engineering4Access.com</a:t>
            </a:r>
            <a:br>
              <a:rPr lang="en-US" sz="2800" b="1" dirty="0">
                <a:solidFill>
                  <a:schemeClr val="tx1"/>
                </a:solidFill>
              </a:rPr>
            </a:br>
            <a:br>
              <a:rPr lang="en-US" sz="2400" b="1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2390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71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Picture of a caution sign &quot;CAUTION PEDESTRIANS SLIPPERY WHEN WET&quot;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10200" y="1066800"/>
            <a:ext cx="3141741" cy="4419600"/>
          </a:xfrm>
          <a:prstGeom prst="rect">
            <a:avLst/>
          </a:prstGeom>
        </p:spPr>
      </p:pic>
      <p:sp>
        <p:nvSpPr>
          <p:cNvPr id="4097" name="Rectangle 1" hidden="1"/>
          <p:cNvSpPr>
            <a:spLocks noChangeArrowheads="1"/>
          </p:cNvSpPr>
          <p:nvPr/>
        </p:nvSpPr>
        <p:spPr bwMode="auto">
          <a:xfrm>
            <a:off x="4876800" y="2971800"/>
            <a:ext cx="3581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Image of street sign reading caution pedestrians slippery when wet with a 2 hour parking sign below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175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1752600"/>
          </a:xfrm>
        </p:spPr>
        <p:txBody>
          <a:bodyPr/>
          <a:lstStyle/>
          <a:p>
            <a:r>
              <a:rPr lang="en-US" sz="3600" b="1" dirty="0"/>
              <a:t>Supplemental Notice of Proposed Rulemaking</a:t>
            </a:r>
            <a:br>
              <a:rPr lang="en-US" sz="3600" b="1" dirty="0"/>
            </a:br>
            <a:r>
              <a:rPr lang="en-US" sz="2800" b="1" dirty="0"/>
              <a:t>Accessibility Guidelines for Pedestrian Facilities in the Public Right-of-Way; Shared Use Paths (2013)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864" y="1905000"/>
            <a:ext cx="5943600" cy="4114800"/>
          </a:xfrm>
        </p:spPr>
        <p:txBody>
          <a:bodyPr>
            <a:normAutofit fontScale="92500" lnSpcReduction="10000"/>
          </a:bodyPr>
          <a:lstStyle/>
          <a:p>
            <a:r>
              <a:rPr lang="en-US" sz="3100" dirty="0"/>
              <a:t>Incorporates shared use path</a:t>
            </a:r>
            <a:br>
              <a:rPr lang="en-US" sz="3100" dirty="0"/>
            </a:br>
            <a:r>
              <a:rPr lang="en-US" sz="3100" dirty="0"/>
              <a:t>guidelines into the 2011 proposed PROWAG (web only)</a:t>
            </a:r>
          </a:p>
          <a:p>
            <a:pPr lvl="1"/>
            <a:r>
              <a:rPr lang="en-US" sz="3100" dirty="0"/>
              <a:t>R1 Application and Administration</a:t>
            </a:r>
          </a:p>
          <a:p>
            <a:pPr lvl="1"/>
            <a:r>
              <a:rPr lang="en-US" sz="3100" dirty="0"/>
              <a:t>R2 Scoping Requirements</a:t>
            </a:r>
          </a:p>
          <a:p>
            <a:pPr lvl="1"/>
            <a:r>
              <a:rPr lang="en-US" sz="3100" dirty="0"/>
              <a:t>R3 Technical Requirements</a:t>
            </a:r>
          </a:p>
          <a:p>
            <a:pPr lvl="1"/>
            <a:r>
              <a:rPr lang="en-US" sz="3100" dirty="0"/>
              <a:t>R4 Supplementary Technical Requirements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34200" y="6248400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 descr="A picture of the 2011 proposed Public Right of Way Accessibility Guidelines and the 2013 Supplemental.">
            <a:extLst>
              <a:ext uri="{FF2B5EF4-FFF2-40B4-BE49-F238E27FC236}">
                <a16:creationId xmlns:a16="http://schemas.microsoft.com/office/drawing/2014/main" id="{A2F6FE73-B078-4343-A3A0-502DA994E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199" y="2311400"/>
            <a:ext cx="2923441" cy="355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56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2133600"/>
          </a:xfrm>
        </p:spPr>
        <p:txBody>
          <a:bodyPr/>
          <a:lstStyle/>
          <a:p>
            <a:r>
              <a:rPr lang="en-US" sz="4000" b="1" dirty="0"/>
              <a:t>What can State and Local Agencies </a:t>
            </a:r>
            <a:br>
              <a:rPr lang="en-US" sz="4000" b="1" dirty="0"/>
            </a:br>
            <a:r>
              <a:rPr lang="en-US" sz="4000" b="1" dirty="0"/>
              <a:t>do in the meantime?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339788"/>
            <a:ext cx="5181600" cy="3429000"/>
          </a:xfrm>
        </p:spPr>
        <p:txBody>
          <a:bodyPr>
            <a:noAutofit/>
          </a:bodyPr>
          <a:lstStyle/>
          <a:p>
            <a:r>
              <a:rPr lang="en-US" dirty="0"/>
              <a:t>Policy</a:t>
            </a:r>
          </a:p>
          <a:p>
            <a:r>
              <a:rPr lang="en-US" dirty="0"/>
              <a:t>Standards</a:t>
            </a:r>
          </a:p>
          <a:p>
            <a:r>
              <a:rPr lang="en-US" dirty="0"/>
              <a:t>Education</a:t>
            </a:r>
          </a:p>
          <a:p>
            <a:r>
              <a:rPr lang="en-US" dirty="0"/>
              <a:t>Enforcement at local level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prstClr val="black">
                    <a:tint val="75000"/>
                  </a:prstClr>
                </a:solidFill>
              </a:rPr>
              <a:t>                          </a:t>
            </a:r>
            <a:fld id="{E1ECB456-702B-462E-AF62-0B983FD5DC3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Picture of an ostrich with it's head in the sand">
            <a:extLst>
              <a:ext uri="{FF2B5EF4-FFF2-40B4-BE49-F238E27FC236}">
                <a16:creationId xmlns:a16="http://schemas.microsoft.com/office/drawing/2014/main" id="{20B0DDE4-CE42-7B4B-BC92-5030294CEB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615">
            <a:off x="6374263" y="4061230"/>
            <a:ext cx="2009740" cy="1697812"/>
          </a:xfrm>
          <a:prstGeom prst="rect">
            <a:avLst/>
          </a:prstGeom>
        </p:spPr>
      </p:pic>
      <p:pic>
        <p:nvPicPr>
          <p:cNvPr id="9" name="Picture 4" descr="picture of a bright yellow hardhat">
            <a:extLst>
              <a:ext uri="{FF2B5EF4-FFF2-40B4-BE49-F238E27FC236}">
                <a16:creationId xmlns:a16="http://schemas.microsoft.com/office/drawing/2014/main" id="{B6E13210-1F37-8241-9A22-D329B65C5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0181" y="2016970"/>
            <a:ext cx="1847850" cy="169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469978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</Template>
  <TotalTime>6912</TotalTime>
  <Words>2730</Words>
  <Application>Microsoft Office PowerPoint</Application>
  <PresentationFormat>On-screen Show (4:3)</PresentationFormat>
  <Paragraphs>457</Paragraphs>
  <Slides>71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1" baseType="lpstr">
      <vt:lpstr>Arial</vt:lpstr>
      <vt:lpstr>Calibri</vt:lpstr>
      <vt:lpstr>Times New Roman</vt:lpstr>
      <vt:lpstr>Verdana</vt:lpstr>
      <vt:lpstr>master</vt:lpstr>
      <vt:lpstr>1_Default Design</vt:lpstr>
      <vt:lpstr>2_Custom Design</vt:lpstr>
      <vt:lpstr>Custom Design</vt:lpstr>
      <vt:lpstr>1_Custom Design</vt:lpstr>
      <vt:lpstr>Image</vt:lpstr>
      <vt:lpstr>  </vt:lpstr>
      <vt:lpstr>Agenda</vt:lpstr>
      <vt:lpstr>Pedestrians with Disabilities</vt:lpstr>
      <vt:lpstr>Discrimination is Illegal</vt:lpstr>
      <vt:lpstr>PowerPoint Presentation</vt:lpstr>
      <vt:lpstr>Standards vs. Guidelines</vt:lpstr>
      <vt:lpstr>Rulemaking Update</vt:lpstr>
      <vt:lpstr>Supplemental Notice of Proposed Rulemaking Accessibility Guidelines for Pedestrian Facilities in the Public Right-of-Way; Shared Use Paths (2013)</vt:lpstr>
      <vt:lpstr>What can State and Local Agencies  do in the meantime?</vt:lpstr>
      <vt:lpstr>Accessibility Obligations</vt:lpstr>
      <vt:lpstr>Technical Requirements  Pedestrian Access Route</vt:lpstr>
      <vt:lpstr>Sidewalks - Who needs them?</vt:lpstr>
      <vt:lpstr>Types of Pedestrian Facilities Pedestrian Access Routes</vt:lpstr>
      <vt:lpstr>Pedestrian Access Route Basics</vt:lpstr>
      <vt:lpstr>Pedestrian Access Route Clear Width </vt:lpstr>
      <vt:lpstr>Shared Use Path Width</vt:lpstr>
      <vt:lpstr>Clear Width</vt:lpstr>
      <vt:lpstr>PowerPoint Presentation</vt:lpstr>
      <vt:lpstr>Pedestrian Access Route Running Slope</vt:lpstr>
      <vt:lpstr>Accessible Route Running Slope</vt:lpstr>
      <vt:lpstr>Pedestrian Access Route Cross Slope</vt:lpstr>
      <vt:lpstr>Pedestrian Access Route Cross Slope</vt:lpstr>
      <vt:lpstr>Driveways</vt:lpstr>
      <vt:lpstr>Pedestrian Access Route Surface</vt:lpstr>
      <vt:lpstr>PowerPoint Presentation</vt:lpstr>
      <vt:lpstr>Surfaces Shared Use Paths and Trails</vt:lpstr>
      <vt:lpstr>Surface Discontinuity</vt:lpstr>
      <vt:lpstr>Pedestrian Access Route Surface</vt:lpstr>
      <vt:lpstr>Temporary Pedestrian Access Routes</vt:lpstr>
      <vt:lpstr>Alternate Pedestrian Access Route  in Work Zones</vt:lpstr>
      <vt:lpstr>Curb Ramps and Blended Transitions </vt:lpstr>
      <vt:lpstr>Curb Ramps &amp; Blended Transitions</vt:lpstr>
      <vt:lpstr>Anatomy of a Curb Ramp</vt:lpstr>
      <vt:lpstr>Perpendicular Curb Ramps</vt:lpstr>
      <vt:lpstr>PowerPoint Presentation</vt:lpstr>
      <vt:lpstr>Parallel Curb Ramps </vt:lpstr>
      <vt:lpstr>Blended Transitions</vt:lpstr>
      <vt:lpstr>Blended Transitions</vt:lpstr>
      <vt:lpstr>Combination Curb Ramps</vt:lpstr>
      <vt:lpstr>PowerPoint Presentation</vt:lpstr>
      <vt:lpstr>Detectable Warning Devices</vt:lpstr>
      <vt:lpstr>Detectable Warning Devices </vt:lpstr>
      <vt:lpstr>Detectable Warning Devices (FHWA Memo)</vt:lpstr>
      <vt:lpstr>Detectable Warning Devices </vt:lpstr>
      <vt:lpstr>Detectable Warning Devices</vt:lpstr>
      <vt:lpstr>PowerPoint Presentation</vt:lpstr>
      <vt:lpstr>Detectable Warning Location</vt:lpstr>
      <vt:lpstr>Pedestrian Crossings</vt:lpstr>
      <vt:lpstr>Street Crossings</vt:lpstr>
      <vt:lpstr>Pedestrian Street Crossings</vt:lpstr>
      <vt:lpstr>Street Crossings</vt:lpstr>
      <vt:lpstr>PowerPoint Presentation</vt:lpstr>
      <vt:lpstr>Pedestrian Crosswalks</vt:lpstr>
      <vt:lpstr>Pedestrian Crosswalk Cross Slopes</vt:lpstr>
      <vt:lpstr>PowerPoint Presentation</vt:lpstr>
      <vt:lpstr>Accessible Pedestrian Signals (APS)</vt:lpstr>
      <vt:lpstr>Accessible Pedestrian Signals – www.apsguide.org</vt:lpstr>
      <vt:lpstr>Accessible Pedestrian Signals</vt:lpstr>
      <vt:lpstr>PowerPoint Presentation</vt:lpstr>
      <vt:lpstr>Pedestrian Push Button Location</vt:lpstr>
      <vt:lpstr>Accessible Pedestrian Signals Reach Ranges from Clear Space</vt:lpstr>
      <vt:lpstr>Accessible Pedestrian Signals</vt:lpstr>
      <vt:lpstr>Accessible Pedestrian Signals</vt:lpstr>
      <vt:lpstr>On-Street Parking</vt:lpstr>
      <vt:lpstr>On-Street Parking Scoping </vt:lpstr>
      <vt:lpstr>On-Street Parking in a Wide ROW</vt:lpstr>
      <vt:lpstr>On-Street Parking in a Narrow ROW</vt:lpstr>
      <vt:lpstr>On-Street Parking </vt:lpstr>
      <vt:lpstr>On-Street Parking Displays and Information </vt:lpstr>
      <vt:lpstr>Documents Available Online</vt:lpstr>
      <vt:lpstr>Questions?  Access Board www.access-board.gov Email – row@access-board.gov Technical Assistance – 800-872-2253  Southwest ADA Center 800-949-4232 www.southwestada.org  Melissa Anderson, PE Anderson@Engineering4Access.com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Windley, Scott</dc:creator>
  <cp:lastModifiedBy>Shell, Jeminie, GCD</cp:lastModifiedBy>
  <cp:revision>333</cp:revision>
  <cp:lastPrinted>2016-01-04T17:56:57Z</cp:lastPrinted>
  <dcterms:created xsi:type="dcterms:W3CDTF">2011-07-31T16:36:57Z</dcterms:created>
  <dcterms:modified xsi:type="dcterms:W3CDTF">2025-04-10T22:14:32Z</dcterms:modified>
</cp:coreProperties>
</file>